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B896D28-35E3-4BE9-B129-89BDFDCE47E6}" type="datetimeFigureOut">
              <a:rPr lang="fr-FR" smtClean="0"/>
              <a:t>15/04/2022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193346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896D28-35E3-4BE9-B129-89BDFDCE47E6}" type="datetimeFigureOut">
              <a:rPr lang="fr-FR" smtClean="0"/>
              <a:t>15/04/2022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359551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896D28-35E3-4BE9-B129-89BDFDCE47E6}" type="datetimeFigureOut">
              <a:rPr lang="fr-FR" smtClean="0"/>
              <a:t>15/04/2022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171384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896D28-35E3-4BE9-B129-89BDFDCE47E6}" type="datetimeFigureOut">
              <a:rPr lang="fr-FR" smtClean="0"/>
              <a:t>15/04/2022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327653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B896D28-35E3-4BE9-B129-89BDFDCE47E6}" type="datetimeFigureOut">
              <a:rPr lang="fr-FR" smtClean="0"/>
              <a:t>15/04/2022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165445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B896D28-35E3-4BE9-B129-89BDFDCE47E6}" type="datetimeFigureOut">
              <a:rPr lang="fr-FR" smtClean="0"/>
              <a:t>15/04/2022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85447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B896D28-35E3-4BE9-B129-89BDFDCE47E6}" type="datetimeFigureOut">
              <a:rPr lang="fr-FR" smtClean="0"/>
              <a:t>15/04/2022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141478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B896D28-35E3-4BE9-B129-89BDFDCE47E6}" type="datetimeFigureOut">
              <a:rPr lang="fr-FR" smtClean="0"/>
              <a:t>15/04/2022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372481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B896D28-35E3-4BE9-B129-89BDFDCE47E6}" type="datetimeFigureOut">
              <a:rPr lang="fr-FR" smtClean="0"/>
              <a:t>15/04/2022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383217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B896D28-35E3-4BE9-B129-89BDFDCE47E6}" type="datetimeFigureOut">
              <a:rPr lang="fr-FR" smtClean="0"/>
              <a:t>15/04/2022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405561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B896D28-35E3-4BE9-B129-89BDFDCE47E6}" type="datetimeFigureOut">
              <a:rPr lang="fr-FR" smtClean="0"/>
              <a:t>15/04/2022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0B2F72-0FF8-4001-9224-F0E0F3BD13CE}" type="slidenum">
              <a:rPr lang="fr-FR" smtClean="0"/>
              <a:t>‹N°›</a:t>
            </a:fld>
            <a:endParaRPr lang="fr-FR"/>
          </a:p>
        </p:txBody>
      </p:sp>
    </p:spTree>
    <p:extLst>
      <p:ext uri="{BB962C8B-B14F-4D97-AF65-F5344CB8AC3E}">
        <p14:creationId xmlns:p14="http://schemas.microsoft.com/office/powerpoint/2010/main" val="13286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96D28-35E3-4BE9-B129-89BDFDCE47E6}" type="datetimeFigureOut">
              <a:rPr lang="fr-FR" smtClean="0"/>
              <a:t>15/04/2022</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B2F72-0FF8-4001-9224-F0E0F3BD13CE}" type="slidenum">
              <a:rPr lang="fr-FR" smtClean="0"/>
              <a:t>‹N°›</a:t>
            </a:fld>
            <a:endParaRPr lang="fr-FR" dirty="0"/>
          </a:p>
        </p:txBody>
      </p:sp>
      <p:sp>
        <p:nvSpPr>
          <p:cNvPr id="7" name="Rectangle 6"/>
          <p:cNvSpPr/>
          <p:nvPr userDrawn="1"/>
        </p:nvSpPr>
        <p:spPr>
          <a:xfrm>
            <a:off x="111211" y="111211"/>
            <a:ext cx="11924270" cy="61413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2" name="Rectangle 11"/>
          <p:cNvSpPr/>
          <p:nvPr userDrawn="1"/>
        </p:nvSpPr>
        <p:spPr>
          <a:xfrm>
            <a:off x="4399005" y="240957"/>
            <a:ext cx="3373395" cy="557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p:cNvSpPr/>
          <p:nvPr userDrawn="1"/>
        </p:nvSpPr>
        <p:spPr>
          <a:xfrm>
            <a:off x="383059" y="902043"/>
            <a:ext cx="5712941" cy="257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p:cNvSpPr/>
          <p:nvPr userDrawn="1"/>
        </p:nvSpPr>
        <p:spPr>
          <a:xfrm>
            <a:off x="376880" y="3576080"/>
            <a:ext cx="5712941" cy="2552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p:cNvSpPr/>
          <p:nvPr userDrawn="1"/>
        </p:nvSpPr>
        <p:spPr>
          <a:xfrm>
            <a:off x="6209269" y="3576080"/>
            <a:ext cx="5712941" cy="2552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15"/>
          <p:cNvSpPr/>
          <p:nvPr userDrawn="1"/>
        </p:nvSpPr>
        <p:spPr>
          <a:xfrm>
            <a:off x="6209269" y="902042"/>
            <a:ext cx="5712941" cy="257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ZoneTexte 16"/>
          <p:cNvSpPr txBox="1"/>
          <p:nvPr userDrawn="1"/>
        </p:nvSpPr>
        <p:spPr>
          <a:xfrm>
            <a:off x="111211" y="6324257"/>
            <a:ext cx="2508421" cy="461665"/>
          </a:xfrm>
          <a:prstGeom prst="rect">
            <a:avLst/>
          </a:prstGeom>
          <a:noFill/>
        </p:spPr>
        <p:txBody>
          <a:bodyPr wrap="square" rtlCol="0">
            <a:spAutoFit/>
          </a:bodyPr>
          <a:lstStyle/>
          <a:p>
            <a:r>
              <a:rPr lang="fr-FR" sz="1200" dirty="0" smtClean="0"/>
              <a:t>Bervas Yahn</a:t>
            </a:r>
          </a:p>
          <a:p>
            <a:r>
              <a:rPr lang="fr-FR" sz="1200" u="sng" dirty="0" smtClean="0"/>
              <a:t>Contact :</a:t>
            </a:r>
            <a:r>
              <a:rPr lang="fr-FR" sz="1200" u="none" dirty="0" smtClean="0"/>
              <a:t> bervasyahn@gmail.com</a:t>
            </a:r>
          </a:p>
        </p:txBody>
      </p:sp>
    </p:spTree>
    <p:extLst>
      <p:ext uri="{BB962C8B-B14F-4D97-AF65-F5344CB8AC3E}">
        <p14:creationId xmlns:p14="http://schemas.microsoft.com/office/powerpoint/2010/main" val="98886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ZoneTexte 2"/>
          <p:cNvSpPr txBox="1"/>
          <p:nvPr/>
        </p:nvSpPr>
        <p:spPr>
          <a:xfrm>
            <a:off x="4372496" y="232756"/>
            <a:ext cx="3532908" cy="584775"/>
          </a:xfrm>
          <a:prstGeom prst="rect">
            <a:avLst/>
          </a:prstGeom>
          <a:solidFill>
            <a:schemeClr val="bg1"/>
          </a:solidFill>
        </p:spPr>
        <p:txBody>
          <a:bodyPr wrap="square" rtlCol="0">
            <a:spAutoFit/>
          </a:bodyPr>
          <a:lstStyle/>
          <a:p>
            <a:pPr algn="ctr"/>
            <a:r>
              <a:rPr lang="fr-FR" sz="3200" dirty="0" smtClean="0"/>
              <a:t>PONG</a:t>
            </a:r>
            <a:endParaRPr lang="fr-FR" sz="3200" dirty="0"/>
          </a:p>
        </p:txBody>
      </p:sp>
      <p:sp>
        <p:nvSpPr>
          <p:cNvPr id="5" name="ZoneTexte 4"/>
          <p:cNvSpPr txBox="1"/>
          <p:nvPr/>
        </p:nvSpPr>
        <p:spPr>
          <a:xfrm>
            <a:off x="344978"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a:t>Cahier des </a:t>
            </a:r>
            <a:r>
              <a:rPr lang="fr-FR" sz="1000" u="sng" dirty="0" smtClean="0"/>
              <a:t>charges</a:t>
            </a:r>
            <a:endParaRPr lang="fr-FR" sz="1000" dirty="0" smtClean="0"/>
          </a:p>
          <a:p>
            <a:endParaRPr lang="fr-FR" sz="1000" dirty="0"/>
          </a:p>
          <a:p>
            <a:r>
              <a:rPr lang="fr-FR" sz="1000" dirty="0" smtClean="0"/>
              <a:t>Développer le jeu </a:t>
            </a:r>
            <a:r>
              <a:rPr lang="fr-FR" sz="1000" dirty="0" err="1" smtClean="0"/>
              <a:t>Pong</a:t>
            </a:r>
            <a:r>
              <a:rPr lang="fr-FR" sz="1000" dirty="0" smtClean="0"/>
              <a:t>, qui est un jeu qui représente un match de tennis </a:t>
            </a:r>
          </a:p>
          <a:p>
            <a:r>
              <a:rPr lang="fr-FR" sz="1000" dirty="0"/>
              <a:t>d</a:t>
            </a:r>
            <a:r>
              <a:rPr lang="fr-FR" sz="1000" dirty="0" smtClean="0"/>
              <a:t>e table :</a:t>
            </a:r>
            <a:r>
              <a:rPr lang="fr-FR" sz="1000" dirty="0"/>
              <a:t/>
            </a:r>
            <a:br>
              <a:rPr lang="fr-FR" sz="1000" dirty="0"/>
            </a:br>
            <a:r>
              <a:rPr lang="fr-FR" sz="1000" dirty="0"/>
              <a:t> </a:t>
            </a:r>
            <a:r>
              <a:rPr lang="fr-FR" sz="1000" dirty="0" smtClean="0"/>
              <a:t>               -</a:t>
            </a:r>
            <a:r>
              <a:rPr lang="fr-FR" sz="1000" dirty="0"/>
              <a:t> Développer</a:t>
            </a:r>
            <a:r>
              <a:rPr lang="fr-FR" sz="1000" dirty="0" smtClean="0"/>
              <a:t> le </a:t>
            </a:r>
            <a:r>
              <a:rPr lang="fr-FR" sz="1000" dirty="0"/>
              <a:t>jeu </a:t>
            </a:r>
            <a:r>
              <a:rPr lang="fr-FR" sz="1000" dirty="0" smtClean="0"/>
              <a:t>:</a:t>
            </a:r>
            <a:endParaRPr lang="fr-FR" sz="1000" dirty="0"/>
          </a:p>
          <a:p>
            <a:pPr lvl="2" fontAlgn="base"/>
            <a:r>
              <a:rPr lang="fr-FR" sz="1000" dirty="0" smtClean="0"/>
              <a:t>-Deux </a:t>
            </a:r>
            <a:r>
              <a:rPr lang="fr-FR" sz="1000" dirty="0"/>
              <a:t>raquettes</a:t>
            </a:r>
          </a:p>
          <a:p>
            <a:pPr lvl="2" fontAlgn="base"/>
            <a:r>
              <a:rPr lang="fr-FR" sz="1000" dirty="0" smtClean="0"/>
              <a:t>-Mode 1 </a:t>
            </a:r>
            <a:r>
              <a:rPr lang="fr-FR" sz="1000" dirty="0"/>
              <a:t>balle </a:t>
            </a:r>
          </a:p>
          <a:p>
            <a:pPr lvl="2" fontAlgn="base"/>
            <a:r>
              <a:rPr lang="fr-FR" sz="1000" dirty="0" smtClean="0"/>
              <a:t>-Mode </a:t>
            </a:r>
            <a:r>
              <a:rPr lang="fr-FR" sz="1000" dirty="0"/>
              <a:t>4 balles</a:t>
            </a:r>
          </a:p>
          <a:p>
            <a:pPr lvl="2" fontAlgn="base"/>
            <a:r>
              <a:rPr lang="fr-FR" sz="1000" dirty="0" smtClean="0"/>
              <a:t>-Un </a:t>
            </a:r>
            <a:r>
              <a:rPr lang="fr-FR" sz="1000" dirty="0"/>
              <a:t>score</a:t>
            </a:r>
          </a:p>
          <a:p>
            <a:pPr lvl="2" fontAlgn="base"/>
            <a:r>
              <a:rPr lang="fr-FR" sz="1000" dirty="0" smtClean="0"/>
              <a:t>-Des </a:t>
            </a:r>
            <a:r>
              <a:rPr lang="fr-FR" sz="1000" dirty="0"/>
              <a:t>obstacles</a:t>
            </a:r>
          </a:p>
          <a:p>
            <a:pPr lvl="1"/>
            <a:r>
              <a:rPr lang="fr-FR" sz="1000" dirty="0" smtClean="0"/>
              <a:t>-</a:t>
            </a:r>
            <a:r>
              <a:rPr lang="fr-FR" sz="1000" dirty="0"/>
              <a:t> Développer</a:t>
            </a:r>
            <a:r>
              <a:rPr lang="fr-FR" sz="1000" dirty="0" smtClean="0"/>
              <a:t> le </a:t>
            </a:r>
            <a:r>
              <a:rPr lang="fr-FR" sz="1000" dirty="0"/>
              <a:t>menu </a:t>
            </a:r>
            <a:r>
              <a:rPr lang="fr-FR" sz="1000" dirty="0" smtClean="0"/>
              <a:t>:</a:t>
            </a:r>
          </a:p>
          <a:p>
            <a:pPr lvl="1"/>
            <a:r>
              <a:rPr lang="fr-FR" sz="1000" dirty="0"/>
              <a:t>	</a:t>
            </a:r>
            <a:r>
              <a:rPr lang="fr-FR" sz="1000" dirty="0" smtClean="0"/>
              <a:t>-Un bouton pour jouer</a:t>
            </a:r>
          </a:p>
          <a:p>
            <a:pPr lvl="1"/>
            <a:r>
              <a:rPr lang="fr-FR" sz="1000" dirty="0"/>
              <a:t>	</a:t>
            </a:r>
            <a:r>
              <a:rPr lang="fr-FR" sz="1000" dirty="0" smtClean="0"/>
              <a:t>-Un bouton pour jouer avec 4 balles</a:t>
            </a:r>
          </a:p>
          <a:p>
            <a:pPr lvl="1"/>
            <a:r>
              <a:rPr lang="fr-FR" sz="1000" dirty="0"/>
              <a:t>	</a:t>
            </a:r>
            <a:r>
              <a:rPr lang="fr-FR" sz="1000" dirty="0" smtClean="0"/>
              <a:t>-Un bouton pour </a:t>
            </a:r>
            <a:r>
              <a:rPr lang="fr-FR" sz="1000" dirty="0"/>
              <a:t>quitter le jeu</a:t>
            </a:r>
          </a:p>
          <a:p>
            <a:pPr lvl="1"/>
            <a:endParaRPr lang="fr-FR" sz="1000" dirty="0"/>
          </a:p>
          <a:p>
            <a:endParaRPr lang="fr-FR" sz="1000" dirty="0" smtClean="0"/>
          </a:p>
          <a:p>
            <a:endParaRPr lang="fr-FR" sz="1000" dirty="0" smtClean="0"/>
          </a:p>
        </p:txBody>
      </p:sp>
      <p:pic>
        <p:nvPicPr>
          <p:cNvPr id="1026" name="Picture 2" descr="https://lh3.googleusercontent.com/Mz0ymPGERTQbUTgMhMrBeIZmF8SPjUvDejOVDcVXnVBSX9_FvUNYz5FMb1m27D7kzOQ8BCT3hzTf5DO9uSZavsUJYE93jUJxVa8qOnbpjbd0V1J7bjlFAgvHdJisp6houmqpyY2lHKEHu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863" y="1612983"/>
            <a:ext cx="1473720" cy="110529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6138950" y="817531"/>
            <a:ext cx="5793972" cy="2708434"/>
          </a:xfrm>
          <a:prstGeom prst="rect">
            <a:avLst/>
          </a:prstGeom>
          <a:solidFill>
            <a:schemeClr val="bg1"/>
          </a:solidFill>
          <a:ln w="12700">
            <a:solidFill>
              <a:schemeClr val="tx1"/>
            </a:solidFill>
          </a:ln>
        </p:spPr>
        <p:txBody>
          <a:bodyPr wrap="square" rtlCol="0">
            <a:spAutoFit/>
          </a:bodyPr>
          <a:lstStyle/>
          <a:p>
            <a:r>
              <a:rPr lang="fr-FR" sz="1000" u="sng" smtClean="0"/>
              <a:t>Livrable :</a:t>
            </a:r>
            <a:endParaRPr lang="fr-FR" sz="1000" smtClean="0"/>
          </a:p>
          <a:p>
            <a:endParaRPr lang="fr-FR" sz="1000" smtClean="0"/>
          </a:p>
          <a:p>
            <a:r>
              <a:rPr lang="fr-FR" sz="1000" smtClean="0"/>
              <a:t>Pour ce projet, j’ai donc réussi à recréer le jeu Pong avec toutes les</a:t>
            </a:r>
          </a:p>
          <a:p>
            <a:r>
              <a:rPr lang="fr-FR" sz="1000" smtClean="0"/>
              <a:t>fonctionnalités demandées. J’ai même été plus loin en rajoutant la </a:t>
            </a:r>
          </a:p>
          <a:p>
            <a:r>
              <a:rPr lang="fr-FR" sz="1000" smtClean="0"/>
              <a:t>possibilité, pour le joueur, de choisir le nombre d’obstacles et de </a:t>
            </a:r>
          </a:p>
          <a:p>
            <a:r>
              <a:rPr lang="fr-FR" sz="1000" smtClean="0"/>
              <a:t>téléporters qui lui convient.</a:t>
            </a:r>
          </a:p>
          <a:p>
            <a:endParaRPr lang="fr-FR" sz="1000" smtClean="0"/>
          </a:p>
          <a:p>
            <a:endParaRPr lang="fr-FR" sz="1000" smtClean="0"/>
          </a:p>
          <a:p>
            <a:endParaRPr lang="fr-FR" sz="1000" smtClean="0"/>
          </a:p>
          <a:p>
            <a:endParaRPr lang="fr-FR" sz="1000" smtClean="0"/>
          </a:p>
          <a:p>
            <a:endParaRPr lang="fr-FR" sz="1000" smtClean="0"/>
          </a:p>
          <a:p>
            <a:endParaRPr lang="fr-FR" sz="1000" smtClean="0"/>
          </a:p>
          <a:p>
            <a:endParaRPr lang="fr-FR" sz="1000" smtClean="0"/>
          </a:p>
          <a:p>
            <a:endParaRPr lang="fr-FR" sz="1000" smtClean="0"/>
          </a:p>
          <a:p>
            <a:endParaRPr lang="fr-FR" sz="1000" smtClean="0"/>
          </a:p>
          <a:p>
            <a:endParaRPr lang="fr-FR" sz="1000" smtClean="0"/>
          </a:p>
          <a:p>
            <a:endParaRPr lang="fr-FR" sz="1000" dirty="0"/>
          </a:p>
        </p:txBody>
      </p:sp>
      <p:pic>
        <p:nvPicPr>
          <p:cNvPr id="8" name="Image1"/>
          <p:cNvPicPr/>
          <p:nvPr/>
        </p:nvPicPr>
        <p:blipFill>
          <a:blip r:embed="rId3">
            <a:lum/>
            <a:alphaModFix/>
          </a:blip>
          <a:srcRect/>
          <a:stretch>
            <a:fillRect/>
          </a:stretch>
        </p:blipFill>
        <p:spPr>
          <a:xfrm>
            <a:off x="9825642" y="2165628"/>
            <a:ext cx="1945512" cy="1336705"/>
          </a:xfrm>
          <a:prstGeom prst="rect">
            <a:avLst/>
          </a:prstGeom>
        </p:spPr>
      </p:pic>
      <p:pic>
        <p:nvPicPr>
          <p:cNvPr id="10" name="Image2"/>
          <p:cNvPicPr/>
          <p:nvPr/>
        </p:nvPicPr>
        <p:blipFill>
          <a:blip r:embed="rId4">
            <a:lum/>
            <a:alphaModFix/>
          </a:blip>
          <a:srcRect/>
          <a:stretch>
            <a:fillRect/>
          </a:stretch>
        </p:blipFill>
        <p:spPr>
          <a:xfrm>
            <a:off x="9825642" y="852908"/>
            <a:ext cx="1945511" cy="1324466"/>
          </a:xfrm>
          <a:prstGeom prst="rect">
            <a:avLst/>
          </a:prstGeom>
        </p:spPr>
      </p:pic>
      <p:sp>
        <p:nvSpPr>
          <p:cNvPr id="11" name="ZoneTexte 10"/>
          <p:cNvSpPr txBox="1"/>
          <p:nvPr/>
        </p:nvSpPr>
        <p:spPr>
          <a:xfrm>
            <a:off x="344978"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Outil(s) utilisé(s) :</a:t>
            </a:r>
            <a:endParaRPr lang="fr-FR" sz="1000" dirty="0" smtClean="0"/>
          </a:p>
          <a:p>
            <a:endParaRPr lang="fr-FR" sz="1000" dirty="0" smtClean="0"/>
          </a:p>
          <a:p>
            <a:r>
              <a:rPr lang="fr-FR" sz="1000" dirty="0" smtClean="0"/>
              <a:t>J’ai appris, pendant ce projet, à utiliser l’environnement de </a:t>
            </a:r>
          </a:p>
          <a:p>
            <a:r>
              <a:rPr lang="fr-FR" sz="1000" dirty="0" smtClean="0"/>
              <a:t>Programmation graphique nommé </a:t>
            </a:r>
            <a:r>
              <a:rPr lang="fr-FR" sz="1000" dirty="0" err="1" smtClean="0"/>
              <a:t>Processing</a:t>
            </a:r>
            <a:r>
              <a:rPr lang="fr-FR" sz="1000" dirty="0" smtClean="0"/>
              <a:t>, qui utilise le langage de </a:t>
            </a:r>
          </a:p>
          <a:p>
            <a:r>
              <a:rPr lang="fr-FR" sz="1000" dirty="0" smtClean="0"/>
              <a:t>programmation Java.</a:t>
            </a:r>
            <a:endParaRPr lang="fr-FR" sz="1000" dirty="0"/>
          </a:p>
          <a:p>
            <a:endParaRPr lang="fr-FR" sz="1000" dirty="0"/>
          </a:p>
          <a:p>
            <a:endParaRPr lang="fr-FR" sz="1000" dirty="0" smtClean="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a:p>
          <a:p>
            <a:endParaRPr lang="fr-FR" sz="1000" dirty="0"/>
          </a:p>
        </p:txBody>
      </p:sp>
      <p:sp>
        <p:nvSpPr>
          <p:cNvPr id="12" name="ZoneTexte 11"/>
          <p:cNvSpPr txBox="1"/>
          <p:nvPr/>
        </p:nvSpPr>
        <p:spPr>
          <a:xfrm>
            <a:off x="6138950" y="3525471"/>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Compétence(s) acquise(s) :</a:t>
            </a:r>
            <a:endParaRPr lang="fr-FR" sz="1000" dirty="0" smtClean="0"/>
          </a:p>
          <a:p>
            <a:endParaRPr lang="fr-FR" sz="1000" dirty="0" smtClean="0"/>
          </a:p>
          <a:p>
            <a:r>
              <a:rPr lang="fr-FR" sz="1000" dirty="0" smtClean="0"/>
              <a:t>J’ai appris,  pendant ce projet, à utiliser la Programmation </a:t>
            </a:r>
            <a:r>
              <a:rPr lang="fr-FR" sz="1000" dirty="0"/>
              <a:t>O</a:t>
            </a:r>
            <a:r>
              <a:rPr lang="fr-FR" sz="1000" dirty="0" smtClean="0"/>
              <a:t>rientée </a:t>
            </a:r>
            <a:r>
              <a:rPr lang="fr-FR" sz="1000" dirty="0"/>
              <a:t>O</a:t>
            </a:r>
            <a:r>
              <a:rPr lang="fr-FR" sz="1000" dirty="0" smtClean="0"/>
              <a:t>bjet, à m’organiser pour rendre mon projet à la bonne date.</a:t>
            </a:r>
            <a:endParaRPr lang="fr-FR" sz="1000" dirty="0"/>
          </a:p>
          <a:p>
            <a:endParaRPr lang="fr-FR" sz="1000" dirty="0"/>
          </a:p>
          <a:p>
            <a:endParaRPr lang="fr-FR" sz="1000" dirty="0"/>
          </a:p>
          <a:p>
            <a:endParaRPr lang="fr-FR" sz="1000" dirty="0" smtClean="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smtClean="0"/>
          </a:p>
          <a:p>
            <a:endParaRPr lang="fr-FR" sz="1000" dirty="0"/>
          </a:p>
          <a:p>
            <a:endParaRPr lang="fr-FR" sz="1000" dirty="0"/>
          </a:p>
        </p:txBody>
      </p:sp>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4358" y="3836782"/>
            <a:ext cx="1738225" cy="2086800"/>
          </a:xfrm>
          <a:prstGeom prst="rect">
            <a:avLst/>
          </a:prstGeom>
        </p:spPr>
      </p:pic>
    </p:spTree>
    <p:extLst>
      <p:ext uri="{BB962C8B-B14F-4D97-AF65-F5344CB8AC3E}">
        <p14:creationId xmlns:p14="http://schemas.microsoft.com/office/powerpoint/2010/main" val="69871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ZoneTexte 3"/>
          <p:cNvSpPr txBox="1"/>
          <p:nvPr/>
        </p:nvSpPr>
        <p:spPr>
          <a:xfrm>
            <a:off x="3574672" y="232755"/>
            <a:ext cx="5128555" cy="584775"/>
          </a:xfrm>
          <a:prstGeom prst="rect">
            <a:avLst/>
          </a:prstGeom>
          <a:solidFill>
            <a:schemeClr val="bg1"/>
          </a:solidFill>
        </p:spPr>
        <p:txBody>
          <a:bodyPr wrap="square" rtlCol="0">
            <a:spAutoFit/>
          </a:bodyPr>
          <a:lstStyle/>
          <a:p>
            <a:pPr algn="ctr"/>
            <a:r>
              <a:rPr lang="fr-FR" sz="3200" dirty="0" smtClean="0"/>
              <a:t>LOWATEM : PREMIERE PARTIE</a:t>
            </a:r>
            <a:endParaRPr lang="fr-FR" sz="3200" dirty="0"/>
          </a:p>
        </p:txBody>
      </p:sp>
      <p:sp>
        <p:nvSpPr>
          <p:cNvPr id="6" name="ZoneTexte 5"/>
          <p:cNvSpPr txBox="1"/>
          <p:nvPr/>
        </p:nvSpPr>
        <p:spPr>
          <a:xfrm>
            <a:off x="344978"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a:t>Cahier des </a:t>
            </a:r>
            <a:r>
              <a:rPr lang="fr-FR" sz="1000" u="sng" dirty="0" smtClean="0"/>
              <a:t>charges</a:t>
            </a:r>
            <a:endParaRPr lang="fr-FR" sz="1000" dirty="0" smtClean="0"/>
          </a:p>
          <a:p>
            <a:endParaRPr lang="fr-FR" sz="1000" dirty="0" smtClean="0"/>
          </a:p>
          <a:p>
            <a:r>
              <a:rPr lang="fr-FR" sz="1000" dirty="0" err="1" smtClean="0"/>
              <a:t>Lowatem</a:t>
            </a:r>
            <a:r>
              <a:rPr lang="fr-FR" sz="1000" dirty="0" smtClean="0"/>
              <a:t> est </a:t>
            </a:r>
            <a:r>
              <a:rPr lang="fr-FR" sz="1000" dirty="0"/>
              <a:t>un jeu </a:t>
            </a:r>
            <a:r>
              <a:rPr lang="fr-FR" sz="1000" dirty="0" smtClean="0"/>
              <a:t>de </a:t>
            </a:r>
            <a:r>
              <a:rPr lang="fr-FR" sz="1000" dirty="0"/>
              <a:t>stratégie sur plateau au tour par tour. Les </a:t>
            </a:r>
          </a:p>
          <a:p>
            <a:r>
              <a:rPr lang="fr-FR" sz="1000" dirty="0" smtClean="0"/>
              <a:t>deux </a:t>
            </a:r>
            <a:r>
              <a:rPr lang="fr-FR" sz="1000" dirty="0"/>
              <a:t>joueurs ont des unités et peuvent en </a:t>
            </a:r>
            <a:r>
              <a:rPr lang="fr-FR" sz="1000" dirty="0" smtClean="0"/>
              <a:t>déplacer </a:t>
            </a:r>
            <a:r>
              <a:rPr lang="fr-FR" sz="1000" dirty="0"/>
              <a:t>une à </a:t>
            </a:r>
            <a:endParaRPr lang="fr-FR" sz="1000" dirty="0" smtClean="0"/>
          </a:p>
          <a:p>
            <a:r>
              <a:rPr lang="fr-FR" sz="1000" dirty="0" smtClean="0"/>
              <a:t>chaque </a:t>
            </a:r>
            <a:r>
              <a:rPr lang="fr-FR" sz="1000" dirty="0"/>
              <a:t>tour. </a:t>
            </a:r>
            <a:endParaRPr lang="fr-FR" sz="1000" dirty="0" smtClean="0"/>
          </a:p>
          <a:p>
            <a:endParaRPr lang="fr-FR" sz="1000" dirty="0" smtClean="0"/>
          </a:p>
          <a:p>
            <a:r>
              <a:rPr lang="fr-FR" sz="1000" dirty="0" smtClean="0"/>
              <a:t>Ce projet se déroulait en deux parties.</a:t>
            </a:r>
          </a:p>
          <a:p>
            <a:r>
              <a:rPr lang="fr-FR" sz="1000" dirty="0" smtClean="0"/>
              <a:t>Première partie :</a:t>
            </a:r>
            <a:endParaRPr lang="fr-FR" sz="1000" dirty="0"/>
          </a:p>
          <a:p>
            <a:r>
              <a:rPr lang="fr-FR" sz="1000" dirty="0" smtClean="0"/>
              <a:t>	Rajouter des fonctionnalités au jeu </a:t>
            </a:r>
            <a:r>
              <a:rPr lang="fr-FR" sz="1000" dirty="0" err="1" smtClean="0"/>
              <a:t>Lowatem</a:t>
            </a:r>
            <a:r>
              <a:rPr lang="fr-FR" sz="1000" dirty="0" smtClean="0"/>
              <a:t>, </a:t>
            </a:r>
          </a:p>
          <a:p>
            <a:r>
              <a:rPr lang="fr-FR" sz="1000" dirty="0"/>
              <a:t>	</a:t>
            </a:r>
            <a:r>
              <a:rPr lang="fr-FR" sz="1000" dirty="0" smtClean="0"/>
              <a:t>qui était déjà en partie codé, en fonction de ce</a:t>
            </a:r>
          </a:p>
          <a:p>
            <a:r>
              <a:rPr lang="fr-FR" sz="1000" dirty="0"/>
              <a:t>	</a:t>
            </a:r>
            <a:r>
              <a:rPr lang="fr-FR" sz="1000" dirty="0" smtClean="0"/>
              <a:t>qui nous était demandé.</a:t>
            </a:r>
          </a:p>
          <a:p>
            <a:endParaRPr lang="fr-FR" sz="1000" dirty="0" smtClean="0"/>
          </a:p>
          <a:p>
            <a:endParaRPr lang="fr-FR" sz="1000" dirty="0"/>
          </a:p>
          <a:p>
            <a:endParaRPr lang="fr-FR" sz="1000" dirty="0" smtClean="0"/>
          </a:p>
          <a:p>
            <a:r>
              <a:rPr lang="fr-FR" sz="1000" dirty="0"/>
              <a:t/>
            </a:r>
            <a:br>
              <a:rPr lang="fr-FR" sz="1000" dirty="0"/>
            </a:br>
            <a:endParaRPr lang="fr-FR" sz="1000" dirty="0"/>
          </a:p>
          <a:p>
            <a:endParaRPr lang="fr-FR" sz="1000" dirty="0" smtClean="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4380" y="1480061"/>
            <a:ext cx="2171700" cy="1383373"/>
          </a:xfrm>
          <a:prstGeom prst="rect">
            <a:avLst/>
          </a:prstGeom>
        </p:spPr>
      </p:pic>
      <p:sp>
        <p:nvSpPr>
          <p:cNvPr id="9" name="ZoneTexte 8"/>
          <p:cNvSpPr txBox="1"/>
          <p:nvPr/>
        </p:nvSpPr>
        <p:spPr>
          <a:xfrm>
            <a:off x="6138950"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Livrable :</a:t>
            </a:r>
            <a:endParaRPr lang="fr-FR" sz="1000" dirty="0" smtClean="0"/>
          </a:p>
          <a:p>
            <a:endParaRPr lang="fr-FR" sz="1000" dirty="0" smtClean="0"/>
          </a:p>
          <a:p>
            <a:r>
              <a:rPr lang="fr-FR" sz="1000" dirty="0" smtClean="0"/>
              <a:t>Pour la première partie de ce projet, j’ai donc réussi : </a:t>
            </a:r>
          </a:p>
          <a:p>
            <a:r>
              <a:rPr lang="fr-FR" sz="1000" dirty="0"/>
              <a:t>	</a:t>
            </a:r>
            <a:r>
              <a:rPr lang="fr-FR" sz="1000" dirty="0" smtClean="0"/>
              <a:t>-</a:t>
            </a:r>
            <a:r>
              <a:rPr lang="fr-FR" sz="1000" dirty="0"/>
              <a:t>L</a:t>
            </a:r>
            <a:r>
              <a:rPr lang="fr-FR" sz="1000" dirty="0" smtClean="0"/>
              <a:t>es unités peuvent se déplacer dans les 8 directions cardinales, elles n’ont pas 	de limites de déplacement, mais perdent de la vie quand elles se déplacent.</a:t>
            </a:r>
          </a:p>
          <a:p>
            <a:r>
              <a:rPr lang="fr-FR" sz="1000" dirty="0"/>
              <a:t>	-Les cases où se déplacent les unités n’ont pas toutes la même nature (terre, eau</a:t>
            </a:r>
            <a:r>
              <a:rPr lang="fr-FR" sz="1000" dirty="0" smtClean="0"/>
              <a:t>).</a:t>
            </a:r>
          </a:p>
          <a:p>
            <a:r>
              <a:rPr lang="fr-FR" sz="1000" dirty="0"/>
              <a:t>	</a:t>
            </a:r>
            <a:r>
              <a:rPr lang="fr-FR" sz="1000" dirty="0" smtClean="0"/>
              <a:t>-Les unités peuvent attaquer et quand elles attaquent, elles subissent des dégâts, 	mais moins que ce qu’elles infligent.</a:t>
            </a:r>
          </a:p>
          <a:p>
            <a:r>
              <a:rPr lang="fr-FR" sz="1000" dirty="0"/>
              <a:t>	</a:t>
            </a:r>
            <a:r>
              <a:rPr lang="fr-FR" sz="1000" dirty="0" smtClean="0"/>
              <a:t>-Les dégâts infligés, la distance des attaques, les dégâts subies lors des déplacements et les 	cases où une unité peut se déplacer diffèrent selon le type d’unité.</a:t>
            </a:r>
          </a:p>
          <a:p>
            <a:endParaRPr lang="fr-FR" sz="1000" dirty="0" smtClean="0"/>
          </a:p>
          <a:p>
            <a:endParaRPr lang="fr-FR" sz="1000" dirty="0" smtClean="0"/>
          </a:p>
          <a:p>
            <a:endParaRPr lang="fr-FR" sz="1000" dirty="0" smtClean="0"/>
          </a:p>
          <a:p>
            <a:endParaRPr lang="fr-FR" sz="1000" dirty="0" smtClean="0"/>
          </a:p>
          <a:p>
            <a:endParaRPr lang="fr-FR" sz="1000" dirty="0" smtClean="0"/>
          </a:p>
          <a:p>
            <a:endParaRPr lang="fr-FR" sz="1000" dirty="0" smtClean="0"/>
          </a:p>
          <a:p>
            <a:endParaRPr lang="fr-FR" sz="1000" dirty="0" smtClean="0"/>
          </a:p>
        </p:txBody>
      </p:sp>
      <p:sp>
        <p:nvSpPr>
          <p:cNvPr id="11" name="ZoneTexte 10"/>
          <p:cNvSpPr txBox="1"/>
          <p:nvPr/>
        </p:nvSpPr>
        <p:spPr>
          <a:xfrm>
            <a:off x="344978"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Outil(s) utilisé(s) :</a:t>
            </a:r>
            <a:endParaRPr lang="fr-FR" sz="1000" dirty="0" smtClean="0"/>
          </a:p>
          <a:p>
            <a:endParaRPr lang="fr-FR" sz="1000" dirty="0" smtClean="0"/>
          </a:p>
          <a:p>
            <a:r>
              <a:rPr lang="fr-FR" sz="1000" dirty="0"/>
              <a:t>Pendant ce projet, j’ai amélioré mes compétences sur l’Environnement de </a:t>
            </a:r>
          </a:p>
          <a:p>
            <a:r>
              <a:rPr lang="fr-FR" sz="1000" dirty="0"/>
              <a:t>Développement Intégré (EDI ou IDE en anglais) </a:t>
            </a:r>
            <a:r>
              <a:rPr lang="fr-FR" sz="1000" dirty="0" err="1"/>
              <a:t>NetBeans</a:t>
            </a:r>
            <a:r>
              <a:rPr lang="fr-FR" sz="1000" dirty="0"/>
              <a:t>, qui utilise le langage </a:t>
            </a:r>
          </a:p>
          <a:p>
            <a:r>
              <a:rPr lang="fr-FR" sz="1000" dirty="0"/>
              <a:t>de programmation Java.</a:t>
            </a:r>
          </a:p>
          <a:p>
            <a:endParaRPr lang="fr-FR" sz="1000" dirty="0"/>
          </a:p>
          <a:p>
            <a:endParaRPr lang="fr-FR" sz="1000" dirty="0" smtClean="0"/>
          </a:p>
          <a:p>
            <a:endParaRPr lang="fr-FR" sz="1000" dirty="0" smtClean="0"/>
          </a:p>
          <a:p>
            <a:endParaRPr lang="fr-FR" sz="1000" dirty="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a:p>
        </p:txBody>
      </p:sp>
      <p:sp>
        <p:nvSpPr>
          <p:cNvPr id="13" name="ZoneTexte 12"/>
          <p:cNvSpPr txBox="1"/>
          <p:nvPr/>
        </p:nvSpPr>
        <p:spPr>
          <a:xfrm>
            <a:off x="6138950"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Compétence(s) acquise(s) :</a:t>
            </a:r>
            <a:endParaRPr lang="fr-FR" sz="1000" dirty="0" smtClean="0"/>
          </a:p>
          <a:p>
            <a:endParaRPr lang="fr-FR" sz="1000" dirty="0" smtClean="0"/>
          </a:p>
          <a:p>
            <a:r>
              <a:rPr lang="fr-FR" sz="1000" dirty="0"/>
              <a:t>P</a:t>
            </a:r>
            <a:r>
              <a:rPr lang="fr-FR" sz="1000" dirty="0" smtClean="0"/>
              <a:t>endant ce projet, j’ai amélioré mes compétences en </a:t>
            </a:r>
            <a:r>
              <a:rPr lang="fr-FR" sz="1000" dirty="0"/>
              <a:t>P</a:t>
            </a:r>
            <a:r>
              <a:rPr lang="fr-FR" sz="1000" dirty="0" smtClean="0"/>
              <a:t>rogrammation </a:t>
            </a:r>
            <a:r>
              <a:rPr lang="fr-FR" sz="1000" dirty="0"/>
              <a:t>O</a:t>
            </a:r>
            <a:r>
              <a:rPr lang="fr-FR" sz="1000" dirty="0" smtClean="0"/>
              <a:t>rientée Objet.</a:t>
            </a:r>
          </a:p>
          <a:p>
            <a:endParaRPr lang="fr-FR" sz="1000" dirty="0"/>
          </a:p>
          <a:p>
            <a:endParaRPr lang="fr-FR" sz="1000" dirty="0"/>
          </a:p>
          <a:p>
            <a:endParaRPr lang="fr-FR" sz="1000" dirty="0"/>
          </a:p>
          <a:p>
            <a:endParaRPr lang="fr-FR" sz="1000" dirty="0" smtClean="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smtClean="0"/>
          </a:p>
          <a:p>
            <a:endParaRPr lang="fr-FR" sz="1000" dirty="0"/>
          </a:p>
          <a:p>
            <a:endParaRPr lang="fr-FR" sz="1000"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8319" y="3989578"/>
            <a:ext cx="1543842" cy="1781208"/>
          </a:xfrm>
          <a:prstGeom prst="rect">
            <a:avLst/>
          </a:prstGeom>
        </p:spPr>
      </p:pic>
    </p:spTree>
    <p:extLst>
      <p:ext uri="{BB962C8B-B14F-4D97-AF65-F5344CB8AC3E}">
        <p14:creationId xmlns:p14="http://schemas.microsoft.com/office/powerpoint/2010/main" val="426823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
        <p:nvSpPr>
          <p:cNvPr id="4" name="ZoneTexte 3"/>
          <p:cNvSpPr txBox="1"/>
          <p:nvPr/>
        </p:nvSpPr>
        <p:spPr>
          <a:xfrm>
            <a:off x="3518932" y="232756"/>
            <a:ext cx="5240035" cy="584775"/>
          </a:xfrm>
          <a:prstGeom prst="rect">
            <a:avLst/>
          </a:prstGeom>
          <a:solidFill>
            <a:schemeClr val="bg1"/>
          </a:solidFill>
        </p:spPr>
        <p:txBody>
          <a:bodyPr wrap="square" rtlCol="0">
            <a:spAutoFit/>
          </a:bodyPr>
          <a:lstStyle/>
          <a:p>
            <a:pPr algn="ctr"/>
            <a:r>
              <a:rPr lang="fr-FR" sz="3200" dirty="0" smtClean="0"/>
              <a:t>LOWATEM : DEUXIEME PARTIE</a:t>
            </a:r>
            <a:endParaRPr lang="fr-FR" sz="3200" dirty="0"/>
          </a:p>
        </p:txBody>
      </p:sp>
      <p:sp>
        <p:nvSpPr>
          <p:cNvPr id="5" name="ZoneTexte 4"/>
          <p:cNvSpPr txBox="1"/>
          <p:nvPr/>
        </p:nvSpPr>
        <p:spPr>
          <a:xfrm>
            <a:off x="344978"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a:t>Cahier des </a:t>
            </a:r>
            <a:r>
              <a:rPr lang="fr-FR" sz="1000" u="sng" dirty="0" smtClean="0"/>
              <a:t>charges</a:t>
            </a:r>
            <a:endParaRPr lang="fr-FR" sz="1000" dirty="0" smtClean="0"/>
          </a:p>
          <a:p>
            <a:endParaRPr lang="fr-FR" sz="1000" dirty="0" smtClean="0"/>
          </a:p>
          <a:p>
            <a:r>
              <a:rPr lang="fr-FR" sz="1000" dirty="0" err="1" smtClean="0"/>
              <a:t>Lowatem</a:t>
            </a:r>
            <a:r>
              <a:rPr lang="fr-FR" sz="1000" dirty="0" smtClean="0"/>
              <a:t> est </a:t>
            </a:r>
            <a:r>
              <a:rPr lang="fr-FR" sz="1000" dirty="0"/>
              <a:t>un jeu </a:t>
            </a:r>
            <a:r>
              <a:rPr lang="fr-FR" sz="1000" dirty="0" smtClean="0"/>
              <a:t>de </a:t>
            </a:r>
            <a:r>
              <a:rPr lang="fr-FR" sz="1000" dirty="0"/>
              <a:t>stratégie sur plateau au tour par tour. Les </a:t>
            </a:r>
          </a:p>
          <a:p>
            <a:r>
              <a:rPr lang="fr-FR" sz="1000" dirty="0" smtClean="0"/>
              <a:t>deux </a:t>
            </a:r>
            <a:r>
              <a:rPr lang="fr-FR" sz="1000" dirty="0"/>
              <a:t>joueurs ont des unités et peuvent en </a:t>
            </a:r>
            <a:r>
              <a:rPr lang="fr-FR" sz="1000" dirty="0" smtClean="0"/>
              <a:t>déplacer </a:t>
            </a:r>
            <a:r>
              <a:rPr lang="fr-FR" sz="1000" dirty="0"/>
              <a:t>une à </a:t>
            </a:r>
            <a:endParaRPr lang="fr-FR" sz="1000" dirty="0" smtClean="0"/>
          </a:p>
          <a:p>
            <a:r>
              <a:rPr lang="fr-FR" sz="1000" dirty="0" smtClean="0"/>
              <a:t>chaque </a:t>
            </a:r>
            <a:r>
              <a:rPr lang="fr-FR" sz="1000" dirty="0"/>
              <a:t>tour. </a:t>
            </a:r>
            <a:endParaRPr lang="fr-FR" sz="1000" dirty="0" smtClean="0"/>
          </a:p>
          <a:p>
            <a:endParaRPr lang="fr-FR" sz="1000" dirty="0" smtClean="0"/>
          </a:p>
          <a:p>
            <a:r>
              <a:rPr lang="fr-FR" sz="1000" dirty="0" smtClean="0"/>
              <a:t>Ce projet se déroulait en deux parties.</a:t>
            </a:r>
          </a:p>
          <a:p>
            <a:r>
              <a:rPr lang="fr-FR" sz="1000" dirty="0" smtClean="0"/>
              <a:t>Deuxième partie (en binôme) :</a:t>
            </a:r>
          </a:p>
          <a:p>
            <a:r>
              <a:rPr lang="fr-FR" sz="1000" dirty="0" smtClean="0"/>
              <a:t>	Créer deux IA (Intelligences Artificielles) </a:t>
            </a:r>
          </a:p>
          <a:p>
            <a:r>
              <a:rPr lang="fr-FR" sz="1000" dirty="0"/>
              <a:t>	</a:t>
            </a:r>
            <a:r>
              <a:rPr lang="fr-FR" sz="1000" dirty="0" smtClean="0"/>
              <a:t>qui jouaient contre les IA des autres étudiants.</a:t>
            </a:r>
          </a:p>
          <a:p>
            <a:r>
              <a:rPr lang="fr-FR" sz="1000" dirty="0"/>
              <a:t/>
            </a:r>
            <a:br>
              <a:rPr lang="fr-FR" sz="1000" dirty="0"/>
            </a:br>
            <a:endParaRPr lang="fr-FR" sz="1000" dirty="0"/>
          </a:p>
          <a:p>
            <a:endParaRPr lang="fr-FR" sz="1000" dirty="0" smtClean="0"/>
          </a:p>
          <a:p>
            <a:endParaRPr lang="fr-FR" sz="1000" dirty="0"/>
          </a:p>
          <a:p>
            <a:endParaRPr lang="fr-FR" sz="1000" dirty="0" smtClean="0"/>
          </a:p>
          <a:p>
            <a:endParaRPr lang="fr-FR" sz="1000" dirty="0"/>
          </a:p>
          <a:p>
            <a:endParaRPr lang="fr-FR" sz="1000" dirty="0" smtClean="0"/>
          </a:p>
        </p:txBody>
      </p:sp>
      <p:sp>
        <p:nvSpPr>
          <p:cNvPr id="6" name="ZoneTexte 5"/>
          <p:cNvSpPr txBox="1"/>
          <p:nvPr/>
        </p:nvSpPr>
        <p:spPr>
          <a:xfrm>
            <a:off x="6138950"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Livrable :</a:t>
            </a:r>
            <a:endParaRPr lang="fr-FR" sz="1000" dirty="0" smtClean="0"/>
          </a:p>
          <a:p>
            <a:endParaRPr lang="fr-FR" sz="1000" dirty="0" smtClean="0"/>
          </a:p>
          <a:p>
            <a:r>
              <a:rPr lang="fr-FR" sz="1000" dirty="0" smtClean="0"/>
              <a:t>Pour la deuxième partie de ce projet, j’ai donc réussi à coder une IA.</a:t>
            </a:r>
          </a:p>
          <a:p>
            <a:r>
              <a:rPr lang="fr-FR" sz="1000" dirty="0" smtClean="0"/>
              <a:t>Cette Intelligence </a:t>
            </a:r>
            <a:r>
              <a:rPr lang="fr-FR" sz="1000" dirty="0"/>
              <a:t>Artificielle consiste à affaiblir une unité ennemie avant de lui asséner le coup de grâce, c’est-à-dire que nous choisissons, pour tous les tours pairs, notre unité la plus faible, c’est-à-dire celle qui a le moins de points de vie, puis si elle peut attaquer, attaque pour affaiblir les unités ennemies, sinon on attaque avec la première unité possible. Et pour tous les tours impairs, nous choisissons notre unité la plus forte, c’est-à-dire celle qui a le plus de point de vie, puis si elle peut attaquer, attaque pour finir les unités ennemies ou pour leur infliger le plus de dégâts possible, et si elle ne peut pas attaquer, on attaque avec la première unité possible.</a:t>
            </a:r>
          </a:p>
          <a:p>
            <a:r>
              <a:rPr lang="fr-FR" sz="1000" dirty="0" smtClean="0"/>
              <a:t> </a:t>
            </a:r>
          </a:p>
          <a:p>
            <a:r>
              <a:rPr lang="fr-FR" sz="1000" dirty="0"/>
              <a:t>	</a:t>
            </a:r>
            <a:endParaRPr lang="fr-FR" sz="1000" dirty="0" smtClean="0"/>
          </a:p>
          <a:p>
            <a:endParaRPr lang="fr-FR" sz="1000" dirty="0" smtClean="0"/>
          </a:p>
          <a:p>
            <a:endParaRPr lang="fr-FR" sz="1000" dirty="0" smtClean="0"/>
          </a:p>
          <a:p>
            <a:endParaRPr lang="fr-FR" sz="1000" dirty="0" smtClean="0"/>
          </a:p>
          <a:p>
            <a:endParaRPr lang="fr-FR" sz="1000" dirty="0" smtClean="0"/>
          </a:p>
          <a:p>
            <a:endParaRPr lang="fr-FR" sz="1000" dirty="0" smtClean="0"/>
          </a:p>
        </p:txBody>
      </p:sp>
      <p:sp>
        <p:nvSpPr>
          <p:cNvPr id="7" name="ZoneTexte 6"/>
          <p:cNvSpPr txBox="1"/>
          <p:nvPr/>
        </p:nvSpPr>
        <p:spPr>
          <a:xfrm>
            <a:off x="344978"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Outil(s) utilisé(s) :</a:t>
            </a:r>
            <a:endParaRPr lang="fr-FR" sz="1000" dirty="0" smtClean="0"/>
          </a:p>
          <a:p>
            <a:endParaRPr lang="fr-FR" sz="1000" dirty="0" smtClean="0"/>
          </a:p>
          <a:p>
            <a:r>
              <a:rPr lang="fr-FR" sz="1000" dirty="0"/>
              <a:t>P</a:t>
            </a:r>
            <a:r>
              <a:rPr lang="fr-FR" sz="1000" dirty="0" smtClean="0"/>
              <a:t>endant ce projet, j’ai amélioré mes compétences sur l’Environnement de </a:t>
            </a:r>
          </a:p>
          <a:p>
            <a:r>
              <a:rPr lang="fr-FR" sz="1000" dirty="0" smtClean="0"/>
              <a:t>Développement Intégré (EDI ou IDE en anglais) </a:t>
            </a:r>
            <a:r>
              <a:rPr lang="fr-FR" sz="1000" dirty="0" err="1" smtClean="0"/>
              <a:t>NetBeans</a:t>
            </a:r>
            <a:r>
              <a:rPr lang="fr-FR" sz="1000" dirty="0" smtClean="0"/>
              <a:t>, </a:t>
            </a:r>
            <a:r>
              <a:rPr lang="fr-FR" sz="1000" dirty="0"/>
              <a:t>qui utilise le langage </a:t>
            </a:r>
            <a:endParaRPr lang="fr-FR" sz="1000" dirty="0" smtClean="0"/>
          </a:p>
          <a:p>
            <a:r>
              <a:rPr lang="fr-FR" sz="1000" dirty="0" smtClean="0"/>
              <a:t>de programmation </a:t>
            </a:r>
            <a:r>
              <a:rPr lang="fr-FR" sz="1000" dirty="0"/>
              <a:t>Java.</a:t>
            </a:r>
          </a:p>
          <a:p>
            <a:endParaRPr lang="fr-FR" sz="1000" dirty="0"/>
          </a:p>
          <a:p>
            <a:endParaRPr lang="fr-FR" sz="1000" dirty="0" smtClean="0"/>
          </a:p>
          <a:p>
            <a:endParaRPr lang="fr-FR" sz="1000" dirty="0" smtClean="0"/>
          </a:p>
          <a:p>
            <a:endParaRPr lang="fr-FR" sz="1000" dirty="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a:p>
        </p:txBody>
      </p:sp>
      <p:sp>
        <p:nvSpPr>
          <p:cNvPr id="9" name="ZoneTexte 8"/>
          <p:cNvSpPr txBox="1"/>
          <p:nvPr/>
        </p:nvSpPr>
        <p:spPr>
          <a:xfrm>
            <a:off x="6138950"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Compétence(s) acquise(s) :</a:t>
            </a:r>
            <a:endParaRPr lang="fr-FR" sz="1000" dirty="0" smtClean="0"/>
          </a:p>
          <a:p>
            <a:endParaRPr lang="fr-FR" sz="1000" dirty="0" smtClean="0"/>
          </a:p>
          <a:p>
            <a:r>
              <a:rPr lang="fr-FR" sz="1000" dirty="0"/>
              <a:t>P</a:t>
            </a:r>
            <a:r>
              <a:rPr lang="fr-FR" sz="1000" dirty="0" smtClean="0"/>
              <a:t>endant ce projet, j’ai amélioré mes compétences en </a:t>
            </a:r>
            <a:r>
              <a:rPr lang="fr-FR" sz="1000" dirty="0"/>
              <a:t>P</a:t>
            </a:r>
            <a:r>
              <a:rPr lang="fr-FR" sz="1000" dirty="0" smtClean="0"/>
              <a:t>rogrammation </a:t>
            </a:r>
            <a:r>
              <a:rPr lang="fr-FR" sz="1000" dirty="0"/>
              <a:t>O</a:t>
            </a:r>
            <a:r>
              <a:rPr lang="fr-FR" sz="1000" dirty="0" smtClean="0"/>
              <a:t>rientée Objet. Ainsi que le travail en équipe.</a:t>
            </a:r>
            <a:endParaRPr lang="fr-FR" sz="1000" dirty="0"/>
          </a:p>
          <a:p>
            <a:endParaRPr lang="fr-FR" sz="1000" dirty="0"/>
          </a:p>
          <a:p>
            <a:endParaRPr lang="fr-FR" sz="1000" dirty="0"/>
          </a:p>
          <a:p>
            <a:endParaRPr lang="fr-FR" sz="1000" dirty="0" smtClean="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smtClean="0"/>
          </a:p>
          <a:p>
            <a:endParaRPr lang="fr-FR" sz="1000" dirty="0"/>
          </a:p>
          <a:p>
            <a:endParaRPr lang="fr-FR" sz="1000" dirty="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4380" y="1480061"/>
            <a:ext cx="2171700" cy="1383373"/>
          </a:xfrm>
          <a:prstGeom prst="rect">
            <a:avLst/>
          </a:prstGeom>
        </p:spPr>
      </p:pic>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8319" y="3989578"/>
            <a:ext cx="1543842" cy="1781208"/>
          </a:xfrm>
          <a:prstGeom prst="rect">
            <a:avLst/>
          </a:prstGeom>
        </p:spPr>
      </p:pic>
    </p:spTree>
    <p:extLst>
      <p:ext uri="{BB962C8B-B14F-4D97-AF65-F5344CB8AC3E}">
        <p14:creationId xmlns:p14="http://schemas.microsoft.com/office/powerpoint/2010/main" val="2390747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
        <p:nvSpPr>
          <p:cNvPr id="5" name="ZoneTexte 4"/>
          <p:cNvSpPr txBox="1"/>
          <p:nvPr/>
        </p:nvSpPr>
        <p:spPr>
          <a:xfrm>
            <a:off x="3518932" y="232756"/>
            <a:ext cx="5240035" cy="584775"/>
          </a:xfrm>
          <a:prstGeom prst="rect">
            <a:avLst/>
          </a:prstGeom>
          <a:solidFill>
            <a:schemeClr val="bg1"/>
          </a:solidFill>
        </p:spPr>
        <p:txBody>
          <a:bodyPr wrap="square" rtlCol="0">
            <a:spAutoFit/>
          </a:bodyPr>
          <a:lstStyle/>
          <a:p>
            <a:pPr algn="ctr"/>
            <a:r>
              <a:rPr lang="fr-FR" sz="3200" dirty="0" smtClean="0"/>
              <a:t>INSTALLATION AU POSTE</a:t>
            </a:r>
          </a:p>
        </p:txBody>
      </p:sp>
      <p:sp>
        <p:nvSpPr>
          <p:cNvPr id="6" name="ZoneTexte 5"/>
          <p:cNvSpPr txBox="1"/>
          <p:nvPr/>
        </p:nvSpPr>
        <p:spPr>
          <a:xfrm>
            <a:off x="344978"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a:t>Cahier des </a:t>
            </a:r>
            <a:r>
              <a:rPr lang="fr-FR" sz="1000" u="sng" dirty="0" smtClean="0"/>
              <a:t>charges</a:t>
            </a:r>
            <a:endParaRPr lang="fr-FR" sz="1000" dirty="0" smtClean="0"/>
          </a:p>
          <a:p>
            <a:endParaRPr lang="fr-FR" sz="1000" dirty="0" smtClean="0"/>
          </a:p>
          <a:p>
            <a:r>
              <a:rPr lang="fr-FR" sz="1000" dirty="0" smtClean="0"/>
              <a:t>Créer un environnement de travail pour une équipe de deux personnes :</a:t>
            </a:r>
          </a:p>
          <a:p>
            <a:r>
              <a:rPr lang="fr-FR" sz="1000" dirty="0"/>
              <a:t>	</a:t>
            </a:r>
            <a:r>
              <a:rPr lang="fr-FR" sz="1000" dirty="0" smtClean="0"/>
              <a:t>-Alice, l’administrateur, a besoin de  : </a:t>
            </a:r>
          </a:p>
          <a:p>
            <a:r>
              <a:rPr lang="fr-FR" sz="1000" dirty="0"/>
              <a:t>	</a:t>
            </a:r>
            <a:r>
              <a:rPr lang="fr-FR" sz="1000" dirty="0" smtClean="0"/>
              <a:t>	-git pour le transfère de fichier</a:t>
            </a:r>
          </a:p>
          <a:p>
            <a:r>
              <a:rPr lang="fr-FR" sz="1000" dirty="0"/>
              <a:t>	</a:t>
            </a:r>
            <a:r>
              <a:rPr lang="fr-FR" sz="1000" dirty="0" smtClean="0"/>
              <a:t>-Bob, le développeur, a besoin de :</a:t>
            </a:r>
          </a:p>
          <a:p>
            <a:r>
              <a:rPr lang="fr-FR" sz="1000" dirty="0"/>
              <a:t>	</a:t>
            </a:r>
            <a:r>
              <a:rPr lang="fr-FR" sz="1000" dirty="0" smtClean="0"/>
              <a:t>	-git pour le transfère de fichier</a:t>
            </a:r>
          </a:p>
          <a:p>
            <a:r>
              <a:rPr lang="fr-FR" sz="1000" dirty="0"/>
              <a:t>	</a:t>
            </a:r>
            <a:r>
              <a:rPr lang="fr-FR" sz="1000" dirty="0" smtClean="0"/>
              <a:t>	-L’éditeur de code Visual Studio Code</a:t>
            </a:r>
          </a:p>
          <a:p>
            <a:r>
              <a:rPr lang="fr-FR" sz="1000" dirty="0"/>
              <a:t>	</a:t>
            </a:r>
            <a:r>
              <a:rPr lang="fr-FR" sz="1000" dirty="0" smtClean="0"/>
              <a:t>	-La commande </a:t>
            </a:r>
            <a:r>
              <a:rPr lang="fr-FR" sz="1000" dirty="0" err="1" smtClean="0"/>
              <a:t>Curl</a:t>
            </a:r>
            <a:r>
              <a:rPr lang="fr-FR" sz="1000" dirty="0" smtClean="0"/>
              <a:t> qui permet de télécharger des fichiers depuis une url</a:t>
            </a:r>
          </a:p>
          <a:p>
            <a:r>
              <a:rPr lang="fr-FR" sz="1000" dirty="0"/>
              <a:t>	</a:t>
            </a:r>
            <a:r>
              <a:rPr lang="fr-FR" sz="1000" dirty="0" smtClean="0"/>
              <a:t>	-Le langage de programmation Rust-Analyzer, ainsi que son extension 			  Rust </a:t>
            </a:r>
            <a:r>
              <a:rPr lang="fr-FR" sz="1000" dirty="0" err="1" smtClean="0"/>
              <a:t>Nightly</a:t>
            </a:r>
            <a:endParaRPr lang="fr-FR" sz="1000" dirty="0" smtClean="0"/>
          </a:p>
          <a:p>
            <a:r>
              <a:rPr lang="fr-FR" sz="1000" dirty="0"/>
              <a:t/>
            </a:r>
            <a:br>
              <a:rPr lang="fr-FR" sz="1000" dirty="0"/>
            </a:br>
            <a:endParaRPr lang="fr-FR" sz="1000" dirty="0"/>
          </a:p>
          <a:p>
            <a:endParaRPr lang="fr-FR" sz="1000" dirty="0" smtClean="0"/>
          </a:p>
          <a:p>
            <a:endParaRPr lang="fr-FR" sz="1000" dirty="0"/>
          </a:p>
          <a:p>
            <a:endParaRPr lang="fr-FR" sz="1000" dirty="0" smtClean="0"/>
          </a:p>
          <a:p>
            <a:endParaRPr lang="fr-FR" sz="1000" dirty="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625" y="1834433"/>
            <a:ext cx="1801361" cy="1594848"/>
          </a:xfrm>
          <a:prstGeom prst="rect">
            <a:avLst/>
          </a:prstGeom>
        </p:spPr>
      </p:pic>
      <p:sp>
        <p:nvSpPr>
          <p:cNvPr id="12" name="ZoneTexte 11"/>
          <p:cNvSpPr txBox="1"/>
          <p:nvPr/>
        </p:nvSpPr>
        <p:spPr>
          <a:xfrm>
            <a:off x="6138950"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Livrable :</a:t>
            </a:r>
            <a:endParaRPr lang="fr-FR" sz="1000" dirty="0" smtClean="0"/>
          </a:p>
          <a:p>
            <a:endParaRPr lang="fr-FR" sz="1000" dirty="0" smtClean="0"/>
          </a:p>
          <a:p>
            <a:r>
              <a:rPr lang="fr-FR" sz="1000" dirty="0" smtClean="0"/>
              <a:t>Ce projet se déroulait en binôme. On a donc réalisé, lors de ce projet, l’intégralité des besoins requis par l’équipe :</a:t>
            </a:r>
          </a:p>
          <a:p>
            <a:pPr lvl="1"/>
            <a:r>
              <a:rPr lang="fr-FR" sz="1000" dirty="0" smtClean="0"/>
              <a:t>-Machine </a:t>
            </a:r>
            <a:r>
              <a:rPr lang="fr-FR" sz="1000" dirty="0"/>
              <a:t>virtuelle installée et configurée</a:t>
            </a:r>
          </a:p>
          <a:p>
            <a:pPr lvl="1"/>
            <a:r>
              <a:rPr lang="fr-FR" sz="1000" dirty="0"/>
              <a:t>-Visual Studio Code installé et fonctionnel (+ Rust Analyzer installé dans les extensions</a:t>
            </a:r>
            <a:r>
              <a:rPr lang="fr-FR" sz="1000" dirty="0" smtClean="0"/>
              <a:t>)</a:t>
            </a:r>
          </a:p>
          <a:p>
            <a:pPr lvl="1"/>
            <a:r>
              <a:rPr lang="fr-FR" sz="1000" dirty="0" smtClean="0"/>
              <a:t>-</a:t>
            </a:r>
            <a:r>
              <a:rPr lang="fr-FR" sz="1000" dirty="0" err="1" smtClean="0"/>
              <a:t>Curl</a:t>
            </a:r>
            <a:r>
              <a:rPr lang="fr-FR" sz="1000" dirty="0" smtClean="0"/>
              <a:t> installé et fonctionnel</a:t>
            </a:r>
            <a:endParaRPr lang="fr-FR" sz="1000" dirty="0"/>
          </a:p>
          <a:p>
            <a:pPr lvl="1"/>
            <a:r>
              <a:rPr lang="fr-FR" sz="1000" dirty="0"/>
              <a:t>-Rust </a:t>
            </a:r>
            <a:r>
              <a:rPr lang="fr-FR" sz="1000" dirty="0" err="1"/>
              <a:t>Nightly</a:t>
            </a:r>
            <a:r>
              <a:rPr lang="fr-FR" sz="1000" dirty="0"/>
              <a:t> installé et fonctionnel</a:t>
            </a:r>
          </a:p>
          <a:p>
            <a:pPr lvl="1"/>
            <a:r>
              <a:rPr lang="fr-FR" sz="1000" dirty="0"/>
              <a:t>-Git installé et fonctionnel</a:t>
            </a:r>
          </a:p>
          <a:p>
            <a:pPr lvl="1"/>
            <a:r>
              <a:rPr lang="fr-FR" sz="1000" dirty="0"/>
              <a:t>-Droits d’accès configurés</a:t>
            </a:r>
          </a:p>
          <a:p>
            <a:endParaRPr lang="fr-FR" sz="1000" dirty="0" smtClean="0"/>
          </a:p>
          <a:p>
            <a:endParaRPr lang="fr-FR" sz="1000" dirty="0" smtClean="0"/>
          </a:p>
          <a:p>
            <a:endParaRPr lang="fr-FR" sz="1000" dirty="0" smtClean="0"/>
          </a:p>
          <a:p>
            <a:r>
              <a:rPr lang="fr-FR" sz="1000" dirty="0"/>
              <a:t>	</a:t>
            </a:r>
            <a:endParaRPr lang="fr-FR" sz="1000" dirty="0" smtClean="0"/>
          </a:p>
          <a:p>
            <a:endParaRPr lang="fr-FR" sz="1000" dirty="0" smtClean="0"/>
          </a:p>
          <a:p>
            <a:endParaRPr lang="fr-FR" sz="1000" dirty="0" smtClean="0"/>
          </a:p>
          <a:p>
            <a:endParaRPr lang="fr-FR" sz="1000" dirty="0" smtClean="0"/>
          </a:p>
        </p:txBody>
      </p:sp>
      <p:sp>
        <p:nvSpPr>
          <p:cNvPr id="13" name="ZoneTexte 12"/>
          <p:cNvSpPr txBox="1"/>
          <p:nvPr/>
        </p:nvSpPr>
        <p:spPr>
          <a:xfrm>
            <a:off x="6138950"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Compétence(s) acquise(s) :</a:t>
            </a:r>
            <a:endParaRPr lang="fr-FR" sz="1000" dirty="0" smtClean="0"/>
          </a:p>
          <a:p>
            <a:endParaRPr lang="fr-FR" sz="1000" dirty="0" smtClean="0"/>
          </a:p>
          <a:p>
            <a:r>
              <a:rPr lang="fr-FR" sz="1000" dirty="0"/>
              <a:t>P</a:t>
            </a:r>
            <a:r>
              <a:rPr lang="fr-FR" sz="1000" dirty="0" smtClean="0"/>
              <a:t>endant ce projet, j’ai amélioré mes compétences en recherche internet et en documentation sur les multiples commandes utilisées, ainsi que le travail en équipe et en autonomie.</a:t>
            </a:r>
          </a:p>
          <a:p>
            <a:endParaRPr lang="fr-FR" sz="1000" dirty="0"/>
          </a:p>
          <a:p>
            <a:endParaRPr lang="fr-FR" sz="1000" dirty="0"/>
          </a:p>
          <a:p>
            <a:endParaRPr lang="fr-FR" sz="1000" dirty="0" smtClean="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smtClean="0"/>
          </a:p>
          <a:p>
            <a:endParaRPr lang="fr-FR" sz="1000" dirty="0"/>
          </a:p>
          <a:p>
            <a:endParaRPr lang="fr-FR" sz="1000" dirty="0"/>
          </a:p>
        </p:txBody>
      </p:sp>
      <p:sp>
        <p:nvSpPr>
          <p:cNvPr id="14" name="ZoneTexte 13"/>
          <p:cNvSpPr txBox="1"/>
          <p:nvPr/>
        </p:nvSpPr>
        <p:spPr>
          <a:xfrm>
            <a:off x="344978"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Outil(s) utilisé(s) :</a:t>
            </a:r>
            <a:endParaRPr lang="fr-FR" sz="1000" dirty="0" smtClean="0"/>
          </a:p>
          <a:p>
            <a:endParaRPr lang="fr-FR" sz="1000" dirty="0" smtClean="0"/>
          </a:p>
          <a:p>
            <a:r>
              <a:rPr lang="fr-FR" sz="1000" dirty="0" smtClean="0"/>
              <a:t>J’ai appris, pendant ce projet, à utiliser l’outil de création de machine virtuelle </a:t>
            </a:r>
          </a:p>
          <a:p>
            <a:r>
              <a:rPr lang="fr-FR" sz="1000" dirty="0" smtClean="0"/>
              <a:t>VMware Workstation Player et améliorer mes compétences sur l’interpréteur </a:t>
            </a:r>
          </a:p>
          <a:p>
            <a:r>
              <a:rPr lang="fr-FR" sz="1000" dirty="0" smtClean="0"/>
              <a:t>de commande </a:t>
            </a:r>
            <a:r>
              <a:rPr lang="fr-FR" sz="1000" dirty="0" err="1" smtClean="0"/>
              <a:t>Bash</a:t>
            </a:r>
            <a:r>
              <a:rPr lang="fr-FR" sz="1000" dirty="0" smtClean="0"/>
              <a:t>.</a:t>
            </a:r>
          </a:p>
          <a:p>
            <a:endParaRPr lang="fr-FR" sz="1000" dirty="0"/>
          </a:p>
          <a:p>
            <a:endParaRPr lang="fr-FR" sz="1000" dirty="0"/>
          </a:p>
          <a:p>
            <a:endParaRPr lang="fr-FR" sz="1000" dirty="0" smtClean="0"/>
          </a:p>
          <a:p>
            <a:endParaRPr lang="fr-FR" sz="1000" dirty="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a:p>
        </p:txBody>
      </p:sp>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169" y="4270658"/>
            <a:ext cx="1219048" cy="1219048"/>
          </a:xfrm>
          <a:prstGeom prst="rect">
            <a:avLst/>
          </a:prstGeom>
        </p:spPr>
      </p:pic>
    </p:spTree>
    <p:extLst>
      <p:ext uri="{BB962C8B-B14F-4D97-AF65-F5344CB8AC3E}">
        <p14:creationId xmlns:p14="http://schemas.microsoft.com/office/powerpoint/2010/main" val="233288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dirty="0"/>
          </a:p>
        </p:txBody>
      </p:sp>
      <p:sp>
        <p:nvSpPr>
          <p:cNvPr id="5" name="ZoneTexte 4"/>
          <p:cNvSpPr txBox="1"/>
          <p:nvPr/>
        </p:nvSpPr>
        <p:spPr>
          <a:xfrm>
            <a:off x="3518932" y="232756"/>
            <a:ext cx="5240035" cy="584775"/>
          </a:xfrm>
          <a:prstGeom prst="rect">
            <a:avLst/>
          </a:prstGeom>
          <a:solidFill>
            <a:schemeClr val="bg1"/>
          </a:solidFill>
        </p:spPr>
        <p:txBody>
          <a:bodyPr wrap="square" rtlCol="0">
            <a:spAutoFit/>
          </a:bodyPr>
          <a:lstStyle/>
          <a:p>
            <a:pPr algn="ctr"/>
            <a:r>
              <a:rPr lang="fr-FR" sz="3200" dirty="0" smtClean="0"/>
              <a:t>Grave &amp; Cie</a:t>
            </a:r>
            <a:endParaRPr lang="fr-FR" sz="3200" dirty="0" smtClean="0"/>
          </a:p>
        </p:txBody>
      </p:sp>
      <p:sp>
        <p:nvSpPr>
          <p:cNvPr id="6" name="ZoneTexte 5"/>
          <p:cNvSpPr txBox="1"/>
          <p:nvPr/>
        </p:nvSpPr>
        <p:spPr>
          <a:xfrm>
            <a:off x="344978"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a:t>Cahier des </a:t>
            </a:r>
            <a:r>
              <a:rPr lang="fr-FR" sz="1000" u="sng" dirty="0" smtClean="0"/>
              <a:t>charges</a:t>
            </a:r>
            <a:endParaRPr lang="fr-FR" sz="1000" dirty="0" smtClean="0"/>
          </a:p>
          <a:p>
            <a:endParaRPr lang="fr-FR" sz="1000" dirty="0"/>
          </a:p>
          <a:p>
            <a:r>
              <a:rPr lang="fr-FR" sz="1000" dirty="0" smtClean="0"/>
              <a:t>Créer une application à partir d’une base de données pour une entreprise bordelaise, nommée Grave &amp; Cie, spécialisée dans le négoce de vin. </a:t>
            </a:r>
            <a:r>
              <a:rPr lang="fr-FR" sz="1000" dirty="0" smtClean="0"/>
              <a:t>C’est-à-dire qu’elle achète le vin, auprès de châteaux, le stock et le revend.</a:t>
            </a:r>
          </a:p>
          <a:p>
            <a:r>
              <a:rPr lang="fr-FR" sz="1000" dirty="0" smtClean="0"/>
              <a:t>L’application doit contenir différentes fonctionnalités :</a:t>
            </a:r>
          </a:p>
          <a:p>
            <a:r>
              <a:rPr lang="fr-FR" sz="1000" dirty="0"/>
              <a:t>	</a:t>
            </a:r>
            <a:r>
              <a:rPr lang="fr-FR" sz="1000" dirty="0" smtClean="0"/>
              <a:t>-Rechercher le vin (par appellation viticole, catégorie, millésime, classement de 1855)</a:t>
            </a:r>
          </a:p>
          <a:p>
            <a:r>
              <a:rPr lang="fr-FR" sz="1000" dirty="0"/>
              <a:t>	</a:t>
            </a:r>
            <a:r>
              <a:rPr lang="fr-FR" sz="1000" dirty="0" smtClean="0"/>
              <a:t>-Connaîtr</a:t>
            </a:r>
            <a:r>
              <a:rPr lang="fr-FR" sz="1000" dirty="0" smtClean="0"/>
              <a:t>e l</a:t>
            </a:r>
            <a:r>
              <a:rPr lang="fr-FR" sz="1000" dirty="0" smtClean="0"/>
              <a:t>es achats et le niveau de stock de chaque vin</a:t>
            </a:r>
          </a:p>
          <a:p>
            <a:r>
              <a:rPr lang="fr-FR" sz="1000" dirty="0" smtClean="0"/>
              <a:t>	-</a:t>
            </a:r>
            <a:r>
              <a:rPr lang="fr-FR" sz="1000" dirty="0"/>
              <a:t>L’identité du château, son adresse, ses coordonnées bancaires, les quantités de vin </a:t>
            </a:r>
            <a:r>
              <a:rPr lang="fr-FR" sz="1000" dirty="0" smtClean="0"/>
              <a:t>	achetés </a:t>
            </a:r>
            <a:r>
              <a:rPr lang="fr-FR" sz="1000" dirty="0"/>
              <a:t>et leur prix</a:t>
            </a:r>
          </a:p>
          <a:p>
            <a:r>
              <a:rPr lang="fr-FR" sz="1000" dirty="0" smtClean="0"/>
              <a:t>	-</a:t>
            </a:r>
            <a:r>
              <a:rPr lang="fr-FR" sz="1000" dirty="0"/>
              <a:t>La liste des achats effectués sur une période donnée</a:t>
            </a:r>
          </a:p>
          <a:p>
            <a:r>
              <a:rPr lang="fr-FR" sz="1000" dirty="0" smtClean="0"/>
              <a:t>	-</a:t>
            </a:r>
            <a:r>
              <a:rPr lang="fr-FR" sz="1000" dirty="0"/>
              <a:t>La liste des vins à réapprovisionner</a:t>
            </a:r>
          </a:p>
          <a:p>
            <a:r>
              <a:rPr lang="fr-FR" sz="1000" dirty="0" smtClean="0"/>
              <a:t>	-</a:t>
            </a:r>
            <a:r>
              <a:rPr lang="fr-FR" sz="1000" dirty="0"/>
              <a:t>Le nombre de commandes passés à un château sur une période donnée</a:t>
            </a:r>
          </a:p>
          <a:p>
            <a:r>
              <a:rPr lang="fr-FR" sz="1000" dirty="0" smtClean="0"/>
              <a:t>	-</a:t>
            </a:r>
            <a:r>
              <a:rPr lang="fr-FR" sz="1000" dirty="0"/>
              <a:t>Le nombre de bouteilles achetées par château sur une période donnée</a:t>
            </a:r>
          </a:p>
          <a:p>
            <a:r>
              <a:rPr lang="fr-FR" sz="1000" dirty="0" smtClean="0"/>
              <a:t>	-</a:t>
            </a:r>
            <a:r>
              <a:rPr lang="fr-FR" sz="1000" dirty="0"/>
              <a:t>Le nombre de bouteilles achetées par vin sur une période donnée</a:t>
            </a:r>
          </a:p>
          <a:p>
            <a:endParaRPr lang="fr-FR" sz="1000" dirty="0" smtClean="0"/>
          </a:p>
          <a:p>
            <a:r>
              <a:rPr lang="fr-FR" sz="1000" dirty="0"/>
              <a:t/>
            </a:r>
            <a:br>
              <a:rPr lang="fr-FR" sz="1000" dirty="0"/>
            </a:br>
            <a:endParaRPr lang="fr-FR" sz="1000" dirty="0" smtClean="0"/>
          </a:p>
        </p:txBody>
      </p:sp>
      <p:sp>
        <p:nvSpPr>
          <p:cNvPr id="7" name="ZoneTexte 6"/>
          <p:cNvSpPr txBox="1"/>
          <p:nvPr/>
        </p:nvSpPr>
        <p:spPr>
          <a:xfrm>
            <a:off x="6138950" y="817531"/>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Livrable :</a:t>
            </a:r>
            <a:endParaRPr lang="fr-FR" sz="1000" dirty="0" smtClean="0"/>
          </a:p>
          <a:p>
            <a:endParaRPr lang="fr-FR" sz="1000" dirty="0" smtClean="0"/>
          </a:p>
          <a:p>
            <a:r>
              <a:rPr lang="fr-FR" sz="1000" dirty="0"/>
              <a:t>Ce projet se déroulait en binôme. On a donc réalisé, lors de ce projet, l’intégralité des besoins requis par l’équipe </a:t>
            </a:r>
            <a:r>
              <a:rPr lang="fr-FR" sz="1000" dirty="0" smtClean="0"/>
              <a:t>:</a:t>
            </a:r>
          </a:p>
          <a:p>
            <a:r>
              <a:rPr lang="fr-FR" sz="1000" dirty="0"/>
              <a:t>	</a:t>
            </a:r>
            <a:r>
              <a:rPr lang="fr-FR" sz="1000" dirty="0" smtClean="0"/>
              <a:t>-La base de données des vins et châteaux</a:t>
            </a:r>
            <a:endParaRPr lang="fr-FR" sz="1000" dirty="0"/>
          </a:p>
          <a:p>
            <a:r>
              <a:rPr lang="fr-FR" sz="1000" dirty="0"/>
              <a:t>	</a:t>
            </a:r>
            <a:r>
              <a:rPr lang="fr-FR" sz="1000" dirty="0" smtClean="0"/>
              <a:t>-Les maquette des </a:t>
            </a:r>
            <a:r>
              <a:rPr lang="fr-FR" sz="1000" dirty="0" smtClean="0"/>
              <a:t>écrans de l’application</a:t>
            </a:r>
          </a:p>
          <a:p>
            <a:r>
              <a:rPr lang="fr-FR" sz="1000" dirty="0"/>
              <a:t>	</a:t>
            </a:r>
            <a:r>
              <a:rPr lang="fr-FR" sz="1000" dirty="0" smtClean="0"/>
              <a:t>  </a:t>
            </a:r>
            <a:endParaRPr lang="fr-FR" sz="1000" dirty="0" smtClean="0"/>
          </a:p>
          <a:p>
            <a:r>
              <a:rPr lang="fr-FR" sz="1000" dirty="0" smtClean="0"/>
              <a:t>Maquette d’écran d’achat des vins :</a:t>
            </a:r>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smtClean="0"/>
          </a:p>
          <a:p>
            <a:endParaRPr lang="fr-FR" sz="1000" dirty="0" smtClean="0"/>
          </a:p>
          <a:p>
            <a:endParaRPr lang="fr-FR" sz="1000" dirty="0" smtClean="0"/>
          </a:p>
          <a:p>
            <a:endParaRPr lang="fr-FR" sz="1000" dirty="0" smtClean="0"/>
          </a:p>
        </p:txBody>
      </p:sp>
      <p:pic>
        <p:nvPicPr>
          <p:cNvPr id="8" name="Image 7" descr="C:\Users\ybervas\AppData\Local\Microsoft\Windows\INetCache\Content.Word\BervasGarnier_maquettes_achat.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9196" y="2132605"/>
            <a:ext cx="4086252" cy="1355323"/>
          </a:xfrm>
          <a:prstGeom prst="rect">
            <a:avLst/>
          </a:prstGeom>
          <a:noFill/>
          <a:ln>
            <a:noFill/>
          </a:ln>
        </p:spPr>
      </p:pic>
      <p:sp>
        <p:nvSpPr>
          <p:cNvPr id="9" name="ZoneTexte 8"/>
          <p:cNvSpPr txBox="1"/>
          <p:nvPr/>
        </p:nvSpPr>
        <p:spPr>
          <a:xfrm>
            <a:off x="344978"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Outil(s) utilisé(s) :</a:t>
            </a:r>
            <a:endParaRPr lang="fr-FR" sz="1000" dirty="0" smtClean="0"/>
          </a:p>
          <a:p>
            <a:endParaRPr lang="fr-FR" sz="1000" dirty="0" smtClean="0"/>
          </a:p>
          <a:p>
            <a:r>
              <a:rPr lang="fr-FR" sz="1000" dirty="0" smtClean="0"/>
              <a:t>J’ai appris, pendant ce projet, à utiliser l’outil de création de </a:t>
            </a:r>
            <a:r>
              <a:rPr lang="fr-FR" sz="1000" dirty="0" smtClean="0"/>
              <a:t>base de</a:t>
            </a:r>
          </a:p>
          <a:p>
            <a:r>
              <a:rPr lang="fr-FR" sz="1000" dirty="0" smtClean="0"/>
              <a:t>Données, </a:t>
            </a:r>
            <a:r>
              <a:rPr lang="fr-FR" sz="1000" dirty="0" err="1" smtClean="0"/>
              <a:t>WinDesign</a:t>
            </a:r>
            <a:r>
              <a:rPr lang="fr-FR" sz="1000" dirty="0" smtClean="0"/>
              <a:t>, et l’outil de création de </a:t>
            </a:r>
            <a:r>
              <a:rPr lang="fr-FR" sz="1000" dirty="0" err="1" smtClean="0"/>
              <a:t>dataframe</a:t>
            </a:r>
            <a:r>
              <a:rPr lang="fr-FR" sz="1000" dirty="0" smtClean="0"/>
              <a:t> en ligne, </a:t>
            </a:r>
          </a:p>
          <a:p>
            <a:r>
              <a:rPr lang="fr-FR" sz="1000" dirty="0" err="1" smtClean="0"/>
              <a:t>Wireframe</a:t>
            </a:r>
            <a:r>
              <a:rPr lang="fr-FR" sz="1000" dirty="0" smtClean="0"/>
              <a:t>.</a:t>
            </a:r>
            <a:endParaRPr lang="fr-FR" sz="1000" dirty="0" smtClean="0"/>
          </a:p>
          <a:p>
            <a:endParaRPr lang="fr-FR" sz="1000" dirty="0"/>
          </a:p>
          <a:p>
            <a:endParaRPr lang="fr-FR" sz="1000" dirty="0"/>
          </a:p>
          <a:p>
            <a:endParaRPr lang="fr-FR" sz="1000" dirty="0" smtClean="0"/>
          </a:p>
          <a:p>
            <a:endParaRPr lang="fr-FR" sz="1000" dirty="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a:p>
        </p:txBody>
      </p:sp>
      <p:sp>
        <p:nvSpPr>
          <p:cNvPr id="10" name="ZoneTexte 9"/>
          <p:cNvSpPr txBox="1"/>
          <p:nvPr/>
        </p:nvSpPr>
        <p:spPr>
          <a:xfrm>
            <a:off x="6138950" y="3525965"/>
            <a:ext cx="5793972" cy="2708434"/>
          </a:xfrm>
          <a:prstGeom prst="rect">
            <a:avLst/>
          </a:prstGeom>
          <a:solidFill>
            <a:schemeClr val="bg1"/>
          </a:solidFill>
          <a:ln w="12700">
            <a:solidFill>
              <a:schemeClr val="tx1"/>
            </a:solidFill>
          </a:ln>
        </p:spPr>
        <p:txBody>
          <a:bodyPr wrap="square" rtlCol="0">
            <a:spAutoFit/>
          </a:bodyPr>
          <a:lstStyle/>
          <a:p>
            <a:r>
              <a:rPr lang="fr-FR" sz="1000" u="sng" dirty="0" smtClean="0"/>
              <a:t>Compétence(s) acquise(s) :</a:t>
            </a:r>
            <a:endParaRPr lang="fr-FR" sz="1000" dirty="0" smtClean="0"/>
          </a:p>
          <a:p>
            <a:endParaRPr lang="fr-FR" sz="1000" dirty="0" smtClean="0"/>
          </a:p>
          <a:p>
            <a:r>
              <a:rPr lang="fr-FR" sz="1000" dirty="0"/>
              <a:t>P</a:t>
            </a:r>
            <a:r>
              <a:rPr lang="fr-FR" sz="1000" dirty="0" smtClean="0"/>
              <a:t>endant ce projet, j’ai amélioré mes compétences en recherche internet </a:t>
            </a:r>
            <a:r>
              <a:rPr lang="fr-FR" sz="1000" dirty="0" smtClean="0"/>
              <a:t>ainsi </a:t>
            </a:r>
            <a:r>
              <a:rPr lang="fr-FR" sz="1000" dirty="0" smtClean="0"/>
              <a:t>que le travail en équipe et en autonomie.</a:t>
            </a:r>
          </a:p>
          <a:p>
            <a:endParaRPr lang="fr-FR" sz="1000" dirty="0"/>
          </a:p>
          <a:p>
            <a:endParaRPr lang="fr-FR" sz="1000" dirty="0"/>
          </a:p>
          <a:p>
            <a:endParaRPr lang="fr-FR" sz="1000" dirty="0" smtClean="0"/>
          </a:p>
          <a:p>
            <a:endParaRPr lang="fr-FR" sz="1000" dirty="0" smtClean="0"/>
          </a:p>
          <a:p>
            <a:endParaRPr lang="fr-FR" sz="1000" dirty="0"/>
          </a:p>
          <a:p>
            <a:endParaRPr lang="fr-FR" sz="1000" dirty="0" smtClean="0"/>
          </a:p>
          <a:p>
            <a:endParaRPr lang="fr-FR" sz="1000" dirty="0"/>
          </a:p>
          <a:p>
            <a:endParaRPr lang="fr-FR" sz="1000" dirty="0" smtClean="0"/>
          </a:p>
          <a:p>
            <a:endParaRPr lang="fr-FR" sz="1000" dirty="0"/>
          </a:p>
          <a:p>
            <a:endParaRPr lang="fr-FR" sz="1000" dirty="0" smtClean="0"/>
          </a:p>
          <a:p>
            <a:endParaRPr lang="fr-FR" sz="1000" dirty="0" smtClean="0"/>
          </a:p>
          <a:p>
            <a:endParaRPr lang="fr-FR" sz="1000" dirty="0"/>
          </a:p>
          <a:p>
            <a:endParaRPr lang="fr-FR" sz="1000" dirty="0"/>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816" y="4195218"/>
            <a:ext cx="1579676" cy="1369927"/>
          </a:xfrm>
          <a:prstGeom prst="rect">
            <a:avLst/>
          </a:prstGeom>
        </p:spPr>
      </p:pic>
    </p:spTree>
    <p:extLst>
      <p:ext uri="{BB962C8B-B14F-4D97-AF65-F5344CB8AC3E}">
        <p14:creationId xmlns:p14="http://schemas.microsoft.com/office/powerpoint/2010/main" val="32440564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1226</Words>
  <Application>Microsoft Office PowerPoint</Application>
  <PresentationFormat>Grand écran</PresentationFormat>
  <Paragraphs>285</Paragraphs>
  <Slides>5</Slides>
  <Notes>0</Notes>
  <HiddenSlides>4</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vector>
  </TitlesOfParts>
  <Company>IUT de Bordeaux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Yahn Bervas</dc:creator>
  <cp:lastModifiedBy>Yahn Bervas</cp:lastModifiedBy>
  <cp:revision>159</cp:revision>
  <dcterms:created xsi:type="dcterms:W3CDTF">2022-03-17T08:55:15Z</dcterms:created>
  <dcterms:modified xsi:type="dcterms:W3CDTF">2022-04-15T22:39:07Z</dcterms:modified>
</cp:coreProperties>
</file>