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sldIdLst>
    <p:sldId id="318" r:id="rId2"/>
    <p:sldId id="319" r:id="rId3"/>
    <p:sldId id="322" r:id="rId4"/>
    <p:sldId id="323" r:id="rId5"/>
    <p:sldId id="32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00"/>
    <a:srgbClr val="CCFF66"/>
    <a:srgbClr val="000000"/>
    <a:srgbClr val="76108A"/>
    <a:srgbClr val="D66DF7"/>
    <a:srgbClr val="FDF8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8" autoAdjust="0"/>
    <p:restoredTop sz="78932" autoAdjust="0"/>
  </p:normalViewPr>
  <p:slideViewPr>
    <p:cSldViewPr>
      <p:cViewPr varScale="1">
        <p:scale>
          <a:sx n="121" d="100"/>
          <a:sy n="121" d="100"/>
        </p:scale>
        <p:origin x="1080"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D8E6A0-279A-4A42-83A8-CF400519FE61}" type="datetimeFigureOut">
              <a:rPr lang="en-AU" smtClean="0"/>
              <a:t>11/09/2018</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D3D7E4-C1F5-45ED-B003-F999728C8829}" type="slidenum">
              <a:rPr lang="en-AU" smtClean="0"/>
              <a:t>‹#›</a:t>
            </a:fld>
            <a:endParaRPr lang="en-AU"/>
          </a:p>
        </p:txBody>
      </p:sp>
    </p:spTree>
    <p:extLst>
      <p:ext uri="{BB962C8B-B14F-4D97-AF65-F5344CB8AC3E}">
        <p14:creationId xmlns:p14="http://schemas.microsoft.com/office/powerpoint/2010/main" val="1099375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3837" y="1484784"/>
            <a:ext cx="7772400" cy="1470025"/>
          </a:xfrm>
          <a:prstGeom prst="rect">
            <a:avLst/>
          </a:prstGeom>
        </p:spPr>
        <p:txBody>
          <a:bodyPr/>
          <a:lstStyle/>
          <a:p>
            <a:r>
              <a:rPr lang="en-US" dirty="0"/>
              <a:t>Click to edit Master title style</a:t>
            </a:r>
            <a:endParaRPr lang="en-AU" dirty="0"/>
          </a:p>
        </p:txBody>
      </p:sp>
      <p:sp>
        <p:nvSpPr>
          <p:cNvPr id="3" name="Subtitle 2"/>
          <p:cNvSpPr>
            <a:spLocks noGrp="1"/>
          </p:cNvSpPr>
          <p:nvPr>
            <p:ph type="subTitle" idx="1"/>
          </p:nvPr>
        </p:nvSpPr>
        <p:spPr>
          <a:xfrm>
            <a:off x="1329637" y="3068960"/>
            <a:ext cx="6400800" cy="115212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AU" dirty="0"/>
          </a:p>
        </p:txBody>
      </p:sp>
    </p:spTree>
    <p:extLst>
      <p:ext uri="{BB962C8B-B14F-4D97-AF65-F5344CB8AC3E}">
        <p14:creationId xmlns:p14="http://schemas.microsoft.com/office/powerpoint/2010/main" val="402927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052736"/>
            <a:ext cx="8229600" cy="4968552"/>
          </a:xfrm>
        </p:spPr>
        <p:txBody>
          <a:bodyPr/>
          <a:lstStyle>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a:xfrm>
            <a:off x="827584" y="116632"/>
            <a:ext cx="7344816" cy="648072"/>
          </a:xfrm>
          <a:prstGeom prst="rect">
            <a:avLst/>
          </a:prstGeom>
        </p:spPr>
        <p:txBody>
          <a:bodyPr/>
          <a:lstStyle/>
          <a:p>
            <a:r>
              <a:rPr lang="en-US" dirty="0"/>
              <a:t>Click to edit Master title style</a:t>
            </a:r>
            <a:endParaRPr lang="en-AU" dirty="0"/>
          </a:p>
        </p:txBody>
      </p:sp>
      <p:sp>
        <p:nvSpPr>
          <p:cNvPr id="5" name="Footer Placeholder 4"/>
          <p:cNvSpPr>
            <a:spLocks noGrp="1"/>
          </p:cNvSpPr>
          <p:nvPr>
            <p:ph type="ftr" sz="quarter" idx="11"/>
          </p:nvPr>
        </p:nvSpPr>
        <p:spPr>
          <a:xfrm>
            <a:off x="251520" y="6472386"/>
            <a:ext cx="4680520" cy="365125"/>
          </a:xfrm>
          <a:prstGeom prst="rect">
            <a:avLst/>
          </a:prstGeom>
        </p:spPr>
        <p:txBody>
          <a:bodyPr/>
          <a:lstStyle>
            <a:lvl1pPr>
              <a:defRPr sz="1400">
                <a:solidFill>
                  <a:schemeClr val="bg1">
                    <a:lumMod val="50000"/>
                  </a:schemeClr>
                </a:solidFill>
              </a:defRPr>
            </a:lvl1pPr>
          </a:lstStyle>
          <a:p>
            <a:r>
              <a:rPr lang="en-AU" dirty="0"/>
              <a:t>Stefanie Tenberg, UNSW, Analysis of spin relaxation times in Si</a:t>
            </a:r>
          </a:p>
        </p:txBody>
      </p:sp>
      <p:sp>
        <p:nvSpPr>
          <p:cNvPr id="6" name="Slide Number Placeholder 5"/>
          <p:cNvSpPr>
            <a:spLocks noGrp="1"/>
          </p:cNvSpPr>
          <p:nvPr>
            <p:ph type="sldNum" sz="quarter" idx="12"/>
          </p:nvPr>
        </p:nvSpPr>
        <p:spPr>
          <a:xfrm>
            <a:off x="7407746" y="6480175"/>
            <a:ext cx="1450504" cy="365125"/>
          </a:xfrm>
          <a:prstGeom prst="rect">
            <a:avLst/>
          </a:prstGeom>
        </p:spPr>
        <p:txBody>
          <a:bodyPr/>
          <a:lstStyle>
            <a:lvl1pPr algn="r">
              <a:defRPr sz="1400">
                <a:solidFill>
                  <a:schemeClr val="bg1">
                    <a:lumMod val="50000"/>
                  </a:schemeClr>
                </a:solidFill>
              </a:defRPr>
            </a:lvl1pPr>
          </a:lstStyle>
          <a:p>
            <a:fld id="{D1F77FD5-8964-4EF4-B0DC-F29804E0ACF6}" type="slidenum">
              <a:rPr lang="en-AU" smtClean="0"/>
              <a:pPr/>
              <a:t>‹#›</a:t>
            </a:fld>
            <a:endParaRPr lang="en-AU" dirty="0"/>
          </a:p>
        </p:txBody>
      </p:sp>
    </p:spTree>
    <p:extLst>
      <p:ext uri="{BB962C8B-B14F-4D97-AF65-F5344CB8AC3E}">
        <p14:creationId xmlns:p14="http://schemas.microsoft.com/office/powerpoint/2010/main" val="27546889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3"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V="1">
            <a:off x="186338" y="362180"/>
            <a:ext cx="7986062" cy="618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20404882"/>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l" defTabSz="914400" rtl="0" eaLnBrk="1" latinLnBrk="0" hangingPunct="1">
        <a:spcBef>
          <a:spcPct val="0"/>
        </a:spcBef>
        <a:buNone/>
        <a:defRPr sz="3200" b="1" kern="1200">
          <a:solidFill>
            <a:schemeClr val="accent5">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AU" smtClean="0"/>
              <a:t>Stefanie Tenberg, UNSW, Analysis of spin relaxation times in Si</a:t>
            </a:r>
            <a:endParaRPr lang="en-AU" dirty="0"/>
          </a:p>
        </p:txBody>
      </p:sp>
      <p:sp>
        <p:nvSpPr>
          <p:cNvPr id="5" name="Slide Number Placeholder 4"/>
          <p:cNvSpPr>
            <a:spLocks noGrp="1"/>
          </p:cNvSpPr>
          <p:nvPr>
            <p:ph type="sldNum" sz="quarter" idx="12"/>
          </p:nvPr>
        </p:nvSpPr>
        <p:spPr/>
        <p:txBody>
          <a:bodyPr/>
          <a:lstStyle/>
          <a:p>
            <a:fld id="{D1F77FD5-8964-4EF4-B0DC-F29804E0ACF6}" type="slidenum">
              <a:rPr lang="en-AU" smtClean="0"/>
              <a:pPr/>
              <a:t>1</a:t>
            </a:fld>
            <a:endParaRPr lang="en-AU" dirty="0"/>
          </a:p>
        </p:txBody>
      </p:sp>
      <p:sp>
        <p:nvSpPr>
          <p:cNvPr id="6" name="Title 2"/>
          <p:cNvSpPr txBox="1">
            <a:spLocks/>
          </p:cNvSpPr>
          <p:nvPr/>
        </p:nvSpPr>
        <p:spPr>
          <a:xfrm>
            <a:off x="2123728" y="2348880"/>
            <a:ext cx="5025161" cy="2160240"/>
          </a:xfrm>
          <a:prstGeom prst="rect">
            <a:avLst/>
          </a:prstGeom>
        </p:spPr>
        <p:txBody>
          <a:bodyPr/>
          <a:lstStyle>
            <a:lvl1pPr algn="l" defTabSz="914400" rtl="0" eaLnBrk="1" latinLnBrk="0" hangingPunct="1">
              <a:spcBef>
                <a:spcPct val="0"/>
              </a:spcBef>
              <a:buNone/>
              <a:defRPr sz="3200" b="1" kern="1200">
                <a:solidFill>
                  <a:schemeClr val="accent5">
                    <a:lumMod val="75000"/>
                  </a:schemeClr>
                </a:solidFill>
                <a:latin typeface="+mj-lt"/>
                <a:ea typeface="+mj-ea"/>
                <a:cs typeface="+mj-cs"/>
              </a:defRPr>
            </a:lvl1pPr>
          </a:lstStyle>
          <a:p>
            <a:pPr algn="ctr"/>
            <a:r>
              <a:rPr lang="en-AU" dirty="0" smtClean="0"/>
              <a:t>A few answers from Bob</a:t>
            </a:r>
            <a:endParaRPr lang="en-AU" dirty="0"/>
          </a:p>
        </p:txBody>
      </p:sp>
    </p:spTree>
    <p:extLst>
      <p:ext uri="{BB962C8B-B14F-4D97-AF65-F5344CB8AC3E}">
        <p14:creationId xmlns:p14="http://schemas.microsoft.com/office/powerpoint/2010/main" val="35772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95536" y="980728"/>
                <a:ext cx="8229600" cy="5040560"/>
              </a:xfrm>
            </p:spPr>
            <p:txBody>
              <a:bodyPr>
                <a:normAutofit/>
              </a:bodyPr>
              <a:lstStyle/>
              <a:p>
                <a:pPr marL="0" indent="0">
                  <a:buNone/>
                </a:pPr>
                <a:r>
                  <a:rPr lang="en-AU" sz="1800" u="sng" dirty="0" smtClean="0"/>
                  <a:t>EWJN:</a:t>
                </a:r>
              </a:p>
              <a:p>
                <a:pPr marL="400050" lvl="1" indent="0">
                  <a:buNone/>
                </a:pPr>
                <a:r>
                  <a:rPr lang="en-AU" sz="1800" dirty="0" smtClean="0"/>
                  <a:t>What do you think with regard to the order of magnitude discrepancy of theory and measurement? Will the similarity of mean free path and feature size change the theory?</a:t>
                </a:r>
                <a:br>
                  <a:rPr lang="en-AU" sz="1800" dirty="0" smtClean="0"/>
                </a:br>
                <a:r>
                  <a:rPr lang="en-AU" sz="1200" dirty="0" smtClean="0"/>
                  <a:t>(Can you please double check the mean free path? I had some issues recalculating your results, probably due to different units.)</a:t>
                </a:r>
                <a:endParaRPr lang="en-AU" sz="1800" dirty="0" smtClean="0"/>
              </a:p>
              <a:p>
                <a:pPr marL="800100" lvl="2" indent="0">
                  <a:buNone/>
                </a:pPr>
                <a:r>
                  <a:rPr lang="en-AU" sz="1800" dirty="0" smtClean="0"/>
                  <a:t>The mean free path you got is fine.  You computed </a:t>
                </a:r>
                <a14:m>
                  <m:oMath xmlns:m="http://schemas.openxmlformats.org/officeDocument/2006/math">
                    <m:r>
                      <a:rPr lang="en-AU" sz="1800" i="1">
                        <a:latin typeface="Cambria Math" panose="02040503050406030204" pitchFamily="18" charset="0"/>
                      </a:rPr>
                      <m:t>𝑙</m:t>
                    </m:r>
                    <m:r>
                      <a:rPr lang="en-AU" sz="1800" i="1">
                        <a:latin typeface="Cambria Math" panose="02040503050406030204" pitchFamily="18" charset="0"/>
                      </a:rPr>
                      <m:t>=19</m:t>
                    </m:r>
                    <m:r>
                      <a:rPr lang="en-AU" sz="1800">
                        <a:latin typeface="Cambria Math" panose="02040503050406030204" pitchFamily="18" charset="0"/>
                      </a:rPr>
                      <m:t> </m:t>
                    </m:r>
                    <m:r>
                      <m:rPr>
                        <m:sty m:val="p"/>
                      </m:rPr>
                      <a:rPr lang="en-AU" sz="1800">
                        <a:latin typeface="Cambria Math" panose="02040503050406030204" pitchFamily="18" charset="0"/>
                      </a:rPr>
                      <m:t>nm</m:t>
                    </m:r>
                  </m:oMath>
                </a14:m>
                <a:r>
                  <a:rPr lang="en-AU" sz="1800" dirty="0" smtClean="0"/>
                  <a:t> for </a:t>
                </a:r>
                <a14:m>
                  <m:oMath xmlns:m="http://schemas.openxmlformats.org/officeDocument/2006/math">
                    <m:r>
                      <a:rPr lang="en-AU" sz="1800" i="1">
                        <a:latin typeface="Cambria Math" panose="02040503050406030204" pitchFamily="18" charset="0"/>
                      </a:rPr>
                      <m:t>𝜎</m:t>
                    </m:r>
                    <m:r>
                      <a:rPr lang="en-AU" sz="1800" i="1">
                        <a:latin typeface="Cambria Math" panose="02040503050406030204" pitchFamily="18" charset="0"/>
                      </a:rPr>
                      <m:t>=1.6⋅1</m:t>
                    </m:r>
                    <m:sSup>
                      <m:sSupPr>
                        <m:ctrlPr>
                          <a:rPr lang="en-AU" sz="1800" i="1">
                            <a:latin typeface="Cambria Math" panose="02040503050406030204" pitchFamily="18" charset="0"/>
                          </a:rPr>
                        </m:ctrlPr>
                      </m:sSupPr>
                      <m:e>
                        <m:r>
                          <a:rPr lang="en-AU" sz="1800" i="1">
                            <a:latin typeface="Cambria Math" panose="02040503050406030204" pitchFamily="18" charset="0"/>
                          </a:rPr>
                          <m:t>0</m:t>
                        </m:r>
                      </m:e>
                      <m:sup>
                        <m:r>
                          <a:rPr lang="en-AU" sz="1800" i="1">
                            <a:latin typeface="Cambria Math" panose="02040503050406030204" pitchFamily="18" charset="0"/>
                          </a:rPr>
                          <m:t>7</m:t>
                        </m:r>
                      </m:sup>
                    </m:sSup>
                    <m:r>
                      <a:rPr lang="en-AU" sz="1800" i="1">
                        <a:latin typeface="Cambria Math" panose="02040503050406030204" pitchFamily="18" charset="0"/>
                      </a:rPr>
                      <m:t>𝑆</m:t>
                    </m:r>
                    <m:r>
                      <a:rPr lang="en-AU" sz="1800" i="1">
                        <a:latin typeface="Cambria Math" panose="02040503050406030204" pitchFamily="18" charset="0"/>
                      </a:rPr>
                      <m:t>/</m:t>
                    </m:r>
                    <m:r>
                      <m:rPr>
                        <m:sty m:val="p"/>
                      </m:rPr>
                      <a:rPr lang="en-AU" sz="1800">
                        <a:latin typeface="Cambria Math" panose="02040503050406030204" pitchFamily="18" charset="0"/>
                      </a:rPr>
                      <m:t>m</m:t>
                    </m:r>
                  </m:oMath>
                </a14:m>
                <a:r>
                  <a:rPr lang="en-AU" sz="1800" dirty="0" smtClean="0"/>
                  <a:t> and </a:t>
                </a:r>
              </a:p>
              <a:p>
                <a:pPr marL="800100" lvl="2" indent="0">
                  <a:buNone/>
                </a:pPr>
                <a:r>
                  <a:rPr lang="en-AU" sz="1800" dirty="0" smtClean="0"/>
                  <a:t>I computed </a:t>
                </a:r>
                <a14:m>
                  <m:oMath xmlns:m="http://schemas.openxmlformats.org/officeDocument/2006/math">
                    <m:r>
                      <a:rPr lang="en-AU" sz="1800" i="1">
                        <a:latin typeface="Cambria Math" panose="02040503050406030204" pitchFamily="18" charset="0"/>
                      </a:rPr>
                      <m:t>𝑙</m:t>
                    </m:r>
                    <m:r>
                      <a:rPr lang="en-AU" sz="1800" i="1">
                        <a:latin typeface="Cambria Math" panose="02040503050406030204" pitchFamily="18" charset="0"/>
                      </a:rPr>
                      <m:t>=1</m:t>
                    </m:r>
                    <m:r>
                      <a:rPr lang="en-US" sz="1800" b="0" i="0" smtClean="0">
                        <a:latin typeface="Cambria Math" panose="02040503050406030204" pitchFamily="18" charset="0"/>
                      </a:rPr>
                      <m:t>70</m:t>
                    </m:r>
                    <m:r>
                      <a:rPr lang="en-AU" sz="1800">
                        <a:latin typeface="Cambria Math" panose="02040503050406030204" pitchFamily="18" charset="0"/>
                      </a:rPr>
                      <m:t> </m:t>
                    </m:r>
                    <m:r>
                      <m:rPr>
                        <m:sty m:val="p"/>
                      </m:rPr>
                      <a:rPr lang="en-AU" sz="1800">
                        <a:latin typeface="Cambria Math" panose="02040503050406030204" pitchFamily="18" charset="0"/>
                      </a:rPr>
                      <m:t>nm</m:t>
                    </m:r>
                  </m:oMath>
                </a14:m>
                <a:r>
                  <a:rPr lang="en-AU" sz="1800" dirty="0"/>
                  <a:t> for </a:t>
                </a:r>
                <a14:m>
                  <m:oMath xmlns:m="http://schemas.openxmlformats.org/officeDocument/2006/math">
                    <m:r>
                      <a:rPr lang="en-AU" sz="1800" i="1">
                        <a:latin typeface="Cambria Math" panose="02040503050406030204" pitchFamily="18" charset="0"/>
                      </a:rPr>
                      <m:t>𝜎</m:t>
                    </m:r>
                    <m:r>
                      <a:rPr lang="en-AU" sz="1800" i="1">
                        <a:latin typeface="Cambria Math" panose="02040503050406030204" pitchFamily="18" charset="0"/>
                      </a:rPr>
                      <m:t>=1.4⋅</m:t>
                    </m:r>
                    <m:f>
                      <m:fPr>
                        <m:ctrlPr>
                          <a:rPr lang="en-AU" sz="1800" i="1">
                            <a:latin typeface="Cambria Math" panose="02040503050406030204" pitchFamily="18" charset="0"/>
                          </a:rPr>
                        </m:ctrlPr>
                      </m:fPr>
                      <m:num>
                        <m:r>
                          <a:rPr lang="en-AU" sz="1800" i="1">
                            <a:latin typeface="Cambria Math" panose="02040503050406030204" pitchFamily="18" charset="0"/>
                          </a:rPr>
                          <m:t>1</m:t>
                        </m:r>
                        <m:sSup>
                          <m:sSupPr>
                            <m:ctrlPr>
                              <a:rPr lang="en-AU" sz="1800" i="1">
                                <a:latin typeface="Cambria Math" panose="02040503050406030204" pitchFamily="18" charset="0"/>
                              </a:rPr>
                            </m:ctrlPr>
                          </m:sSupPr>
                          <m:e>
                            <m:r>
                              <a:rPr lang="en-AU" sz="1800" i="1">
                                <a:latin typeface="Cambria Math" panose="02040503050406030204" pitchFamily="18" charset="0"/>
                              </a:rPr>
                              <m:t>0</m:t>
                            </m:r>
                          </m:e>
                          <m:sup>
                            <m:r>
                              <a:rPr lang="en-US" sz="1800" b="0" i="1" smtClean="0">
                                <a:latin typeface="Cambria Math" panose="02040503050406030204" pitchFamily="18" charset="0"/>
                              </a:rPr>
                              <m:t>8</m:t>
                            </m:r>
                          </m:sup>
                        </m:sSup>
                        <m:r>
                          <a:rPr lang="en-AU" sz="1800" i="1">
                            <a:latin typeface="Cambria Math" panose="02040503050406030204" pitchFamily="18" charset="0"/>
                          </a:rPr>
                          <m:t>𝑆</m:t>
                        </m:r>
                      </m:num>
                      <m:den>
                        <m:r>
                          <m:rPr>
                            <m:sty m:val="p"/>
                          </m:rPr>
                          <a:rPr lang="en-AU" sz="1800">
                            <a:latin typeface="Cambria Math" panose="02040503050406030204" pitchFamily="18" charset="0"/>
                          </a:rPr>
                          <m:t>m</m:t>
                        </m:r>
                      </m:den>
                    </m:f>
                    <m:r>
                      <a:rPr lang="en-US" sz="1800" b="0" i="0" smtClean="0">
                        <a:latin typeface="Cambria Math" panose="02040503050406030204" pitchFamily="18" charset="0"/>
                      </a:rPr>
                      <m:t>, </m:t>
                    </m:r>
                    <m:r>
                      <m:rPr>
                        <m:sty m:val="p"/>
                      </m:rPr>
                      <a:rPr lang="en-US" sz="1800" b="0" i="0" smtClean="0">
                        <a:latin typeface="Cambria Math" panose="02040503050406030204" pitchFamily="18" charset="0"/>
                      </a:rPr>
                      <m:t>which</m:t>
                    </m:r>
                    <m:r>
                      <a:rPr lang="en-US" sz="1800" b="0" i="0" smtClean="0">
                        <a:latin typeface="Cambria Math" panose="02040503050406030204" pitchFamily="18" charset="0"/>
                      </a:rPr>
                      <m:t> </m:t>
                    </m:r>
                    <m:r>
                      <m:rPr>
                        <m:sty m:val="p"/>
                      </m:rPr>
                      <a:rPr lang="en-US" sz="1800" b="0" i="0" smtClean="0">
                        <a:latin typeface="Cambria Math" panose="02040503050406030204" pitchFamily="18" charset="0"/>
                      </a:rPr>
                      <m:t>is</m:t>
                    </m:r>
                    <m:r>
                      <a:rPr lang="en-US" sz="1800" b="0" i="0" smtClean="0">
                        <a:latin typeface="Cambria Math" panose="02040503050406030204" pitchFamily="18" charset="0"/>
                      </a:rPr>
                      <m:t> </m:t>
                    </m:r>
                    <m:r>
                      <m:rPr>
                        <m:sty m:val="p"/>
                      </m:rPr>
                      <a:rPr lang="en-US" sz="1800" b="0" i="0" smtClean="0">
                        <a:latin typeface="Cambria Math" panose="02040503050406030204" pitchFamily="18" charset="0"/>
                      </a:rPr>
                      <m:t>perfectly</m:t>
                    </m:r>
                    <m:r>
                      <a:rPr lang="en-US" sz="1800" b="0" i="0" smtClean="0">
                        <a:latin typeface="Cambria Math" panose="02040503050406030204" pitchFamily="18" charset="0"/>
                      </a:rPr>
                      <m:t> </m:t>
                    </m:r>
                    <m:r>
                      <m:rPr>
                        <m:sty m:val="p"/>
                      </m:rPr>
                      <a:rPr lang="en-US" sz="1800" b="0" i="0" smtClean="0">
                        <a:latin typeface="Cambria Math" panose="02040503050406030204" pitchFamily="18" charset="0"/>
                      </a:rPr>
                      <m:t>consistent</m:t>
                    </m:r>
                    <m:r>
                      <a:rPr lang="en-US" sz="1800" b="0" i="0" smtClean="0">
                        <a:latin typeface="Cambria Math" panose="02040503050406030204" pitchFamily="18" charset="0"/>
                      </a:rPr>
                      <m:t>.</m:t>
                    </m:r>
                  </m:oMath>
                </a14:m>
                <a:endParaRPr lang="en-AU" sz="1800" dirty="0"/>
              </a:p>
              <a:p>
                <a:pPr marL="800100" lvl="2" indent="0">
                  <a:buNone/>
                </a:pPr>
                <a:r>
                  <a:rPr lang="en-AU" sz="1800" dirty="0" smtClean="0"/>
                  <a:t>The smaller value of the mean free path  means that your antenna is not in the ballistic regime, but rather in between the ballistic and diffusive regimes with the mean free path and linear dimensions being comparable.  This means that the theory, which is basically valid in the diffusive regime, may or may not be OK.  If it is modified to take into account ballistic corrections, this would increase T</a:t>
                </a:r>
                <a:r>
                  <a:rPr lang="en-AU" sz="1800" baseline="-25000" dirty="0" smtClean="0"/>
                  <a:t>1</a:t>
                </a:r>
                <a:r>
                  <a:rPr lang="en-AU" sz="1800" dirty="0" smtClean="0"/>
                  <a:t>, but I believe not too much.    </a:t>
                </a:r>
                <a:endParaRPr lang="en-AU" sz="1200"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95536" y="980728"/>
                <a:ext cx="8229600" cy="5040560"/>
              </a:xfrm>
              <a:blipFill>
                <a:blip r:embed="rId2"/>
                <a:stretch>
                  <a:fillRect l="-667" t="-72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AU" smtClean="0"/>
              <a:t>Stefanie Tenberg, UNSW, Analysis of spin relaxation times in Si</a:t>
            </a:r>
            <a:endParaRPr lang="en-AU" dirty="0"/>
          </a:p>
        </p:txBody>
      </p:sp>
      <p:sp>
        <p:nvSpPr>
          <p:cNvPr id="5" name="Slide Number Placeholder 4"/>
          <p:cNvSpPr>
            <a:spLocks noGrp="1"/>
          </p:cNvSpPr>
          <p:nvPr>
            <p:ph type="sldNum" sz="quarter" idx="12"/>
          </p:nvPr>
        </p:nvSpPr>
        <p:spPr/>
        <p:txBody>
          <a:bodyPr/>
          <a:lstStyle/>
          <a:p>
            <a:fld id="{D1F77FD5-8964-4EF4-B0DC-F29804E0ACF6}" type="slidenum">
              <a:rPr lang="en-AU" smtClean="0"/>
              <a:pPr/>
              <a:t>2</a:t>
            </a:fld>
            <a:endParaRPr lang="en-AU" dirty="0"/>
          </a:p>
        </p:txBody>
      </p:sp>
    </p:spTree>
    <p:extLst>
      <p:ext uri="{BB962C8B-B14F-4D97-AF65-F5344CB8AC3E}">
        <p14:creationId xmlns:p14="http://schemas.microsoft.com/office/powerpoint/2010/main" val="2911328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980728"/>
            <a:ext cx="8229600" cy="5040560"/>
          </a:xfrm>
        </p:spPr>
        <p:txBody>
          <a:bodyPr>
            <a:normAutofit/>
          </a:bodyPr>
          <a:lstStyle/>
          <a:p>
            <a:pPr marL="0" indent="0">
              <a:buNone/>
            </a:pPr>
            <a:r>
              <a:rPr lang="en-AU" sz="1800" u="sng" dirty="0" smtClean="0"/>
              <a:t>EWJN:</a:t>
            </a:r>
          </a:p>
          <a:p>
            <a:pPr marL="400050" lvl="1" indent="0">
              <a:buNone/>
            </a:pPr>
            <a:r>
              <a:rPr lang="en-AU" sz="1800" dirty="0" smtClean="0"/>
              <a:t>What is the evanescent wave decay length? Does the dielectric constant matter?</a:t>
            </a:r>
          </a:p>
          <a:p>
            <a:pPr marL="400050" lvl="1" indent="0">
              <a:buNone/>
            </a:pPr>
            <a:r>
              <a:rPr lang="en-AU" sz="1800" dirty="0" smtClean="0"/>
              <a:t>	One of the non-intuitive things about EWJN is that there is no characteristic 	length scale.  It’s more like van der Waals forces, which also always decay 	like a power law.  </a:t>
            </a:r>
          </a:p>
          <a:p>
            <a:pPr marL="400050" lvl="1" indent="0">
              <a:buNone/>
            </a:pPr>
            <a:endParaRPr lang="en-AU" sz="1800" dirty="0"/>
          </a:p>
          <a:p>
            <a:pPr marL="400050" lvl="1" indent="0">
              <a:buNone/>
            </a:pPr>
            <a:r>
              <a:rPr lang="en-AU" sz="1800" dirty="0" smtClean="0"/>
              <a:t>	The dielectric constant probably does matter, and I have not included    	its effect in the expressions.  </a:t>
            </a:r>
            <a:r>
              <a:rPr lang="en-AU" sz="1800" b="1" dirty="0" smtClean="0"/>
              <a:t>This might be very important since it would 	increase T</a:t>
            </a:r>
            <a:r>
              <a:rPr lang="en-AU" sz="1800" b="1" baseline="-25000" dirty="0" smtClean="0"/>
              <a:t>1</a:t>
            </a:r>
            <a:r>
              <a:rPr lang="en-AU" sz="1800" b="1" dirty="0" smtClean="0"/>
              <a:t>, possibly substantially, </a:t>
            </a:r>
            <a:r>
              <a:rPr lang="en-AU" sz="1800" dirty="0" smtClean="0"/>
              <a:t>and I forgot about it.  I do have some old 	calculations where I took it into account.  I will have to find them and I will 	get back to you on that.  Thank you very much for pointing it out!</a:t>
            </a:r>
          </a:p>
          <a:p>
            <a:pPr marL="400050" lvl="1" indent="0">
              <a:buNone/>
            </a:pPr>
            <a:endParaRPr lang="en-AU" sz="1800" dirty="0" smtClean="0"/>
          </a:p>
        </p:txBody>
      </p:sp>
      <p:sp>
        <p:nvSpPr>
          <p:cNvPr id="4" name="Footer Placeholder 3"/>
          <p:cNvSpPr>
            <a:spLocks noGrp="1"/>
          </p:cNvSpPr>
          <p:nvPr>
            <p:ph type="ftr" sz="quarter" idx="11"/>
          </p:nvPr>
        </p:nvSpPr>
        <p:spPr/>
        <p:txBody>
          <a:bodyPr/>
          <a:lstStyle/>
          <a:p>
            <a:r>
              <a:rPr lang="en-AU" smtClean="0"/>
              <a:t>Stefanie Tenberg, UNSW, Analysis of spin relaxation times in Si</a:t>
            </a:r>
            <a:endParaRPr lang="en-AU" dirty="0"/>
          </a:p>
        </p:txBody>
      </p:sp>
      <p:sp>
        <p:nvSpPr>
          <p:cNvPr id="5" name="Slide Number Placeholder 4"/>
          <p:cNvSpPr>
            <a:spLocks noGrp="1"/>
          </p:cNvSpPr>
          <p:nvPr>
            <p:ph type="sldNum" sz="quarter" idx="12"/>
          </p:nvPr>
        </p:nvSpPr>
        <p:spPr/>
        <p:txBody>
          <a:bodyPr/>
          <a:lstStyle/>
          <a:p>
            <a:fld id="{D1F77FD5-8964-4EF4-B0DC-F29804E0ACF6}" type="slidenum">
              <a:rPr lang="en-AU" smtClean="0"/>
              <a:pPr/>
              <a:t>3</a:t>
            </a:fld>
            <a:endParaRPr lang="en-AU" dirty="0"/>
          </a:p>
        </p:txBody>
      </p:sp>
    </p:spTree>
    <p:extLst>
      <p:ext uri="{BB962C8B-B14F-4D97-AF65-F5344CB8AC3E}">
        <p14:creationId xmlns:p14="http://schemas.microsoft.com/office/powerpoint/2010/main" val="2173749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980728"/>
            <a:ext cx="8229600" cy="5040560"/>
          </a:xfrm>
        </p:spPr>
        <p:txBody>
          <a:bodyPr>
            <a:normAutofit/>
          </a:bodyPr>
          <a:lstStyle/>
          <a:p>
            <a:pPr marL="0" indent="0">
              <a:buNone/>
            </a:pPr>
            <a:r>
              <a:rPr lang="en-AU" sz="1800" u="sng" dirty="0"/>
              <a:t>EWJN:</a:t>
            </a:r>
          </a:p>
          <a:p>
            <a:pPr marL="0" indent="0">
              <a:buNone/>
            </a:pPr>
            <a:endParaRPr lang="en-AU" sz="1800" u="sng" dirty="0"/>
          </a:p>
          <a:p>
            <a:pPr marL="0" indent="0">
              <a:buNone/>
            </a:pPr>
            <a:r>
              <a:rPr lang="en-AU" sz="1800" dirty="0" smtClean="0"/>
              <a:t>What do you think explains the difference in magnitude between different samples? STM devices seem to show a similar trend with doped gates. </a:t>
            </a:r>
          </a:p>
          <a:p>
            <a:pPr marL="0" indent="0">
              <a:buNone/>
            </a:pPr>
            <a:endParaRPr lang="en-AU" sz="1800" dirty="0"/>
          </a:p>
          <a:p>
            <a:pPr marL="0" indent="0">
              <a:buNone/>
            </a:pPr>
            <a:r>
              <a:rPr lang="en-AU" sz="1800" dirty="0" smtClean="0"/>
              <a:t>With a d</a:t>
            </a:r>
            <a:r>
              <a:rPr lang="en-AU" sz="1800" baseline="30000" dirty="0" smtClean="0"/>
              <a:t>-5</a:t>
            </a:r>
            <a:r>
              <a:rPr lang="en-AU" sz="1800" dirty="0" smtClean="0"/>
              <a:t> distance dependence, a factor of 3 or 4 in T</a:t>
            </a:r>
            <a:r>
              <a:rPr lang="en-AU" sz="1800" baseline="-25000" dirty="0" smtClean="0"/>
              <a:t>1</a:t>
            </a:r>
            <a:r>
              <a:rPr lang="en-AU" sz="1800" dirty="0" smtClean="0"/>
              <a:t> corresponds only to a 20 or 30% change in distance.   The distance dependence may not be quite that strong, but even so a pretty small change in the geometry can make a significant change in T</a:t>
            </a:r>
            <a:r>
              <a:rPr lang="en-AU" sz="1800" baseline="-25000" dirty="0" smtClean="0"/>
              <a:t>1</a:t>
            </a:r>
            <a:r>
              <a:rPr lang="en-AU" sz="1800" dirty="0" smtClean="0"/>
              <a:t>.</a:t>
            </a:r>
          </a:p>
          <a:p>
            <a:pPr marL="0" indent="0">
              <a:buNone/>
            </a:pPr>
            <a:endParaRPr lang="en-AU" sz="1800" dirty="0"/>
          </a:p>
          <a:p>
            <a:pPr marL="0" indent="0">
              <a:buNone/>
            </a:pPr>
            <a:r>
              <a:rPr lang="en-AU" sz="1800" dirty="0" smtClean="0"/>
              <a:t>As to the STM samples, if I remember rightly there is not much metal around.  This makes it a little surprising that the crossover from B to B</a:t>
            </a:r>
            <a:r>
              <a:rPr lang="en-AU" sz="1800" baseline="30000" dirty="0" smtClean="0"/>
              <a:t>5</a:t>
            </a:r>
            <a:r>
              <a:rPr lang="en-AU" sz="1800" dirty="0" smtClean="0"/>
              <a:t> behaviour is still at 1-2T, not that much lower than your implanted devices.  But I’d have to know more about doped regions to say anything useful.  I will have a look at those papers.</a:t>
            </a:r>
          </a:p>
        </p:txBody>
      </p:sp>
      <p:sp>
        <p:nvSpPr>
          <p:cNvPr id="4" name="Footer Placeholder 3"/>
          <p:cNvSpPr>
            <a:spLocks noGrp="1"/>
          </p:cNvSpPr>
          <p:nvPr>
            <p:ph type="ftr" sz="quarter" idx="11"/>
          </p:nvPr>
        </p:nvSpPr>
        <p:spPr/>
        <p:txBody>
          <a:bodyPr/>
          <a:lstStyle/>
          <a:p>
            <a:r>
              <a:rPr lang="en-AU" smtClean="0"/>
              <a:t>Stefanie Tenberg, UNSW, Analysis of spin relaxation times in Si</a:t>
            </a:r>
            <a:endParaRPr lang="en-AU" dirty="0"/>
          </a:p>
        </p:txBody>
      </p:sp>
      <p:sp>
        <p:nvSpPr>
          <p:cNvPr id="5" name="Slide Number Placeholder 4"/>
          <p:cNvSpPr>
            <a:spLocks noGrp="1"/>
          </p:cNvSpPr>
          <p:nvPr>
            <p:ph type="sldNum" sz="quarter" idx="12"/>
          </p:nvPr>
        </p:nvSpPr>
        <p:spPr/>
        <p:txBody>
          <a:bodyPr/>
          <a:lstStyle/>
          <a:p>
            <a:fld id="{D1F77FD5-8964-4EF4-B0DC-F29804E0ACF6}" type="slidenum">
              <a:rPr lang="en-AU" smtClean="0"/>
              <a:pPr/>
              <a:t>4</a:t>
            </a:fld>
            <a:endParaRPr lang="en-AU" dirty="0"/>
          </a:p>
        </p:txBody>
      </p:sp>
    </p:spTree>
    <p:extLst>
      <p:ext uri="{BB962C8B-B14F-4D97-AF65-F5344CB8AC3E}">
        <p14:creationId xmlns:p14="http://schemas.microsoft.com/office/powerpoint/2010/main" val="2971694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95536" y="980728"/>
                <a:ext cx="8229600" cy="5040560"/>
              </a:xfrm>
            </p:spPr>
            <p:txBody>
              <a:bodyPr>
                <a:normAutofit/>
              </a:bodyPr>
              <a:lstStyle/>
              <a:p>
                <a:pPr marL="457200" indent="-457200">
                  <a:buFont typeface="+mj-lt"/>
                  <a:buAutoNum type="arabicPeriod"/>
                </a:pPr>
                <a14:m>
                  <m:oMath xmlns:m="http://schemas.openxmlformats.org/officeDocument/2006/math">
                    <m:sSup>
                      <m:sSupPr>
                        <m:ctrlPr>
                          <a:rPr lang="en-AU" sz="1800" b="0" i="1" u="sng" smtClean="0">
                            <a:latin typeface="Cambria Math" panose="02040503050406030204" pitchFamily="18" charset="0"/>
                          </a:rPr>
                        </m:ctrlPr>
                      </m:sSupPr>
                      <m:e>
                        <m:r>
                          <a:rPr lang="en-AU" sz="1800" b="0" i="1" u="sng" smtClean="0">
                            <a:latin typeface="Cambria Math" panose="02040503050406030204" pitchFamily="18" charset="0"/>
                          </a:rPr>
                          <m:t>𝐵</m:t>
                        </m:r>
                      </m:e>
                      <m:sup>
                        <m:r>
                          <a:rPr lang="en-AU" sz="1800" b="0" i="1" u="sng" smtClean="0">
                            <a:latin typeface="Cambria Math" panose="02040503050406030204" pitchFamily="18" charset="0"/>
                          </a:rPr>
                          <m:t>5</m:t>
                        </m:r>
                      </m:sup>
                    </m:sSup>
                    <m:r>
                      <a:rPr lang="en-AU" sz="1800" b="0" i="1" u="sng" smtClean="0">
                        <a:latin typeface="Cambria Math" panose="02040503050406030204" pitchFamily="18" charset="0"/>
                      </a:rPr>
                      <m:t> </m:t>
                    </m:r>
                  </m:oMath>
                </a14:m>
                <a:r>
                  <a:rPr lang="en-AU" sz="1800" u="sng" dirty="0" smtClean="0"/>
                  <a:t>dependence:</a:t>
                </a:r>
              </a:p>
              <a:p>
                <a:pPr marL="857250" lvl="1" indent="-457200">
                  <a:buFont typeface="+mj-lt"/>
                  <a:buAutoNum type="arabicPeriod"/>
                </a:pPr>
                <a:r>
                  <a:rPr lang="en-AU" sz="1800" dirty="0" smtClean="0"/>
                  <a:t>Do you have any idea what could explain the difference in the </a:t>
                </a:r>
                <a14:m>
                  <m:oMath xmlns:m="http://schemas.openxmlformats.org/officeDocument/2006/math">
                    <m:sSup>
                      <m:sSupPr>
                        <m:ctrlPr>
                          <a:rPr lang="en-AU" sz="1800" b="0" i="1" smtClean="0">
                            <a:latin typeface="Cambria Math" panose="02040503050406030204" pitchFamily="18" charset="0"/>
                          </a:rPr>
                        </m:ctrlPr>
                      </m:sSupPr>
                      <m:e>
                        <m:r>
                          <a:rPr lang="en-AU" sz="1800" b="0" i="1" smtClean="0">
                            <a:latin typeface="Cambria Math" panose="02040503050406030204" pitchFamily="18" charset="0"/>
                          </a:rPr>
                          <m:t>𝐵</m:t>
                        </m:r>
                      </m:e>
                      <m:sup>
                        <m:r>
                          <a:rPr lang="en-AU" sz="1800" b="0" i="1" smtClean="0">
                            <a:latin typeface="Cambria Math" panose="02040503050406030204" pitchFamily="18" charset="0"/>
                          </a:rPr>
                          <m:t>5</m:t>
                        </m:r>
                      </m:sup>
                    </m:sSup>
                  </m:oMath>
                </a14:m>
                <a:r>
                  <a:rPr lang="en-AU" sz="1800" dirty="0" smtClean="0"/>
                  <a:t> pre-factor between the different samples?</a:t>
                </a:r>
                <a:br>
                  <a:rPr lang="en-AU" sz="1800" dirty="0" smtClean="0"/>
                </a:br>
                <a:r>
                  <a:rPr lang="en-AU" sz="1800" dirty="0" smtClean="0"/>
                  <a:t>Strain should decrease </a:t>
                </a:r>
                <a14:m>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𝐸</m:t>
                        </m:r>
                      </m:e>
                      <m:sub>
                        <m:r>
                          <a:rPr lang="en-AU" sz="1800" b="0" i="1" smtClean="0">
                            <a:latin typeface="Cambria Math" panose="02040503050406030204" pitchFamily="18" charset="0"/>
                          </a:rPr>
                          <m:t>12</m:t>
                        </m:r>
                      </m:sub>
                    </m:sSub>
                  </m:oMath>
                </a14:m>
                <a:r>
                  <a:rPr lang="en-AU" sz="1800" dirty="0" smtClean="0"/>
                  <a:t>, thus increase </a:t>
                </a:r>
                <a14:m>
                  <m:oMath xmlns:m="http://schemas.openxmlformats.org/officeDocument/2006/math">
                    <m:sSubSup>
                      <m:sSubSupPr>
                        <m:ctrlPr>
                          <a:rPr lang="en-AU" sz="1800" b="0" i="1" smtClean="0">
                            <a:latin typeface="Cambria Math" panose="02040503050406030204" pitchFamily="18" charset="0"/>
                          </a:rPr>
                        </m:ctrlPr>
                      </m:sSubSupPr>
                      <m:e>
                        <m:r>
                          <a:rPr lang="en-AU" sz="1800" b="0" i="1" smtClean="0">
                            <a:latin typeface="Cambria Math" panose="02040503050406030204" pitchFamily="18" charset="0"/>
                          </a:rPr>
                          <m:t>𝑇</m:t>
                        </m:r>
                      </m:e>
                      <m:sub>
                        <m:r>
                          <a:rPr lang="en-AU" sz="1800" b="0" i="1" smtClean="0">
                            <a:latin typeface="Cambria Math" panose="02040503050406030204" pitchFamily="18" charset="0"/>
                          </a:rPr>
                          <m:t>1</m:t>
                        </m:r>
                      </m:sub>
                      <m:sup>
                        <m:r>
                          <a:rPr lang="en-AU" sz="1800" b="0" i="1" smtClean="0">
                            <a:latin typeface="Cambria Math" panose="02040503050406030204" pitchFamily="18" charset="0"/>
                          </a:rPr>
                          <m:t>−1</m:t>
                        </m:r>
                      </m:sup>
                    </m:sSubSup>
                  </m:oMath>
                </a14:m>
                <a:r>
                  <a:rPr lang="en-AU" sz="1800" dirty="0" smtClean="0"/>
                  <a:t>. However, the opposite occurs as 2010B is probably the least strained but has the highest pre-factor. </a:t>
                </a:r>
              </a:p>
              <a:p>
                <a:pPr marL="857250" lvl="1" indent="-457200">
                  <a:buFont typeface="+mj-lt"/>
                  <a:buAutoNum type="arabicPeriod"/>
                </a:pPr>
                <a:r>
                  <a:rPr lang="en-AU" sz="1800" dirty="0" smtClean="0"/>
                  <a:t>Could the sound velocity be changed by strain/material changes? Or the deformation potential due to confinement?</a:t>
                </a:r>
              </a:p>
              <a:p>
                <a:pPr marL="857250" lvl="1" indent="-457200">
                  <a:buFont typeface="+mj-lt"/>
                  <a:buAutoNum type="arabicPeriod"/>
                </a:pPr>
                <a:endParaRPr lang="en-AU" sz="1800" dirty="0"/>
              </a:p>
              <a:p>
                <a:pPr marL="400050" lvl="1" indent="0">
                  <a:buNone/>
                </a:pPr>
                <a:r>
                  <a:rPr lang="en-AU" sz="1800" dirty="0" smtClean="0"/>
                  <a:t>This B</a:t>
                </a:r>
                <a:r>
                  <a:rPr lang="en-AU" sz="1800" baseline="30000" dirty="0" smtClean="0"/>
                  <a:t>5</a:t>
                </a:r>
                <a:r>
                  <a:rPr lang="en-AU" sz="1800" dirty="0" smtClean="0"/>
                  <a:t> stuff, particularly the anisotropy in field, was Charlie </a:t>
                </a:r>
                <a:r>
                  <a:rPr lang="en-AU" sz="1800" dirty="0" err="1" smtClean="0"/>
                  <a:t>Tahan’s</a:t>
                </a:r>
                <a:r>
                  <a:rPr lang="en-AU" sz="1800" dirty="0" smtClean="0"/>
                  <a:t> thesis, and he and I wrote a paper on it.  But 10 years have passed and I will have to </a:t>
                </a:r>
                <a:r>
                  <a:rPr lang="en-AU" sz="1800" dirty="0" err="1" smtClean="0"/>
                  <a:t>refresch</a:t>
                </a:r>
                <a:r>
                  <a:rPr lang="en-AU" sz="1800" dirty="0" smtClean="0"/>
                  <a:t> my memory.  I’ll get back to you.</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95536" y="980728"/>
                <a:ext cx="8229600" cy="5040560"/>
              </a:xfrm>
              <a:blipFill>
                <a:blip r:embed="rId2"/>
                <a:stretch>
                  <a:fillRect l="-593" t="-605" r="-59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AU" smtClean="0"/>
              <a:t>Stefanie Tenberg, UNSW, Analysis of spin relaxation times in Si</a:t>
            </a:r>
            <a:endParaRPr lang="en-AU" dirty="0"/>
          </a:p>
        </p:txBody>
      </p:sp>
      <p:sp>
        <p:nvSpPr>
          <p:cNvPr id="5" name="Slide Number Placeholder 4"/>
          <p:cNvSpPr>
            <a:spLocks noGrp="1"/>
          </p:cNvSpPr>
          <p:nvPr>
            <p:ph type="sldNum" sz="quarter" idx="12"/>
          </p:nvPr>
        </p:nvSpPr>
        <p:spPr/>
        <p:txBody>
          <a:bodyPr/>
          <a:lstStyle/>
          <a:p>
            <a:fld id="{D1F77FD5-8964-4EF4-B0DC-F29804E0ACF6}" type="slidenum">
              <a:rPr lang="en-AU" smtClean="0"/>
              <a:pPr/>
              <a:t>5</a:t>
            </a:fld>
            <a:endParaRPr lang="en-AU" dirty="0"/>
          </a:p>
        </p:txBody>
      </p:sp>
    </p:spTree>
    <p:extLst>
      <p:ext uri="{BB962C8B-B14F-4D97-AF65-F5344CB8AC3E}">
        <p14:creationId xmlns:p14="http://schemas.microsoft.com/office/powerpoint/2010/main" val="887329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5065</TotalTime>
  <Words>268</Words>
  <Application>Microsoft Office PowerPoint</Application>
  <PresentationFormat>On-screen Show (4:3)</PresentationFormat>
  <Paragraphs>33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Cambria Math</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Steffi</dc:creator>
  <cp:lastModifiedBy>Stefanie Tenberg</cp:lastModifiedBy>
  <cp:revision>504</cp:revision>
  <dcterms:created xsi:type="dcterms:W3CDTF">2015-09-24T01:33:12Z</dcterms:created>
  <dcterms:modified xsi:type="dcterms:W3CDTF">2018-09-11T04:55:27Z</dcterms:modified>
</cp:coreProperties>
</file>