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61" r:id="rId3"/>
    <p:sldId id="262" r:id="rId4"/>
    <p:sldId id="257" r:id="rId5"/>
    <p:sldId id="258" r:id="rId6"/>
    <p:sldId id="259" r:id="rId7"/>
    <p:sldId id="260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4EAC8"/>
    <a:srgbClr val="C8EA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70" autoAdjust="0"/>
    <p:restoredTop sz="94660"/>
  </p:normalViewPr>
  <p:slideViewPr>
    <p:cSldViewPr snapToGrid="0">
      <p:cViewPr varScale="1">
        <p:scale>
          <a:sx n="93" d="100"/>
          <a:sy n="93" d="100"/>
        </p:scale>
        <p:origin x="126" y="3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628DEB-FCCA-44D6-9165-8ED8F61E60E7}" type="datetimeFigureOut">
              <a:rPr lang="en-AU" smtClean="0"/>
              <a:t>18/07/2018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23E682-1ED4-4880-BCF6-12A24D96744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321404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23E682-1ED4-4880-BCF6-12A24D967444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113768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23E682-1ED4-4880-BCF6-12A24D967444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985148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210D6-FDD8-4DCF-952A-FFE5ED4F210E}" type="datetimeFigureOut">
              <a:rPr lang="en-AU" smtClean="0"/>
              <a:t>18/07/2018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48FAE-3B83-4684-BED6-D08CB2889B2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5784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210D6-FDD8-4DCF-952A-FFE5ED4F210E}" type="datetimeFigureOut">
              <a:rPr lang="en-AU" smtClean="0"/>
              <a:t>18/07/2018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48FAE-3B83-4684-BED6-D08CB2889B2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95887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210D6-FDD8-4DCF-952A-FFE5ED4F210E}" type="datetimeFigureOut">
              <a:rPr lang="en-AU" smtClean="0"/>
              <a:t>18/07/2018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48FAE-3B83-4684-BED6-D08CB2889B2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90563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210D6-FDD8-4DCF-952A-FFE5ED4F210E}" type="datetimeFigureOut">
              <a:rPr lang="en-AU" smtClean="0"/>
              <a:t>18/07/2018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48FAE-3B83-4684-BED6-D08CB2889B2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57714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210D6-FDD8-4DCF-952A-FFE5ED4F210E}" type="datetimeFigureOut">
              <a:rPr lang="en-AU" smtClean="0"/>
              <a:t>18/07/2018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48FAE-3B83-4684-BED6-D08CB2889B2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42489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210D6-FDD8-4DCF-952A-FFE5ED4F210E}" type="datetimeFigureOut">
              <a:rPr lang="en-AU" smtClean="0"/>
              <a:t>18/07/2018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48FAE-3B83-4684-BED6-D08CB2889B2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04523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210D6-FDD8-4DCF-952A-FFE5ED4F210E}" type="datetimeFigureOut">
              <a:rPr lang="en-AU" smtClean="0"/>
              <a:t>18/07/2018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48FAE-3B83-4684-BED6-D08CB2889B2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85736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210D6-FDD8-4DCF-952A-FFE5ED4F210E}" type="datetimeFigureOut">
              <a:rPr lang="en-AU" smtClean="0"/>
              <a:t>18/07/2018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48FAE-3B83-4684-BED6-D08CB2889B2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6150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210D6-FDD8-4DCF-952A-FFE5ED4F210E}" type="datetimeFigureOut">
              <a:rPr lang="en-AU" smtClean="0"/>
              <a:t>18/07/2018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48FAE-3B83-4684-BED6-D08CB2889B2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06473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210D6-FDD8-4DCF-952A-FFE5ED4F210E}" type="datetimeFigureOut">
              <a:rPr lang="en-AU" smtClean="0"/>
              <a:t>18/07/2018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48FAE-3B83-4684-BED6-D08CB2889B2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61720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210D6-FDD8-4DCF-952A-FFE5ED4F210E}" type="datetimeFigureOut">
              <a:rPr lang="en-AU" smtClean="0"/>
              <a:t>18/07/2018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48FAE-3B83-4684-BED6-D08CB2889B2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38203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9210D6-FDD8-4DCF-952A-FFE5ED4F210E}" type="datetimeFigureOut">
              <a:rPr lang="en-AU" smtClean="0"/>
              <a:t>18/07/2018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F48FAE-3B83-4684-BED6-D08CB2889B2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69025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if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33474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76" t="14584" r="10990" b="11749"/>
          <a:stretch/>
        </p:blipFill>
        <p:spPr bwMode="auto">
          <a:xfrm>
            <a:off x="338068" y="2584513"/>
            <a:ext cx="2665054" cy="21518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205" y="571682"/>
            <a:ext cx="1523757" cy="1427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Straight Connector 5"/>
          <p:cNvCxnSpPr/>
          <p:nvPr/>
        </p:nvCxnSpPr>
        <p:spPr bwMode="auto">
          <a:xfrm flipH="1">
            <a:off x="1696504" y="1847092"/>
            <a:ext cx="588290" cy="1661685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" name="Straight Connector 6"/>
          <p:cNvCxnSpPr/>
          <p:nvPr/>
        </p:nvCxnSpPr>
        <p:spPr bwMode="auto">
          <a:xfrm>
            <a:off x="919279" y="1847092"/>
            <a:ext cx="689220" cy="1661685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0000" y="1373787"/>
            <a:ext cx="1969157" cy="29991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9" name="Group 8"/>
          <p:cNvGrpSpPr/>
          <p:nvPr/>
        </p:nvGrpSpPr>
        <p:grpSpPr>
          <a:xfrm>
            <a:off x="5536896" y="387632"/>
            <a:ext cx="3187947" cy="4553920"/>
            <a:chOff x="8279453" y="960983"/>
            <a:chExt cx="3760571" cy="5105755"/>
          </a:xfrm>
        </p:grpSpPr>
        <p:sp>
          <p:nvSpPr>
            <p:cNvPr id="10" name="Rounded Rectangle 9"/>
            <p:cNvSpPr/>
            <p:nvPr/>
          </p:nvSpPr>
          <p:spPr bwMode="auto">
            <a:xfrm rot="5400000">
              <a:off x="8330739" y="1221802"/>
              <a:ext cx="2367254" cy="233348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8636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AU" sz="4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11" name="Group 10"/>
            <p:cNvGrpSpPr>
              <a:grpSpLocks/>
            </p:cNvGrpSpPr>
            <p:nvPr/>
          </p:nvGrpSpPr>
          <p:grpSpPr bwMode="auto">
            <a:xfrm>
              <a:off x="8524684" y="1746550"/>
              <a:ext cx="2005040" cy="1825617"/>
              <a:chOff x="4407603" y="4411117"/>
              <a:chExt cx="2256971" cy="1825617"/>
            </a:xfrm>
          </p:grpSpPr>
          <p:cxnSp>
            <p:nvCxnSpPr>
              <p:cNvPr id="33" name="Straight Connector 32"/>
              <p:cNvCxnSpPr/>
              <p:nvPr/>
            </p:nvCxnSpPr>
            <p:spPr>
              <a:xfrm>
                <a:off x="5951178" y="5796690"/>
                <a:ext cx="609180" cy="0"/>
              </a:xfrm>
              <a:prstGeom prst="line">
                <a:avLst/>
              </a:prstGeom>
              <a:ln w="571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>
                <a:off x="5894829" y="4906421"/>
                <a:ext cx="609181" cy="0"/>
              </a:xfrm>
              <a:prstGeom prst="line">
                <a:avLst/>
              </a:prstGeom>
              <a:ln w="5715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4599971" y="5586168"/>
                <a:ext cx="609180" cy="0"/>
              </a:xfrm>
              <a:prstGeom prst="line">
                <a:avLst/>
              </a:prstGeom>
              <a:ln w="571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4593340" y="5036005"/>
                <a:ext cx="609181" cy="0"/>
              </a:xfrm>
              <a:prstGeom prst="line">
                <a:avLst/>
              </a:prstGeom>
              <a:ln w="5715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TextBox 123"/>
              <p:cNvSpPr txBox="1">
                <a:spLocks noChangeArrowheads="1"/>
              </p:cNvSpPr>
              <p:nvPr/>
            </p:nvSpPr>
            <p:spPr bwMode="auto">
              <a:xfrm>
                <a:off x="5777515" y="5832483"/>
                <a:ext cx="837611" cy="4042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AU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9pPr>
              </a:lstStyle>
              <a:p>
                <a:pPr eaLnBrk="1" hangingPunct="1"/>
                <a:r>
                  <a:rPr lang="en-US" sz="2000" b="1" dirty="0">
                    <a:solidFill>
                      <a:srgbClr val="00B0F0"/>
                    </a:solidFill>
                  </a:rPr>
                  <a:t>|</a:t>
                </a:r>
                <a:r>
                  <a:rPr lang="en-US" sz="2000" b="1" dirty="0">
                    <a:solidFill>
                      <a:srgbClr val="00B0F0"/>
                    </a:solidFill>
                    <a:sym typeface="Symbol" pitchFamily="18" charset="2"/>
                  </a:rPr>
                  <a:t></a:t>
                </a:r>
                <a:endParaRPr lang="en-US" sz="2000" b="1" dirty="0">
                  <a:solidFill>
                    <a:srgbClr val="00B0F0"/>
                  </a:solidFill>
                </a:endParaRPr>
              </a:p>
            </p:txBody>
          </p:sp>
          <p:sp>
            <p:nvSpPr>
              <p:cNvPr id="38" name="TextBox 124"/>
              <p:cNvSpPr txBox="1">
                <a:spLocks noChangeArrowheads="1"/>
              </p:cNvSpPr>
              <p:nvPr/>
            </p:nvSpPr>
            <p:spPr bwMode="auto">
              <a:xfrm>
                <a:off x="4407605" y="5604289"/>
                <a:ext cx="837611" cy="4042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AU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9pPr>
              </a:lstStyle>
              <a:p>
                <a:pPr eaLnBrk="1" hangingPunct="1"/>
                <a:r>
                  <a:rPr lang="en-US" sz="2000" b="1" dirty="0">
                    <a:solidFill>
                      <a:srgbClr val="00B0F0"/>
                    </a:solidFill>
                  </a:rPr>
                  <a:t>|</a:t>
                </a:r>
                <a:r>
                  <a:rPr lang="en-US" sz="2000" b="1" dirty="0">
                    <a:solidFill>
                      <a:srgbClr val="00B0F0"/>
                    </a:solidFill>
                    <a:sym typeface="Symbol" pitchFamily="18" charset="2"/>
                  </a:rPr>
                  <a:t></a:t>
                </a:r>
                <a:endParaRPr lang="en-US" sz="2000" b="1" dirty="0">
                  <a:solidFill>
                    <a:srgbClr val="00B0F0"/>
                  </a:solidFill>
                </a:endParaRPr>
              </a:p>
            </p:txBody>
          </p:sp>
          <p:sp>
            <p:nvSpPr>
              <p:cNvPr id="39" name="TextBox 125"/>
              <p:cNvSpPr txBox="1">
                <a:spLocks noChangeArrowheads="1"/>
              </p:cNvSpPr>
              <p:nvPr/>
            </p:nvSpPr>
            <p:spPr bwMode="auto">
              <a:xfrm>
                <a:off x="4407603" y="4559765"/>
                <a:ext cx="988064" cy="4485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AU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9pPr>
              </a:lstStyle>
              <a:p>
                <a:pPr eaLnBrk="1" hangingPunct="1"/>
                <a:r>
                  <a:rPr lang="en-US" sz="2000" b="1" dirty="0">
                    <a:solidFill>
                      <a:schemeClr val="accent6">
                        <a:lumMod val="75000"/>
                      </a:schemeClr>
                    </a:solidFill>
                  </a:rPr>
                  <a:t>|</a:t>
                </a:r>
                <a:r>
                  <a:rPr lang="en-US" sz="2000" b="1" dirty="0">
                    <a:solidFill>
                      <a:schemeClr val="accent6">
                        <a:lumMod val="75000"/>
                      </a:schemeClr>
                    </a:solidFill>
                    <a:sym typeface="Symbol" pitchFamily="18" charset="2"/>
                  </a:rPr>
                  <a:t></a:t>
                </a:r>
                <a:endParaRPr lang="en-US" sz="2000" b="1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0" name="TextBox 126"/>
              <p:cNvSpPr txBox="1">
                <a:spLocks noChangeArrowheads="1"/>
              </p:cNvSpPr>
              <p:nvPr/>
            </p:nvSpPr>
            <p:spPr bwMode="auto">
              <a:xfrm>
                <a:off x="5676510" y="4411117"/>
                <a:ext cx="988064" cy="4485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AU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9pPr>
              </a:lstStyle>
              <a:p>
                <a:pPr eaLnBrk="1" hangingPunct="1"/>
                <a:r>
                  <a:rPr lang="en-US" sz="2000" b="1" dirty="0">
                    <a:solidFill>
                      <a:schemeClr val="accent6">
                        <a:lumMod val="75000"/>
                      </a:schemeClr>
                    </a:solidFill>
                  </a:rPr>
                  <a:t>|</a:t>
                </a:r>
                <a:r>
                  <a:rPr lang="en-US" sz="2000" b="1" dirty="0">
                    <a:solidFill>
                      <a:schemeClr val="accent6">
                        <a:lumMod val="75000"/>
                      </a:schemeClr>
                    </a:solidFill>
                    <a:sym typeface="Symbol" pitchFamily="18" charset="2"/>
                  </a:rPr>
                  <a:t></a:t>
                </a:r>
                <a:endParaRPr lang="en-US" sz="2000" b="1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12" name="Freeform 11"/>
            <p:cNvSpPr/>
            <p:nvPr/>
          </p:nvSpPr>
          <p:spPr bwMode="auto">
            <a:xfrm>
              <a:off x="10764671" y="1018578"/>
              <a:ext cx="1220105" cy="5043120"/>
            </a:xfrm>
            <a:custGeom>
              <a:avLst/>
              <a:gdLst>
                <a:gd name="connsiteX0" fmla="*/ 62484 w 733044"/>
                <a:gd name="connsiteY0" fmla="*/ 1892808 h 1892808"/>
                <a:gd name="connsiteX1" fmla="*/ 53340 w 733044"/>
                <a:gd name="connsiteY1" fmla="*/ 1161288 h 1892808"/>
                <a:gd name="connsiteX2" fmla="*/ 382524 w 733044"/>
                <a:gd name="connsiteY2" fmla="*/ 795528 h 1892808"/>
                <a:gd name="connsiteX3" fmla="*/ 675132 w 733044"/>
                <a:gd name="connsiteY3" fmla="*/ 429768 h 1892808"/>
                <a:gd name="connsiteX4" fmla="*/ 729996 w 733044"/>
                <a:gd name="connsiteY4" fmla="*/ 0 h 1892808"/>
                <a:gd name="connsiteX0" fmla="*/ 62484 w 733044"/>
                <a:gd name="connsiteY0" fmla="*/ 1892808 h 1892808"/>
                <a:gd name="connsiteX1" fmla="*/ 53340 w 733044"/>
                <a:gd name="connsiteY1" fmla="*/ 1161288 h 1892808"/>
                <a:gd name="connsiteX2" fmla="*/ 382524 w 733044"/>
                <a:gd name="connsiteY2" fmla="*/ 795528 h 1892808"/>
                <a:gd name="connsiteX3" fmla="*/ 675132 w 733044"/>
                <a:gd name="connsiteY3" fmla="*/ 429768 h 1892808"/>
                <a:gd name="connsiteX4" fmla="*/ 729996 w 733044"/>
                <a:gd name="connsiteY4" fmla="*/ 0 h 1892808"/>
                <a:gd name="connsiteX0" fmla="*/ 25505 w 696065"/>
                <a:gd name="connsiteY0" fmla="*/ 1892808 h 1892808"/>
                <a:gd name="connsiteX1" fmla="*/ 53340 w 696065"/>
                <a:gd name="connsiteY1" fmla="*/ 1154564 h 1892808"/>
                <a:gd name="connsiteX2" fmla="*/ 345545 w 696065"/>
                <a:gd name="connsiteY2" fmla="*/ 795528 h 1892808"/>
                <a:gd name="connsiteX3" fmla="*/ 638153 w 696065"/>
                <a:gd name="connsiteY3" fmla="*/ 429768 h 1892808"/>
                <a:gd name="connsiteX4" fmla="*/ 693017 w 696065"/>
                <a:gd name="connsiteY4" fmla="*/ 0 h 1892808"/>
                <a:gd name="connsiteX0" fmla="*/ 31668 w 700704"/>
                <a:gd name="connsiteY0" fmla="*/ 1892808 h 1892808"/>
                <a:gd name="connsiteX1" fmla="*/ 59503 w 700704"/>
                <a:gd name="connsiteY1" fmla="*/ 1154564 h 1892808"/>
                <a:gd name="connsiteX2" fmla="*/ 388688 w 700704"/>
                <a:gd name="connsiteY2" fmla="*/ 771995 h 1892808"/>
                <a:gd name="connsiteX3" fmla="*/ 644316 w 700704"/>
                <a:gd name="connsiteY3" fmla="*/ 429768 h 1892808"/>
                <a:gd name="connsiteX4" fmla="*/ 699180 w 700704"/>
                <a:gd name="connsiteY4" fmla="*/ 0 h 1892808"/>
                <a:gd name="connsiteX0" fmla="*/ 31668 w 700704"/>
                <a:gd name="connsiteY0" fmla="*/ 1892808 h 1892808"/>
                <a:gd name="connsiteX1" fmla="*/ 59503 w 700704"/>
                <a:gd name="connsiteY1" fmla="*/ 1154564 h 1892808"/>
                <a:gd name="connsiteX2" fmla="*/ 388688 w 700704"/>
                <a:gd name="connsiteY2" fmla="*/ 771995 h 1892808"/>
                <a:gd name="connsiteX3" fmla="*/ 597251 w 700704"/>
                <a:gd name="connsiteY3" fmla="*/ 517174 h 1892808"/>
                <a:gd name="connsiteX4" fmla="*/ 699180 w 700704"/>
                <a:gd name="connsiteY4" fmla="*/ 0 h 1892808"/>
                <a:gd name="connsiteX0" fmla="*/ 31668 w 700704"/>
                <a:gd name="connsiteY0" fmla="*/ 1892808 h 1892808"/>
                <a:gd name="connsiteX1" fmla="*/ 59503 w 700704"/>
                <a:gd name="connsiteY1" fmla="*/ 1154564 h 1892808"/>
                <a:gd name="connsiteX2" fmla="*/ 388688 w 700704"/>
                <a:gd name="connsiteY2" fmla="*/ 771995 h 1892808"/>
                <a:gd name="connsiteX3" fmla="*/ 597251 w 700704"/>
                <a:gd name="connsiteY3" fmla="*/ 517174 h 1892808"/>
                <a:gd name="connsiteX4" fmla="*/ 699180 w 700704"/>
                <a:gd name="connsiteY4" fmla="*/ 0 h 1892808"/>
                <a:gd name="connsiteX0" fmla="*/ 14680 w 683716"/>
                <a:gd name="connsiteY0" fmla="*/ 1892808 h 1937855"/>
                <a:gd name="connsiteX1" fmla="*/ 626790 w 683716"/>
                <a:gd name="connsiteY1" fmla="*/ 1814815 h 1937855"/>
                <a:gd name="connsiteX2" fmla="*/ 42515 w 683716"/>
                <a:gd name="connsiteY2" fmla="*/ 1154564 h 1937855"/>
                <a:gd name="connsiteX3" fmla="*/ 371700 w 683716"/>
                <a:gd name="connsiteY3" fmla="*/ 771995 h 1937855"/>
                <a:gd name="connsiteX4" fmla="*/ 580263 w 683716"/>
                <a:gd name="connsiteY4" fmla="*/ 517174 h 1937855"/>
                <a:gd name="connsiteX5" fmla="*/ 682192 w 683716"/>
                <a:gd name="connsiteY5" fmla="*/ 0 h 1937855"/>
                <a:gd name="connsiteX0" fmla="*/ 545839 w 710677"/>
                <a:gd name="connsiteY0" fmla="*/ 1929787 h 1944019"/>
                <a:gd name="connsiteX1" fmla="*/ 626790 w 710677"/>
                <a:gd name="connsiteY1" fmla="*/ 1814815 h 1944019"/>
                <a:gd name="connsiteX2" fmla="*/ 42515 w 710677"/>
                <a:gd name="connsiteY2" fmla="*/ 1154564 h 1944019"/>
                <a:gd name="connsiteX3" fmla="*/ 371700 w 710677"/>
                <a:gd name="connsiteY3" fmla="*/ 771995 h 1944019"/>
                <a:gd name="connsiteX4" fmla="*/ 580263 w 710677"/>
                <a:gd name="connsiteY4" fmla="*/ 517174 h 1944019"/>
                <a:gd name="connsiteX5" fmla="*/ 682192 w 710677"/>
                <a:gd name="connsiteY5" fmla="*/ 0 h 1944019"/>
                <a:gd name="connsiteX0" fmla="*/ 591245 w 729122"/>
                <a:gd name="connsiteY0" fmla="*/ 1929787 h 2001169"/>
                <a:gd name="connsiteX1" fmla="*/ 83887 w 729122"/>
                <a:gd name="connsiteY1" fmla="*/ 1871965 h 2001169"/>
                <a:gd name="connsiteX2" fmla="*/ 87921 w 729122"/>
                <a:gd name="connsiteY2" fmla="*/ 1154564 h 2001169"/>
                <a:gd name="connsiteX3" fmla="*/ 417106 w 729122"/>
                <a:gd name="connsiteY3" fmla="*/ 771995 h 2001169"/>
                <a:gd name="connsiteX4" fmla="*/ 625669 w 729122"/>
                <a:gd name="connsiteY4" fmla="*/ 517174 h 2001169"/>
                <a:gd name="connsiteX5" fmla="*/ 727598 w 729122"/>
                <a:gd name="connsiteY5" fmla="*/ 0 h 2001169"/>
                <a:gd name="connsiteX0" fmla="*/ 612581 w 825157"/>
                <a:gd name="connsiteY0" fmla="*/ 1929787 h 1992092"/>
                <a:gd name="connsiteX1" fmla="*/ 740597 w 825157"/>
                <a:gd name="connsiteY1" fmla="*/ 1875327 h 1992092"/>
                <a:gd name="connsiteX2" fmla="*/ 105223 w 825157"/>
                <a:gd name="connsiteY2" fmla="*/ 1871965 h 1992092"/>
                <a:gd name="connsiteX3" fmla="*/ 109257 w 825157"/>
                <a:gd name="connsiteY3" fmla="*/ 1154564 h 1992092"/>
                <a:gd name="connsiteX4" fmla="*/ 438442 w 825157"/>
                <a:gd name="connsiteY4" fmla="*/ 771995 h 1992092"/>
                <a:gd name="connsiteX5" fmla="*/ 647005 w 825157"/>
                <a:gd name="connsiteY5" fmla="*/ 517174 h 1992092"/>
                <a:gd name="connsiteX6" fmla="*/ 748934 w 825157"/>
                <a:gd name="connsiteY6" fmla="*/ 0 h 1992092"/>
                <a:gd name="connsiteX0" fmla="*/ 591245 w 729122"/>
                <a:gd name="connsiteY0" fmla="*/ 1929787 h 2001169"/>
                <a:gd name="connsiteX1" fmla="*/ 83887 w 729122"/>
                <a:gd name="connsiteY1" fmla="*/ 1871965 h 2001169"/>
                <a:gd name="connsiteX2" fmla="*/ 87921 w 729122"/>
                <a:gd name="connsiteY2" fmla="*/ 1154564 h 2001169"/>
                <a:gd name="connsiteX3" fmla="*/ 417106 w 729122"/>
                <a:gd name="connsiteY3" fmla="*/ 771995 h 2001169"/>
                <a:gd name="connsiteX4" fmla="*/ 625669 w 729122"/>
                <a:gd name="connsiteY4" fmla="*/ 517174 h 2001169"/>
                <a:gd name="connsiteX5" fmla="*/ 727598 w 729122"/>
                <a:gd name="connsiteY5" fmla="*/ 0 h 2001169"/>
                <a:gd name="connsiteX0" fmla="*/ 763816 w 763816"/>
                <a:gd name="connsiteY0" fmla="*/ 1869276 h 1991084"/>
                <a:gd name="connsiteX1" fmla="*/ 108540 w 763816"/>
                <a:gd name="connsiteY1" fmla="*/ 1871965 h 1991084"/>
                <a:gd name="connsiteX2" fmla="*/ 112574 w 763816"/>
                <a:gd name="connsiteY2" fmla="*/ 1154564 h 1991084"/>
                <a:gd name="connsiteX3" fmla="*/ 441759 w 763816"/>
                <a:gd name="connsiteY3" fmla="*/ 771995 h 1991084"/>
                <a:gd name="connsiteX4" fmla="*/ 650322 w 763816"/>
                <a:gd name="connsiteY4" fmla="*/ 517174 h 1991084"/>
                <a:gd name="connsiteX5" fmla="*/ 752251 w 763816"/>
                <a:gd name="connsiteY5" fmla="*/ 0 h 1991084"/>
                <a:gd name="connsiteX0" fmla="*/ 763816 w 763816"/>
                <a:gd name="connsiteY0" fmla="*/ 1869276 h 1991084"/>
                <a:gd name="connsiteX1" fmla="*/ 108540 w 763816"/>
                <a:gd name="connsiteY1" fmla="*/ 1871965 h 1991084"/>
                <a:gd name="connsiteX2" fmla="*/ 112574 w 763816"/>
                <a:gd name="connsiteY2" fmla="*/ 1154564 h 1991084"/>
                <a:gd name="connsiteX3" fmla="*/ 441759 w 763816"/>
                <a:gd name="connsiteY3" fmla="*/ 771995 h 1991084"/>
                <a:gd name="connsiteX4" fmla="*/ 650322 w 763816"/>
                <a:gd name="connsiteY4" fmla="*/ 517174 h 1991084"/>
                <a:gd name="connsiteX5" fmla="*/ 752251 w 763816"/>
                <a:gd name="connsiteY5" fmla="*/ 0 h 1991084"/>
                <a:gd name="connsiteX0" fmla="*/ 706778 w 706778"/>
                <a:gd name="connsiteY0" fmla="*/ 1869276 h 1991084"/>
                <a:gd name="connsiteX1" fmla="*/ 51502 w 706778"/>
                <a:gd name="connsiteY1" fmla="*/ 1871965 h 1991084"/>
                <a:gd name="connsiteX2" fmla="*/ 55536 w 706778"/>
                <a:gd name="connsiteY2" fmla="*/ 1154564 h 1991084"/>
                <a:gd name="connsiteX3" fmla="*/ 384721 w 706778"/>
                <a:gd name="connsiteY3" fmla="*/ 771995 h 1991084"/>
                <a:gd name="connsiteX4" fmla="*/ 593284 w 706778"/>
                <a:gd name="connsiteY4" fmla="*/ 517174 h 1991084"/>
                <a:gd name="connsiteX5" fmla="*/ 695213 w 706778"/>
                <a:gd name="connsiteY5" fmla="*/ 0 h 1991084"/>
                <a:gd name="connsiteX0" fmla="*/ 706778 w 706778"/>
                <a:gd name="connsiteY0" fmla="*/ 1869276 h 1880146"/>
                <a:gd name="connsiteX1" fmla="*/ 51502 w 706778"/>
                <a:gd name="connsiteY1" fmla="*/ 1871965 h 1880146"/>
                <a:gd name="connsiteX2" fmla="*/ 55536 w 706778"/>
                <a:gd name="connsiteY2" fmla="*/ 1154564 h 1880146"/>
                <a:gd name="connsiteX3" fmla="*/ 384721 w 706778"/>
                <a:gd name="connsiteY3" fmla="*/ 771995 h 1880146"/>
                <a:gd name="connsiteX4" fmla="*/ 593284 w 706778"/>
                <a:gd name="connsiteY4" fmla="*/ 517174 h 1880146"/>
                <a:gd name="connsiteX5" fmla="*/ 695213 w 706778"/>
                <a:gd name="connsiteY5" fmla="*/ 0 h 1880146"/>
                <a:gd name="connsiteX0" fmla="*/ 706778 w 706778"/>
                <a:gd name="connsiteY0" fmla="*/ 1876000 h 1880146"/>
                <a:gd name="connsiteX1" fmla="*/ 51502 w 706778"/>
                <a:gd name="connsiteY1" fmla="*/ 1871965 h 1880146"/>
                <a:gd name="connsiteX2" fmla="*/ 55536 w 706778"/>
                <a:gd name="connsiteY2" fmla="*/ 1154564 h 1880146"/>
                <a:gd name="connsiteX3" fmla="*/ 384721 w 706778"/>
                <a:gd name="connsiteY3" fmla="*/ 771995 h 1880146"/>
                <a:gd name="connsiteX4" fmla="*/ 593284 w 706778"/>
                <a:gd name="connsiteY4" fmla="*/ 517174 h 1880146"/>
                <a:gd name="connsiteX5" fmla="*/ 695213 w 706778"/>
                <a:gd name="connsiteY5" fmla="*/ 0 h 1880146"/>
                <a:gd name="connsiteX0" fmla="*/ 706778 w 706778"/>
                <a:gd name="connsiteY0" fmla="*/ 1876000 h 1876000"/>
                <a:gd name="connsiteX1" fmla="*/ 51502 w 706778"/>
                <a:gd name="connsiteY1" fmla="*/ 1871965 h 1876000"/>
                <a:gd name="connsiteX2" fmla="*/ 55536 w 706778"/>
                <a:gd name="connsiteY2" fmla="*/ 1154564 h 1876000"/>
                <a:gd name="connsiteX3" fmla="*/ 384721 w 706778"/>
                <a:gd name="connsiteY3" fmla="*/ 771995 h 1876000"/>
                <a:gd name="connsiteX4" fmla="*/ 593284 w 706778"/>
                <a:gd name="connsiteY4" fmla="*/ 517174 h 1876000"/>
                <a:gd name="connsiteX5" fmla="*/ 695213 w 706778"/>
                <a:gd name="connsiteY5" fmla="*/ 0 h 1876000"/>
                <a:gd name="connsiteX0" fmla="*/ 666437 w 666437"/>
                <a:gd name="connsiteY0" fmla="*/ 1876000 h 1876000"/>
                <a:gd name="connsiteX1" fmla="*/ 11161 w 666437"/>
                <a:gd name="connsiteY1" fmla="*/ 1871965 h 1876000"/>
                <a:gd name="connsiteX2" fmla="*/ 55536 w 666437"/>
                <a:gd name="connsiteY2" fmla="*/ 1104138 h 1876000"/>
                <a:gd name="connsiteX3" fmla="*/ 344380 w 666437"/>
                <a:gd name="connsiteY3" fmla="*/ 771995 h 1876000"/>
                <a:gd name="connsiteX4" fmla="*/ 552943 w 666437"/>
                <a:gd name="connsiteY4" fmla="*/ 517174 h 1876000"/>
                <a:gd name="connsiteX5" fmla="*/ 654872 w 666437"/>
                <a:gd name="connsiteY5" fmla="*/ 0 h 1876000"/>
                <a:gd name="connsiteX0" fmla="*/ 666437 w 666437"/>
                <a:gd name="connsiteY0" fmla="*/ 1876000 h 1876000"/>
                <a:gd name="connsiteX1" fmla="*/ 11161 w 666437"/>
                <a:gd name="connsiteY1" fmla="*/ 1871965 h 1876000"/>
                <a:gd name="connsiteX2" fmla="*/ 55536 w 666437"/>
                <a:gd name="connsiteY2" fmla="*/ 1104138 h 1876000"/>
                <a:gd name="connsiteX3" fmla="*/ 344380 w 666437"/>
                <a:gd name="connsiteY3" fmla="*/ 771995 h 1876000"/>
                <a:gd name="connsiteX4" fmla="*/ 552943 w 666437"/>
                <a:gd name="connsiteY4" fmla="*/ 517174 h 1876000"/>
                <a:gd name="connsiteX5" fmla="*/ 654872 w 666437"/>
                <a:gd name="connsiteY5" fmla="*/ 0 h 1876000"/>
                <a:gd name="connsiteX0" fmla="*/ 666437 w 666437"/>
                <a:gd name="connsiteY0" fmla="*/ 1876000 h 1876000"/>
                <a:gd name="connsiteX1" fmla="*/ 11161 w 666437"/>
                <a:gd name="connsiteY1" fmla="*/ 1871965 h 1876000"/>
                <a:gd name="connsiteX2" fmla="*/ 55536 w 666437"/>
                <a:gd name="connsiteY2" fmla="*/ 1104138 h 1876000"/>
                <a:gd name="connsiteX3" fmla="*/ 344380 w 666437"/>
                <a:gd name="connsiteY3" fmla="*/ 771995 h 1876000"/>
                <a:gd name="connsiteX4" fmla="*/ 552943 w 666437"/>
                <a:gd name="connsiteY4" fmla="*/ 517174 h 1876000"/>
                <a:gd name="connsiteX5" fmla="*/ 654872 w 666437"/>
                <a:gd name="connsiteY5" fmla="*/ 0 h 1876000"/>
                <a:gd name="connsiteX0" fmla="*/ 703417 w 703417"/>
                <a:gd name="connsiteY0" fmla="*/ 1876000 h 1876000"/>
                <a:gd name="connsiteX1" fmla="*/ 48141 w 703417"/>
                <a:gd name="connsiteY1" fmla="*/ 1871965 h 1876000"/>
                <a:gd name="connsiteX2" fmla="*/ 92516 w 703417"/>
                <a:gd name="connsiteY2" fmla="*/ 1104138 h 1876000"/>
                <a:gd name="connsiteX3" fmla="*/ 381360 w 703417"/>
                <a:gd name="connsiteY3" fmla="*/ 771995 h 1876000"/>
                <a:gd name="connsiteX4" fmla="*/ 589923 w 703417"/>
                <a:gd name="connsiteY4" fmla="*/ 517174 h 1876000"/>
                <a:gd name="connsiteX5" fmla="*/ 691852 w 703417"/>
                <a:gd name="connsiteY5" fmla="*/ 0 h 1876000"/>
                <a:gd name="connsiteX0" fmla="*/ 659601 w 659601"/>
                <a:gd name="connsiteY0" fmla="*/ 1876000 h 1876000"/>
                <a:gd name="connsiteX1" fmla="*/ 4325 w 659601"/>
                <a:gd name="connsiteY1" fmla="*/ 1871965 h 1876000"/>
                <a:gd name="connsiteX2" fmla="*/ 95765 w 659601"/>
                <a:gd name="connsiteY2" fmla="*/ 1087330 h 1876000"/>
                <a:gd name="connsiteX3" fmla="*/ 337544 w 659601"/>
                <a:gd name="connsiteY3" fmla="*/ 771995 h 1876000"/>
                <a:gd name="connsiteX4" fmla="*/ 546107 w 659601"/>
                <a:gd name="connsiteY4" fmla="*/ 517174 h 1876000"/>
                <a:gd name="connsiteX5" fmla="*/ 648036 w 659601"/>
                <a:gd name="connsiteY5" fmla="*/ 0 h 1876000"/>
                <a:gd name="connsiteX0" fmla="*/ 659601 w 659601"/>
                <a:gd name="connsiteY0" fmla="*/ 1876000 h 1876000"/>
                <a:gd name="connsiteX1" fmla="*/ 4325 w 659601"/>
                <a:gd name="connsiteY1" fmla="*/ 1871965 h 1876000"/>
                <a:gd name="connsiteX2" fmla="*/ 95765 w 659601"/>
                <a:gd name="connsiteY2" fmla="*/ 1087330 h 1876000"/>
                <a:gd name="connsiteX3" fmla="*/ 303926 w 659601"/>
                <a:gd name="connsiteY3" fmla="*/ 822421 h 1876000"/>
                <a:gd name="connsiteX4" fmla="*/ 546107 w 659601"/>
                <a:gd name="connsiteY4" fmla="*/ 517174 h 1876000"/>
                <a:gd name="connsiteX5" fmla="*/ 648036 w 659601"/>
                <a:gd name="connsiteY5" fmla="*/ 0 h 1876000"/>
                <a:gd name="connsiteX0" fmla="*/ 659601 w 659601"/>
                <a:gd name="connsiteY0" fmla="*/ 1876000 h 1876000"/>
                <a:gd name="connsiteX1" fmla="*/ 4325 w 659601"/>
                <a:gd name="connsiteY1" fmla="*/ 1871965 h 1876000"/>
                <a:gd name="connsiteX2" fmla="*/ 95765 w 659601"/>
                <a:gd name="connsiteY2" fmla="*/ 1087330 h 1876000"/>
                <a:gd name="connsiteX3" fmla="*/ 303926 w 659601"/>
                <a:gd name="connsiteY3" fmla="*/ 822421 h 1876000"/>
                <a:gd name="connsiteX4" fmla="*/ 546107 w 659601"/>
                <a:gd name="connsiteY4" fmla="*/ 517174 h 1876000"/>
                <a:gd name="connsiteX5" fmla="*/ 648036 w 659601"/>
                <a:gd name="connsiteY5" fmla="*/ 0 h 1876000"/>
                <a:gd name="connsiteX0" fmla="*/ 659601 w 659601"/>
                <a:gd name="connsiteY0" fmla="*/ 1876000 h 1876000"/>
                <a:gd name="connsiteX1" fmla="*/ 4325 w 659601"/>
                <a:gd name="connsiteY1" fmla="*/ 1871965 h 1876000"/>
                <a:gd name="connsiteX2" fmla="*/ 95765 w 659601"/>
                <a:gd name="connsiteY2" fmla="*/ 1087330 h 1876000"/>
                <a:gd name="connsiteX3" fmla="*/ 303926 w 659601"/>
                <a:gd name="connsiteY3" fmla="*/ 822421 h 1876000"/>
                <a:gd name="connsiteX4" fmla="*/ 546107 w 659601"/>
                <a:gd name="connsiteY4" fmla="*/ 517174 h 1876000"/>
                <a:gd name="connsiteX5" fmla="*/ 648036 w 659601"/>
                <a:gd name="connsiteY5" fmla="*/ 0 h 1876000"/>
                <a:gd name="connsiteX0" fmla="*/ 659601 w 659601"/>
                <a:gd name="connsiteY0" fmla="*/ 1876000 h 1876000"/>
                <a:gd name="connsiteX1" fmla="*/ 4325 w 659601"/>
                <a:gd name="connsiteY1" fmla="*/ 1871965 h 1876000"/>
                <a:gd name="connsiteX2" fmla="*/ 95765 w 659601"/>
                <a:gd name="connsiteY2" fmla="*/ 1087330 h 1876000"/>
                <a:gd name="connsiteX3" fmla="*/ 303926 w 659601"/>
                <a:gd name="connsiteY3" fmla="*/ 822421 h 1876000"/>
                <a:gd name="connsiteX4" fmla="*/ 546107 w 659601"/>
                <a:gd name="connsiteY4" fmla="*/ 517174 h 1876000"/>
                <a:gd name="connsiteX5" fmla="*/ 648036 w 659601"/>
                <a:gd name="connsiteY5" fmla="*/ 0 h 1876000"/>
                <a:gd name="connsiteX0" fmla="*/ 659601 w 659601"/>
                <a:gd name="connsiteY0" fmla="*/ 1876000 h 1876000"/>
                <a:gd name="connsiteX1" fmla="*/ 4325 w 659601"/>
                <a:gd name="connsiteY1" fmla="*/ 1871965 h 1876000"/>
                <a:gd name="connsiteX2" fmla="*/ 95765 w 659601"/>
                <a:gd name="connsiteY2" fmla="*/ 1087330 h 1876000"/>
                <a:gd name="connsiteX3" fmla="*/ 303926 w 659601"/>
                <a:gd name="connsiteY3" fmla="*/ 822421 h 1876000"/>
                <a:gd name="connsiteX4" fmla="*/ 546107 w 659601"/>
                <a:gd name="connsiteY4" fmla="*/ 517174 h 1876000"/>
                <a:gd name="connsiteX5" fmla="*/ 648036 w 659601"/>
                <a:gd name="connsiteY5" fmla="*/ 0 h 1876000"/>
                <a:gd name="connsiteX0" fmla="*/ 659601 w 659601"/>
                <a:gd name="connsiteY0" fmla="*/ 1876000 h 1876000"/>
                <a:gd name="connsiteX1" fmla="*/ 4325 w 659601"/>
                <a:gd name="connsiteY1" fmla="*/ 1871965 h 1876000"/>
                <a:gd name="connsiteX2" fmla="*/ 95765 w 659601"/>
                <a:gd name="connsiteY2" fmla="*/ 1087330 h 1876000"/>
                <a:gd name="connsiteX3" fmla="*/ 303926 w 659601"/>
                <a:gd name="connsiteY3" fmla="*/ 822421 h 1876000"/>
                <a:gd name="connsiteX4" fmla="*/ 546107 w 659601"/>
                <a:gd name="connsiteY4" fmla="*/ 517174 h 1876000"/>
                <a:gd name="connsiteX5" fmla="*/ 648036 w 659601"/>
                <a:gd name="connsiteY5" fmla="*/ 0 h 1876000"/>
                <a:gd name="connsiteX0" fmla="*/ 659601 w 659601"/>
                <a:gd name="connsiteY0" fmla="*/ 1876000 h 1876000"/>
                <a:gd name="connsiteX1" fmla="*/ 4325 w 659601"/>
                <a:gd name="connsiteY1" fmla="*/ 1871965 h 1876000"/>
                <a:gd name="connsiteX2" fmla="*/ 95765 w 659601"/>
                <a:gd name="connsiteY2" fmla="*/ 1087330 h 1876000"/>
                <a:gd name="connsiteX3" fmla="*/ 303926 w 659601"/>
                <a:gd name="connsiteY3" fmla="*/ 822421 h 1876000"/>
                <a:gd name="connsiteX4" fmla="*/ 546107 w 659601"/>
                <a:gd name="connsiteY4" fmla="*/ 517174 h 1876000"/>
                <a:gd name="connsiteX5" fmla="*/ 648036 w 659601"/>
                <a:gd name="connsiteY5" fmla="*/ 0 h 1876000"/>
                <a:gd name="connsiteX0" fmla="*/ 659601 w 659601"/>
                <a:gd name="connsiteY0" fmla="*/ 1876000 h 1876000"/>
                <a:gd name="connsiteX1" fmla="*/ 4325 w 659601"/>
                <a:gd name="connsiteY1" fmla="*/ 1871965 h 1876000"/>
                <a:gd name="connsiteX2" fmla="*/ 95765 w 659601"/>
                <a:gd name="connsiteY2" fmla="*/ 1087330 h 1876000"/>
                <a:gd name="connsiteX3" fmla="*/ 303926 w 659601"/>
                <a:gd name="connsiteY3" fmla="*/ 822421 h 1876000"/>
                <a:gd name="connsiteX4" fmla="*/ 546107 w 659601"/>
                <a:gd name="connsiteY4" fmla="*/ 517174 h 1876000"/>
                <a:gd name="connsiteX5" fmla="*/ 648036 w 659601"/>
                <a:gd name="connsiteY5" fmla="*/ 0 h 1876000"/>
                <a:gd name="connsiteX0" fmla="*/ 659601 w 659601"/>
                <a:gd name="connsiteY0" fmla="*/ 1876000 h 1876000"/>
                <a:gd name="connsiteX1" fmla="*/ 4325 w 659601"/>
                <a:gd name="connsiteY1" fmla="*/ 1871965 h 1876000"/>
                <a:gd name="connsiteX2" fmla="*/ 95765 w 659601"/>
                <a:gd name="connsiteY2" fmla="*/ 1087330 h 1876000"/>
                <a:gd name="connsiteX3" fmla="*/ 303926 w 659601"/>
                <a:gd name="connsiteY3" fmla="*/ 822421 h 1876000"/>
                <a:gd name="connsiteX4" fmla="*/ 546107 w 659601"/>
                <a:gd name="connsiteY4" fmla="*/ 517174 h 1876000"/>
                <a:gd name="connsiteX5" fmla="*/ 648036 w 659601"/>
                <a:gd name="connsiteY5" fmla="*/ 0 h 1876000"/>
                <a:gd name="connsiteX0" fmla="*/ 659601 w 659601"/>
                <a:gd name="connsiteY0" fmla="*/ 1876000 h 1876000"/>
                <a:gd name="connsiteX1" fmla="*/ 4325 w 659601"/>
                <a:gd name="connsiteY1" fmla="*/ 1871965 h 1876000"/>
                <a:gd name="connsiteX2" fmla="*/ 95765 w 659601"/>
                <a:gd name="connsiteY2" fmla="*/ 1087330 h 1876000"/>
                <a:gd name="connsiteX3" fmla="*/ 303926 w 659601"/>
                <a:gd name="connsiteY3" fmla="*/ 822421 h 1876000"/>
                <a:gd name="connsiteX4" fmla="*/ 546107 w 659601"/>
                <a:gd name="connsiteY4" fmla="*/ 517174 h 1876000"/>
                <a:gd name="connsiteX5" fmla="*/ 648036 w 659601"/>
                <a:gd name="connsiteY5" fmla="*/ 0 h 1876000"/>
                <a:gd name="connsiteX0" fmla="*/ 659601 w 659601"/>
                <a:gd name="connsiteY0" fmla="*/ 1876000 h 1876000"/>
                <a:gd name="connsiteX1" fmla="*/ 4325 w 659601"/>
                <a:gd name="connsiteY1" fmla="*/ 1871965 h 1876000"/>
                <a:gd name="connsiteX2" fmla="*/ 85679 w 659601"/>
                <a:gd name="connsiteY2" fmla="*/ 1057074 h 1876000"/>
                <a:gd name="connsiteX3" fmla="*/ 303926 w 659601"/>
                <a:gd name="connsiteY3" fmla="*/ 822421 h 1876000"/>
                <a:gd name="connsiteX4" fmla="*/ 546107 w 659601"/>
                <a:gd name="connsiteY4" fmla="*/ 517174 h 1876000"/>
                <a:gd name="connsiteX5" fmla="*/ 648036 w 659601"/>
                <a:gd name="connsiteY5" fmla="*/ 0 h 1876000"/>
                <a:gd name="connsiteX0" fmla="*/ 659601 w 659601"/>
                <a:gd name="connsiteY0" fmla="*/ 1876000 h 1876000"/>
                <a:gd name="connsiteX1" fmla="*/ 4325 w 659601"/>
                <a:gd name="connsiteY1" fmla="*/ 1871965 h 1876000"/>
                <a:gd name="connsiteX2" fmla="*/ 85679 w 659601"/>
                <a:gd name="connsiteY2" fmla="*/ 1057074 h 1876000"/>
                <a:gd name="connsiteX3" fmla="*/ 303926 w 659601"/>
                <a:gd name="connsiteY3" fmla="*/ 822421 h 1876000"/>
                <a:gd name="connsiteX4" fmla="*/ 546107 w 659601"/>
                <a:gd name="connsiteY4" fmla="*/ 517174 h 1876000"/>
                <a:gd name="connsiteX5" fmla="*/ 648036 w 659601"/>
                <a:gd name="connsiteY5" fmla="*/ 0 h 1876000"/>
                <a:gd name="connsiteX0" fmla="*/ 659601 w 659601"/>
                <a:gd name="connsiteY0" fmla="*/ 1876000 h 1876000"/>
                <a:gd name="connsiteX1" fmla="*/ 4325 w 659601"/>
                <a:gd name="connsiteY1" fmla="*/ 1871965 h 1876000"/>
                <a:gd name="connsiteX2" fmla="*/ 85679 w 659601"/>
                <a:gd name="connsiteY2" fmla="*/ 1057074 h 1876000"/>
                <a:gd name="connsiteX3" fmla="*/ 303926 w 659601"/>
                <a:gd name="connsiteY3" fmla="*/ 822421 h 1876000"/>
                <a:gd name="connsiteX4" fmla="*/ 576363 w 659601"/>
                <a:gd name="connsiteY4" fmla="*/ 513812 h 1876000"/>
                <a:gd name="connsiteX5" fmla="*/ 648036 w 659601"/>
                <a:gd name="connsiteY5" fmla="*/ 0 h 1876000"/>
                <a:gd name="connsiteX0" fmla="*/ 659601 w 659601"/>
                <a:gd name="connsiteY0" fmla="*/ 1876000 h 1876000"/>
                <a:gd name="connsiteX1" fmla="*/ 4325 w 659601"/>
                <a:gd name="connsiteY1" fmla="*/ 1871965 h 1876000"/>
                <a:gd name="connsiteX2" fmla="*/ 85679 w 659601"/>
                <a:gd name="connsiteY2" fmla="*/ 1057074 h 1876000"/>
                <a:gd name="connsiteX3" fmla="*/ 303926 w 659601"/>
                <a:gd name="connsiteY3" fmla="*/ 822421 h 1876000"/>
                <a:gd name="connsiteX4" fmla="*/ 576363 w 659601"/>
                <a:gd name="connsiteY4" fmla="*/ 513812 h 1876000"/>
                <a:gd name="connsiteX5" fmla="*/ 648036 w 659601"/>
                <a:gd name="connsiteY5" fmla="*/ 0 h 1876000"/>
                <a:gd name="connsiteX0" fmla="*/ 659601 w 659601"/>
                <a:gd name="connsiteY0" fmla="*/ 1876000 h 1876000"/>
                <a:gd name="connsiteX1" fmla="*/ 4325 w 659601"/>
                <a:gd name="connsiteY1" fmla="*/ 1871965 h 1876000"/>
                <a:gd name="connsiteX2" fmla="*/ 85679 w 659601"/>
                <a:gd name="connsiteY2" fmla="*/ 1057074 h 1876000"/>
                <a:gd name="connsiteX3" fmla="*/ 303926 w 659601"/>
                <a:gd name="connsiteY3" fmla="*/ 822421 h 1876000"/>
                <a:gd name="connsiteX4" fmla="*/ 576363 w 659601"/>
                <a:gd name="connsiteY4" fmla="*/ 513812 h 1876000"/>
                <a:gd name="connsiteX5" fmla="*/ 648036 w 659601"/>
                <a:gd name="connsiteY5" fmla="*/ 0 h 1876000"/>
                <a:gd name="connsiteX0" fmla="*/ 656239 w 656239"/>
                <a:gd name="connsiteY0" fmla="*/ 1876000 h 1876000"/>
                <a:gd name="connsiteX1" fmla="*/ 963 w 656239"/>
                <a:gd name="connsiteY1" fmla="*/ 1871965 h 1876000"/>
                <a:gd name="connsiteX2" fmla="*/ 82317 w 656239"/>
                <a:gd name="connsiteY2" fmla="*/ 1057074 h 1876000"/>
                <a:gd name="connsiteX3" fmla="*/ 300564 w 656239"/>
                <a:gd name="connsiteY3" fmla="*/ 822421 h 1876000"/>
                <a:gd name="connsiteX4" fmla="*/ 573001 w 656239"/>
                <a:gd name="connsiteY4" fmla="*/ 513812 h 1876000"/>
                <a:gd name="connsiteX5" fmla="*/ 644674 w 656239"/>
                <a:gd name="connsiteY5" fmla="*/ 0 h 1876000"/>
                <a:gd name="connsiteX0" fmla="*/ 656239 w 656239"/>
                <a:gd name="connsiteY0" fmla="*/ 1876000 h 1876000"/>
                <a:gd name="connsiteX1" fmla="*/ 963 w 656239"/>
                <a:gd name="connsiteY1" fmla="*/ 1871965 h 1876000"/>
                <a:gd name="connsiteX2" fmla="*/ 82317 w 656239"/>
                <a:gd name="connsiteY2" fmla="*/ 1057074 h 1876000"/>
                <a:gd name="connsiteX3" fmla="*/ 300564 w 656239"/>
                <a:gd name="connsiteY3" fmla="*/ 822421 h 1876000"/>
                <a:gd name="connsiteX4" fmla="*/ 573001 w 656239"/>
                <a:gd name="connsiteY4" fmla="*/ 513812 h 1876000"/>
                <a:gd name="connsiteX5" fmla="*/ 644674 w 656239"/>
                <a:gd name="connsiteY5" fmla="*/ 0 h 1876000"/>
                <a:gd name="connsiteX0" fmla="*/ 656239 w 656239"/>
                <a:gd name="connsiteY0" fmla="*/ 1876000 h 1876000"/>
                <a:gd name="connsiteX1" fmla="*/ 963 w 656239"/>
                <a:gd name="connsiteY1" fmla="*/ 1871965 h 1876000"/>
                <a:gd name="connsiteX2" fmla="*/ 82317 w 656239"/>
                <a:gd name="connsiteY2" fmla="*/ 1057074 h 1876000"/>
                <a:gd name="connsiteX3" fmla="*/ 300564 w 656239"/>
                <a:gd name="connsiteY3" fmla="*/ 822421 h 1876000"/>
                <a:gd name="connsiteX4" fmla="*/ 549468 w 656239"/>
                <a:gd name="connsiteY4" fmla="*/ 591133 h 1876000"/>
                <a:gd name="connsiteX5" fmla="*/ 644674 w 656239"/>
                <a:gd name="connsiteY5" fmla="*/ 0 h 1876000"/>
                <a:gd name="connsiteX0" fmla="*/ 656239 w 656239"/>
                <a:gd name="connsiteY0" fmla="*/ 1876000 h 1876000"/>
                <a:gd name="connsiteX1" fmla="*/ 963 w 656239"/>
                <a:gd name="connsiteY1" fmla="*/ 1871965 h 1876000"/>
                <a:gd name="connsiteX2" fmla="*/ 82317 w 656239"/>
                <a:gd name="connsiteY2" fmla="*/ 1057074 h 1876000"/>
                <a:gd name="connsiteX3" fmla="*/ 300564 w 656239"/>
                <a:gd name="connsiteY3" fmla="*/ 822421 h 1876000"/>
                <a:gd name="connsiteX4" fmla="*/ 549468 w 656239"/>
                <a:gd name="connsiteY4" fmla="*/ 591133 h 1876000"/>
                <a:gd name="connsiteX5" fmla="*/ 644674 w 656239"/>
                <a:gd name="connsiteY5" fmla="*/ 0 h 1876000"/>
                <a:gd name="connsiteX0" fmla="*/ 656239 w 656239"/>
                <a:gd name="connsiteY0" fmla="*/ 1876000 h 1876000"/>
                <a:gd name="connsiteX1" fmla="*/ 963 w 656239"/>
                <a:gd name="connsiteY1" fmla="*/ 1871965 h 1876000"/>
                <a:gd name="connsiteX2" fmla="*/ 82317 w 656239"/>
                <a:gd name="connsiteY2" fmla="*/ 1057074 h 1876000"/>
                <a:gd name="connsiteX3" fmla="*/ 300564 w 656239"/>
                <a:gd name="connsiteY3" fmla="*/ 822421 h 1876000"/>
                <a:gd name="connsiteX4" fmla="*/ 549468 w 656239"/>
                <a:gd name="connsiteY4" fmla="*/ 591133 h 1876000"/>
                <a:gd name="connsiteX5" fmla="*/ 644674 w 656239"/>
                <a:gd name="connsiteY5" fmla="*/ 0 h 1876000"/>
                <a:gd name="connsiteX0" fmla="*/ 656239 w 656239"/>
                <a:gd name="connsiteY0" fmla="*/ 1876000 h 1876000"/>
                <a:gd name="connsiteX1" fmla="*/ 963 w 656239"/>
                <a:gd name="connsiteY1" fmla="*/ 1871965 h 1876000"/>
                <a:gd name="connsiteX2" fmla="*/ 82317 w 656239"/>
                <a:gd name="connsiteY2" fmla="*/ 1057074 h 1876000"/>
                <a:gd name="connsiteX3" fmla="*/ 354352 w 656239"/>
                <a:gd name="connsiteY3" fmla="*/ 782080 h 1876000"/>
                <a:gd name="connsiteX4" fmla="*/ 549468 w 656239"/>
                <a:gd name="connsiteY4" fmla="*/ 591133 h 1876000"/>
                <a:gd name="connsiteX5" fmla="*/ 644674 w 656239"/>
                <a:gd name="connsiteY5" fmla="*/ 0 h 1876000"/>
                <a:gd name="connsiteX0" fmla="*/ 656239 w 656239"/>
                <a:gd name="connsiteY0" fmla="*/ 1876000 h 1876000"/>
                <a:gd name="connsiteX1" fmla="*/ 963 w 656239"/>
                <a:gd name="connsiteY1" fmla="*/ 1871965 h 1876000"/>
                <a:gd name="connsiteX2" fmla="*/ 82317 w 656239"/>
                <a:gd name="connsiteY2" fmla="*/ 1057074 h 1876000"/>
                <a:gd name="connsiteX3" fmla="*/ 354352 w 656239"/>
                <a:gd name="connsiteY3" fmla="*/ 782080 h 1876000"/>
                <a:gd name="connsiteX4" fmla="*/ 549468 w 656239"/>
                <a:gd name="connsiteY4" fmla="*/ 591133 h 1876000"/>
                <a:gd name="connsiteX5" fmla="*/ 644674 w 656239"/>
                <a:gd name="connsiteY5" fmla="*/ 0 h 187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56239" h="1876000">
                  <a:moveTo>
                    <a:pt x="656239" y="1876000"/>
                  </a:moveTo>
                  <a:lnTo>
                    <a:pt x="963" y="1871965"/>
                  </a:lnTo>
                  <a:cubicBezTo>
                    <a:pt x="0" y="1292284"/>
                    <a:pt x="26780" y="1166442"/>
                    <a:pt x="82317" y="1057074"/>
                  </a:cubicBezTo>
                  <a:cubicBezTo>
                    <a:pt x="127767" y="954427"/>
                    <a:pt x="259124" y="830041"/>
                    <a:pt x="354352" y="782080"/>
                  </a:cubicBezTo>
                  <a:cubicBezTo>
                    <a:pt x="429410" y="750927"/>
                    <a:pt x="502201" y="667692"/>
                    <a:pt x="549468" y="591133"/>
                  </a:cubicBezTo>
                  <a:cubicBezTo>
                    <a:pt x="603458" y="504489"/>
                    <a:pt x="646198" y="467958"/>
                    <a:pt x="644674" y="0"/>
                  </a:cubicBezTo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>
              <a:defPPr>
                <a:defRPr lang="en-A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2400">
                <a:solidFill>
                  <a:srgbClr val="DDDDDD"/>
                </a:solidFill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 bwMode="auto">
            <a:xfrm flipH="1" flipV="1">
              <a:off x="8395016" y="2721473"/>
              <a:ext cx="3589761" cy="28895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28"/>
            <p:cNvSpPr txBox="1">
              <a:spLocks noChangeArrowheads="1"/>
            </p:cNvSpPr>
            <p:nvPr/>
          </p:nvSpPr>
          <p:spPr bwMode="auto">
            <a:xfrm>
              <a:off x="11432654" y="2767160"/>
              <a:ext cx="607370" cy="5176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defPPr>
                <a:defRPr lang="en-A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2400" i="1" dirty="0">
                  <a:latin typeface="Arial" charset="0"/>
                  <a:cs typeface="Arial" charset="0"/>
                </a:rPr>
                <a:t>E</a:t>
              </a:r>
              <a:r>
                <a:rPr lang="en-US" sz="2400" baseline="-25000" dirty="0">
                  <a:latin typeface="Arial" charset="0"/>
                  <a:cs typeface="Arial" charset="0"/>
                </a:rPr>
                <a:t>F</a:t>
              </a:r>
            </a:p>
          </p:txBody>
        </p:sp>
        <p:cxnSp>
          <p:nvCxnSpPr>
            <p:cNvPr id="15" name="Straight Arrow Connector 14"/>
            <p:cNvCxnSpPr>
              <a:stCxn id="12" idx="0"/>
            </p:cNvCxnSpPr>
            <p:nvPr/>
          </p:nvCxnSpPr>
          <p:spPr bwMode="auto">
            <a:xfrm flipV="1">
              <a:off x="11984776" y="960983"/>
              <a:ext cx="0" cy="5100714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31"/>
            <p:cNvSpPr txBox="1">
              <a:spLocks noChangeArrowheads="1"/>
            </p:cNvSpPr>
            <p:nvPr/>
          </p:nvSpPr>
          <p:spPr bwMode="auto">
            <a:xfrm>
              <a:off x="11022336" y="5549129"/>
              <a:ext cx="964757" cy="5176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defPPr>
                <a:defRPr lang="en-A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2400" i="1" dirty="0">
                  <a:latin typeface="Arial" charset="0"/>
                  <a:cs typeface="Arial" charset="0"/>
                </a:rPr>
                <a:t>N(E)</a:t>
              </a:r>
              <a:endParaRPr lang="en-US" sz="2400" i="1" baseline="-25000" dirty="0">
                <a:latin typeface="Arial" charset="0"/>
                <a:cs typeface="Arial" charset="0"/>
              </a:endParaRPr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8527098" y="1723590"/>
              <a:ext cx="3419482" cy="826629"/>
              <a:chOff x="702014" y="2104870"/>
              <a:chExt cx="3887370" cy="826629"/>
            </a:xfrm>
          </p:grpSpPr>
          <p:sp>
            <p:nvSpPr>
              <p:cNvPr id="31" name="Rounded Rectangle 30"/>
              <p:cNvSpPr/>
              <p:nvPr/>
            </p:nvSpPr>
            <p:spPr>
              <a:xfrm>
                <a:off x="702014" y="2104870"/>
                <a:ext cx="2226714" cy="826629"/>
              </a:xfrm>
              <a:prstGeom prst="roundRect">
                <a:avLst/>
              </a:prstGeom>
              <a:noFill/>
              <a:ln w="19050">
                <a:solidFill>
                  <a:schemeClr val="accent6">
                    <a:lumMod val="7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AU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AU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32" name="Straight Arrow Connector 31"/>
              <p:cNvCxnSpPr>
                <a:stCxn id="31" idx="3"/>
              </p:cNvCxnSpPr>
              <p:nvPr/>
            </p:nvCxnSpPr>
            <p:spPr>
              <a:xfrm>
                <a:off x="2928727" y="2518185"/>
                <a:ext cx="1660657" cy="17295"/>
              </a:xfrm>
              <a:prstGeom prst="straightConnector1">
                <a:avLst/>
              </a:prstGeom>
              <a:noFill/>
              <a:ln w="19050">
                <a:solidFill>
                  <a:schemeClr val="accent6">
                    <a:lumMod val="75000"/>
                  </a:schemeClr>
                </a:solidFill>
                <a:prstDash val="dash"/>
                <a:headEnd type="none" w="med" len="med"/>
                <a:tailEnd type="triangl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18" name="Textfeld 1"/>
            <p:cNvSpPr txBox="1"/>
            <p:nvPr/>
          </p:nvSpPr>
          <p:spPr>
            <a:xfrm>
              <a:off x="8430381" y="1204912"/>
              <a:ext cx="2260359" cy="4485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000" dirty="0" smtClean="0"/>
                <a:t>Readout regime</a:t>
              </a:r>
              <a:endParaRPr lang="de-DE" sz="2000" dirty="0"/>
            </a:p>
          </p:txBody>
        </p:sp>
        <p:sp>
          <p:nvSpPr>
            <p:cNvPr id="19" name="Rounded Rectangle 18"/>
            <p:cNvSpPr/>
            <p:nvPr/>
          </p:nvSpPr>
          <p:spPr bwMode="auto">
            <a:xfrm>
              <a:off x="8279453" y="1256119"/>
              <a:ext cx="2143988" cy="2620726"/>
            </a:xfrm>
            <a:prstGeom prst="round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8636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AU" sz="4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0" name="Rounded Rectangle 19"/>
            <p:cNvSpPr/>
            <p:nvPr/>
          </p:nvSpPr>
          <p:spPr bwMode="auto">
            <a:xfrm rot="5400000">
              <a:off x="8424158" y="3804751"/>
              <a:ext cx="2208734" cy="2305161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8636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AU" sz="4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21" name="Group 20"/>
            <p:cNvGrpSpPr>
              <a:grpSpLocks/>
            </p:cNvGrpSpPr>
            <p:nvPr/>
          </p:nvGrpSpPr>
          <p:grpSpPr bwMode="auto">
            <a:xfrm>
              <a:off x="8529574" y="4236045"/>
              <a:ext cx="2100930" cy="1825652"/>
              <a:chOff x="4407606" y="4411082"/>
              <a:chExt cx="2364910" cy="1825652"/>
            </a:xfrm>
          </p:grpSpPr>
          <p:cxnSp>
            <p:nvCxnSpPr>
              <p:cNvPr id="23" name="Straight Connector 22"/>
              <p:cNvCxnSpPr/>
              <p:nvPr/>
            </p:nvCxnSpPr>
            <p:spPr>
              <a:xfrm>
                <a:off x="5971954" y="5806414"/>
                <a:ext cx="609180" cy="0"/>
              </a:xfrm>
              <a:prstGeom prst="line">
                <a:avLst/>
              </a:prstGeom>
              <a:ln w="571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>
                <a:off x="5971955" y="4964016"/>
                <a:ext cx="609180" cy="0"/>
              </a:xfrm>
              <a:prstGeom prst="line">
                <a:avLst/>
              </a:prstGeom>
              <a:ln w="5715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4586329" y="5604289"/>
                <a:ext cx="609180" cy="0"/>
              </a:xfrm>
              <a:prstGeom prst="line">
                <a:avLst/>
              </a:prstGeom>
              <a:ln w="571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4586329" y="5085577"/>
                <a:ext cx="609180" cy="0"/>
              </a:xfrm>
              <a:prstGeom prst="line">
                <a:avLst/>
              </a:prstGeom>
              <a:ln w="5715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TextBox 123"/>
              <p:cNvSpPr txBox="1">
                <a:spLocks noChangeArrowheads="1"/>
              </p:cNvSpPr>
              <p:nvPr/>
            </p:nvSpPr>
            <p:spPr bwMode="auto">
              <a:xfrm>
                <a:off x="5777519" y="5832483"/>
                <a:ext cx="837611" cy="4042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AU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9pPr>
              </a:lstStyle>
              <a:p>
                <a:pPr eaLnBrk="1" hangingPunct="1"/>
                <a:r>
                  <a:rPr lang="en-US" sz="2000" b="1" dirty="0">
                    <a:solidFill>
                      <a:srgbClr val="00B0F0"/>
                    </a:solidFill>
                  </a:rPr>
                  <a:t>|</a:t>
                </a:r>
                <a:r>
                  <a:rPr lang="en-US" sz="2000" b="1" dirty="0">
                    <a:solidFill>
                      <a:srgbClr val="00B0F0"/>
                    </a:solidFill>
                    <a:sym typeface="Symbol" pitchFamily="18" charset="2"/>
                  </a:rPr>
                  <a:t></a:t>
                </a:r>
                <a:endParaRPr lang="en-US" sz="2000" b="1" dirty="0">
                  <a:solidFill>
                    <a:srgbClr val="00B0F0"/>
                  </a:solidFill>
                </a:endParaRPr>
              </a:p>
            </p:txBody>
          </p:sp>
          <p:sp>
            <p:nvSpPr>
              <p:cNvPr id="28" name="TextBox 124"/>
              <p:cNvSpPr txBox="1">
                <a:spLocks noChangeArrowheads="1"/>
              </p:cNvSpPr>
              <p:nvPr/>
            </p:nvSpPr>
            <p:spPr bwMode="auto">
              <a:xfrm>
                <a:off x="4407608" y="5604289"/>
                <a:ext cx="837611" cy="4042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AU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9pPr>
              </a:lstStyle>
              <a:p>
                <a:pPr eaLnBrk="1" hangingPunct="1"/>
                <a:r>
                  <a:rPr lang="en-US" sz="2000" b="1" dirty="0">
                    <a:solidFill>
                      <a:srgbClr val="00B0F0"/>
                    </a:solidFill>
                  </a:rPr>
                  <a:t>|</a:t>
                </a:r>
                <a:r>
                  <a:rPr lang="en-US" sz="2000" b="1" dirty="0">
                    <a:solidFill>
                      <a:srgbClr val="00B0F0"/>
                    </a:solidFill>
                    <a:sym typeface="Symbol" pitchFamily="18" charset="2"/>
                  </a:rPr>
                  <a:t></a:t>
                </a:r>
                <a:endParaRPr lang="en-US" sz="2000" b="1" dirty="0">
                  <a:solidFill>
                    <a:srgbClr val="00B0F0"/>
                  </a:solidFill>
                </a:endParaRPr>
              </a:p>
            </p:txBody>
          </p:sp>
          <p:sp>
            <p:nvSpPr>
              <p:cNvPr id="29" name="TextBox 125"/>
              <p:cNvSpPr txBox="1">
                <a:spLocks noChangeArrowheads="1"/>
              </p:cNvSpPr>
              <p:nvPr/>
            </p:nvSpPr>
            <p:spPr bwMode="auto">
              <a:xfrm>
                <a:off x="4407606" y="4559765"/>
                <a:ext cx="988065" cy="4485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AU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9pPr>
              </a:lstStyle>
              <a:p>
                <a:pPr eaLnBrk="1" hangingPunct="1"/>
                <a:r>
                  <a:rPr lang="en-US" sz="2000" b="1" dirty="0">
                    <a:solidFill>
                      <a:schemeClr val="accent6">
                        <a:lumMod val="75000"/>
                      </a:schemeClr>
                    </a:solidFill>
                  </a:rPr>
                  <a:t>|</a:t>
                </a:r>
                <a:r>
                  <a:rPr lang="en-US" sz="2000" b="1" dirty="0">
                    <a:solidFill>
                      <a:schemeClr val="accent6">
                        <a:lumMod val="75000"/>
                      </a:schemeClr>
                    </a:solidFill>
                    <a:sym typeface="Symbol" pitchFamily="18" charset="2"/>
                  </a:rPr>
                  <a:t></a:t>
                </a:r>
                <a:endParaRPr lang="en-US" sz="2000" b="1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30" name="TextBox 126"/>
              <p:cNvSpPr txBox="1">
                <a:spLocks noChangeArrowheads="1"/>
              </p:cNvSpPr>
              <p:nvPr/>
            </p:nvSpPr>
            <p:spPr bwMode="auto">
              <a:xfrm>
                <a:off x="5784452" y="4411082"/>
                <a:ext cx="988064" cy="4485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AU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9pPr>
              </a:lstStyle>
              <a:p>
                <a:pPr eaLnBrk="1" hangingPunct="1"/>
                <a:r>
                  <a:rPr lang="en-US" sz="2000" b="1" dirty="0">
                    <a:solidFill>
                      <a:schemeClr val="accent6">
                        <a:lumMod val="75000"/>
                      </a:schemeClr>
                    </a:solidFill>
                  </a:rPr>
                  <a:t>|</a:t>
                </a:r>
                <a:r>
                  <a:rPr lang="en-US" sz="2000" b="1" dirty="0">
                    <a:solidFill>
                      <a:schemeClr val="accent6">
                        <a:lumMod val="75000"/>
                      </a:schemeClr>
                    </a:solidFill>
                    <a:sym typeface="Symbol" pitchFamily="18" charset="2"/>
                  </a:rPr>
                  <a:t></a:t>
                </a:r>
                <a:endParaRPr lang="en-US" sz="2000" b="1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22" name="Textfeld 1"/>
            <p:cNvSpPr txBox="1"/>
            <p:nvPr/>
          </p:nvSpPr>
          <p:spPr>
            <a:xfrm>
              <a:off x="8366941" y="3874931"/>
              <a:ext cx="2408680" cy="4485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000" dirty="0" smtClean="0"/>
                <a:t>Operating regime</a:t>
              </a:r>
              <a:endParaRPr lang="de-DE" sz="2000" dirty="0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2917629" y="387631"/>
            <a:ext cx="5673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b)</a:t>
            </a:r>
            <a:endParaRPr lang="en-AU" sz="2400" dirty="0"/>
          </a:p>
        </p:txBody>
      </p:sp>
      <p:sp>
        <p:nvSpPr>
          <p:cNvPr id="42" name="TextBox 41"/>
          <p:cNvSpPr txBox="1"/>
          <p:nvPr/>
        </p:nvSpPr>
        <p:spPr>
          <a:xfrm>
            <a:off x="140957" y="373757"/>
            <a:ext cx="19484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a)</a:t>
            </a:r>
            <a:endParaRPr lang="en-AU" sz="2400" dirty="0"/>
          </a:p>
        </p:txBody>
      </p:sp>
      <p:sp>
        <p:nvSpPr>
          <p:cNvPr id="43" name="TextBox 42"/>
          <p:cNvSpPr txBox="1"/>
          <p:nvPr/>
        </p:nvSpPr>
        <p:spPr>
          <a:xfrm>
            <a:off x="5236332" y="368898"/>
            <a:ext cx="7679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c)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1957700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/>
          <p:cNvGrpSpPr/>
          <p:nvPr/>
        </p:nvGrpSpPr>
        <p:grpSpPr>
          <a:xfrm>
            <a:off x="181055" y="98593"/>
            <a:ext cx="4945912" cy="2218023"/>
            <a:chOff x="-291556" y="756140"/>
            <a:chExt cx="4945912" cy="2218023"/>
          </a:xfrm>
        </p:grpSpPr>
        <p:cxnSp>
          <p:nvCxnSpPr>
            <p:cNvPr id="25" name="Straight Arrow Connector 24"/>
            <p:cNvCxnSpPr/>
            <p:nvPr/>
          </p:nvCxnSpPr>
          <p:spPr>
            <a:xfrm>
              <a:off x="451112" y="1515461"/>
              <a:ext cx="4203081" cy="102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511359" y="1029518"/>
              <a:ext cx="808219" cy="369332"/>
            </a:xfrm>
            <a:prstGeom prst="rect">
              <a:avLst/>
            </a:prstGeom>
            <a:solidFill>
              <a:srgbClr val="D4EAC8"/>
            </a:solidFill>
          </p:spPr>
          <p:txBody>
            <a:bodyPr wrap="square" rtlCol="0">
              <a:spAutoFit/>
            </a:bodyPr>
            <a:lstStyle/>
            <a:p>
              <a:r>
                <a:rPr lang="en-AU" dirty="0" err="1" smtClean="0"/>
                <a:t>Init</a:t>
              </a:r>
              <a:endParaRPr lang="en-AU" b="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407329" y="1027860"/>
              <a:ext cx="1889506" cy="369332"/>
            </a:xfrm>
            <a:prstGeom prst="rect">
              <a:avLst/>
            </a:prstGeom>
            <a:solidFill>
              <a:srgbClr val="D4EAC8"/>
            </a:solidFill>
          </p:spPr>
          <p:txBody>
            <a:bodyPr wrap="square" rtlCol="0">
              <a:spAutoFit/>
            </a:bodyPr>
            <a:lstStyle/>
            <a:p>
              <a:r>
                <a:rPr lang="en-AU" dirty="0"/>
                <a:t>Plunge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384587" y="1028689"/>
              <a:ext cx="1094946" cy="369332"/>
            </a:xfrm>
            <a:prstGeom prst="rect">
              <a:avLst/>
            </a:prstGeom>
            <a:solidFill>
              <a:srgbClr val="D4EAC8"/>
            </a:solidFill>
          </p:spPr>
          <p:txBody>
            <a:bodyPr wrap="square" rtlCol="0">
              <a:spAutoFit/>
            </a:bodyPr>
            <a:lstStyle/>
            <a:p>
              <a:r>
                <a:rPr lang="en-AU" dirty="0"/>
                <a:t>Read-out</a:t>
              </a:r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443482" y="2360543"/>
              <a:ext cx="2929910" cy="24495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V="1">
              <a:off x="3373392" y="1516896"/>
              <a:ext cx="0" cy="88869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V="1">
              <a:off x="3373392" y="1515461"/>
              <a:ext cx="1106141" cy="1027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9913" y="1789982"/>
              <a:ext cx="415605" cy="1141119"/>
            </a:xfrm>
            <a:prstGeom prst="rect">
              <a:avLst/>
            </a:prstGeom>
          </p:spPr>
        </p:pic>
        <p:cxnSp>
          <p:nvCxnSpPr>
            <p:cNvPr id="6" name="Straight Arrow Connector 5"/>
            <p:cNvCxnSpPr/>
            <p:nvPr/>
          </p:nvCxnSpPr>
          <p:spPr>
            <a:xfrm flipV="1">
              <a:off x="421740" y="873303"/>
              <a:ext cx="47604" cy="210086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-291556" y="756140"/>
                  <a:ext cx="986758" cy="4237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AU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20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AU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oMath>
                    </m:oMathPara>
                  </a14:m>
                  <a:endParaRPr lang="en-AU" sz="2000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291556" y="756140"/>
                  <a:ext cx="986758" cy="423770"/>
                </a:xfrm>
                <a:prstGeom prst="rect">
                  <a:avLst/>
                </a:prstGeom>
                <a:blipFill>
                  <a:blip r:embed="rId5"/>
                  <a:stretch>
                    <a:fillRect b="-5714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tangle 26"/>
                <p:cNvSpPr/>
                <p:nvPr/>
              </p:nvSpPr>
              <p:spPr>
                <a:xfrm>
                  <a:off x="4304710" y="1543027"/>
                  <a:ext cx="349646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AU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𝑡</m:t>
                        </m:r>
                      </m:oMath>
                    </m:oMathPara>
                  </a14:m>
                  <a:endParaRPr lang="en-AU" sz="20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27" name="Rectangle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04710" y="1543027"/>
                  <a:ext cx="349646" cy="40011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" name="Straight Arrow Connector 28"/>
            <p:cNvCxnSpPr/>
            <p:nvPr/>
          </p:nvCxnSpPr>
          <p:spPr>
            <a:xfrm>
              <a:off x="1397285" y="2537719"/>
              <a:ext cx="1976107" cy="20546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Rectangle 29"/>
                <p:cNvSpPr/>
                <p:nvPr/>
              </p:nvSpPr>
              <p:spPr>
                <a:xfrm>
                  <a:off x="2192472" y="2473143"/>
                  <a:ext cx="34830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AU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𝜏</m:t>
                        </m:r>
                      </m:oMath>
                    </m:oMathPara>
                  </a14:m>
                  <a:endParaRPr lang="en-AU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30" name="Rectangle 2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92472" y="2473143"/>
                  <a:ext cx="348300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1" name="TextBox 40"/>
          <p:cNvSpPr txBox="1"/>
          <p:nvPr/>
        </p:nvSpPr>
        <p:spPr>
          <a:xfrm>
            <a:off x="27149" y="9923"/>
            <a:ext cx="7691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a</a:t>
            </a:r>
            <a:r>
              <a:rPr lang="en-AU" sz="2400" dirty="0" smtClean="0"/>
              <a:t>)</a:t>
            </a:r>
            <a:endParaRPr lang="en-AU" sz="2400" dirty="0"/>
          </a:p>
        </p:txBody>
      </p:sp>
      <p:sp>
        <p:nvSpPr>
          <p:cNvPr id="42" name="TextBox 41"/>
          <p:cNvSpPr txBox="1"/>
          <p:nvPr/>
        </p:nvSpPr>
        <p:spPr>
          <a:xfrm>
            <a:off x="-8078" y="2576611"/>
            <a:ext cx="7691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b</a:t>
            </a:r>
            <a:r>
              <a:rPr lang="en-AU" sz="2400" dirty="0" smtClean="0"/>
              <a:t>)</a:t>
            </a:r>
            <a:endParaRPr lang="en-AU" sz="2400" dirty="0"/>
          </a:p>
        </p:txBody>
      </p:sp>
      <p:pic>
        <p:nvPicPr>
          <p:cNvPr id="226" name="Picture 22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38" y="2652167"/>
            <a:ext cx="4945665" cy="4098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488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866" y="0"/>
            <a:ext cx="8033947" cy="461431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17" name="Table 81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52674039"/>
                  </p:ext>
                </p:extLst>
              </p:nvPr>
            </p:nvGraphicFramePr>
            <p:xfrm>
              <a:off x="195653" y="4588131"/>
              <a:ext cx="8733160" cy="1859344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2183290">
                      <a:extLst>
                        <a:ext uri="{9D8B030D-6E8A-4147-A177-3AD203B41FA5}">
                          <a16:colId xmlns:a16="http://schemas.microsoft.com/office/drawing/2014/main" val="3480444729"/>
                        </a:ext>
                      </a:extLst>
                    </a:gridCol>
                    <a:gridCol w="2183290">
                      <a:extLst>
                        <a:ext uri="{9D8B030D-6E8A-4147-A177-3AD203B41FA5}">
                          <a16:colId xmlns:a16="http://schemas.microsoft.com/office/drawing/2014/main" val="4260372342"/>
                        </a:ext>
                      </a:extLst>
                    </a:gridCol>
                    <a:gridCol w="2183290">
                      <a:extLst>
                        <a:ext uri="{9D8B030D-6E8A-4147-A177-3AD203B41FA5}">
                          <a16:colId xmlns:a16="http://schemas.microsoft.com/office/drawing/2014/main" val="514658061"/>
                        </a:ext>
                      </a:extLst>
                    </a:gridCol>
                    <a:gridCol w="2183290">
                      <a:extLst>
                        <a:ext uri="{9D8B030D-6E8A-4147-A177-3AD203B41FA5}">
                          <a16:colId xmlns:a16="http://schemas.microsoft.com/office/drawing/2014/main" val="45574908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A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A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mtClean="0">
                                        <a:latin typeface="Cambria Math" panose="02040503050406030204" pitchFamily="18" charset="0"/>
                                      </a:rPr>
                                      <m:t>𝑨</m:t>
                                    </m:r>
                                  </m:e>
                                  <m:sub>
                                    <m:r>
                                      <a:rPr lang="en-AU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  <m:r>
                                  <a:rPr lang="en-AU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AU" dirty="0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AU" dirty="0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AU" dirty="0" smtClean="0">
                                    <a:latin typeface="Cambria Math" panose="02040503050406030204" pitchFamily="18" charset="0"/>
                                  </a:rPr>
                                  <m:t>𝐬</m:t>
                                </m:r>
                                <m:r>
                                  <a:rPr lang="en-AU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A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A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mtClean="0">
                                        <a:latin typeface="Cambria Math" panose="02040503050406030204" pitchFamily="18" charset="0"/>
                                      </a:rPr>
                                      <m:t>𝑨</m:t>
                                    </m:r>
                                  </m:e>
                                  <m:sub>
                                    <m:r>
                                      <a:rPr lang="en-AU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  <m:r>
                                  <a:rPr lang="en-AU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AU" dirty="0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AU" dirty="0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AU" dirty="0" smtClean="0">
                                    <a:latin typeface="Cambria Math" panose="02040503050406030204" pitchFamily="18" charset="0"/>
                                  </a:rPr>
                                  <m:t>𝐬𝐓</m:t>
                                </m:r>
                                <m:r>
                                  <a:rPr lang="en-AU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A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AU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smtClean="0">
                                      <a:latin typeface="Cambria Math" panose="02040503050406030204" pitchFamily="18" charset="0"/>
                                    </a:rPr>
                                    <m:t>𝑨</m:t>
                                  </m:r>
                                </m:e>
                                <m:sub>
                                  <m:r>
                                    <a:rPr lang="en-AU" smtClean="0">
                                      <a:latin typeface="Cambria Math" panose="02040503050406030204" pitchFamily="18" charset="0"/>
                                    </a:rPr>
                                    <m:t>𝟓</m:t>
                                  </m:r>
                                </m:sub>
                              </m:sSub>
                            </m:oMath>
                          </a14:m>
                          <a:r>
                            <a:rPr lang="en-AU" dirty="0" smtClean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AU" dirty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AU" dirty="0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AU" dirty="0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AU" dirty="0" smtClean="0">
                                  <a:latin typeface="Cambria Math" panose="02040503050406030204" pitchFamily="18" charset="0"/>
                                </a:rPr>
                                <m:t>𝐬</m:t>
                              </m:r>
                              <m:sSup>
                                <m:sSupPr>
                                  <m:ctrlPr>
                                    <a:rPr lang="en-AU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AU" dirty="0" smtClean="0">
                                      <a:latin typeface="Cambria Math" panose="02040503050406030204" pitchFamily="18" charset="0"/>
                                    </a:rPr>
                                    <m:t>𝐓</m:t>
                                  </m:r>
                                </m:e>
                                <m:sup>
                                  <m:r>
                                    <a:rPr lang="en-AU" dirty="0" smtClean="0">
                                      <a:latin typeface="Cambria Math" panose="02040503050406030204" pitchFamily="18" charset="0"/>
                                    </a:rPr>
                                    <m:t>𝟓</m:t>
                                  </m:r>
                                </m:sup>
                              </m:sSup>
                              <m:r>
                                <a:rPr lang="en-AU" dirty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A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7591631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dirty="0" smtClean="0"/>
                            <a:t>2010 A</a:t>
                          </a:r>
                          <a:endParaRPr lang="en-AU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dirty="0" smtClean="0"/>
                            <a:t>0</a:t>
                          </a:r>
                          <a:endParaRPr lang="en-A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AU" smtClean="0">
                                    <a:latin typeface="Cambria Math" panose="02040503050406030204" pitchFamily="18" charset="0"/>
                                  </a:rPr>
                                  <m:t>0.76±0.05</m:t>
                                </m:r>
                              </m:oMath>
                            </m:oMathPara>
                          </a14:m>
                          <a:endParaRPr lang="en-A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AU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AU" sz="1800" smtClean="0">
                                        <a:latin typeface="Cambria Math" panose="02040503050406030204" pitchFamily="18" charset="0"/>
                                      </a:rPr>
                                      <m:t>6.8±0.4</m:t>
                                    </m:r>
                                  </m:e>
                                </m:d>
                                <m:r>
                                  <a:rPr lang="en-AU" sz="1800" smtClean="0"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sSup>
                                  <m:sSupPr>
                                    <m:ctrlPr>
                                      <a:rPr lang="en-AU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AU" sz="1800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AU" sz="1800" smtClean="0">
                                        <a:latin typeface="Cambria Math" panose="02040503050406030204" pitchFamily="18" charset="0"/>
                                      </a:rPr>
                                      <m:t>−3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A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99101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dirty="0" smtClean="0"/>
                            <a:t>2010 B</a:t>
                          </a:r>
                          <a:endParaRPr lang="en-AU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dirty="0" smtClean="0"/>
                            <a:t>0</a:t>
                          </a:r>
                          <a:endParaRPr lang="en-A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dirty="0" smtClean="0"/>
                            <a:t>0</a:t>
                          </a:r>
                          <a:endParaRPr lang="en-A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AU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AU" sz="1800" smtClean="0">
                                        <a:latin typeface="Cambria Math" panose="02040503050406030204" pitchFamily="18" charset="0"/>
                                      </a:rPr>
                                      <m:t>1.56±0.05</m:t>
                                    </m:r>
                                  </m:e>
                                </m:d>
                                <m:r>
                                  <a:rPr lang="en-AU" sz="1800" smtClean="0"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sSup>
                                  <m:sSupPr>
                                    <m:ctrlPr>
                                      <a:rPr lang="en-AU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AU" sz="1800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AU" sz="1800" smtClean="0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A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562116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dirty="0" smtClean="0"/>
                            <a:t>2017</a:t>
                          </a:r>
                          <a:r>
                            <a:rPr lang="en-AU" baseline="0" dirty="0" smtClean="0"/>
                            <a:t> A</a:t>
                          </a:r>
                          <a:endParaRPr lang="en-AU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dirty="0" smtClean="0"/>
                            <a:t>0</a:t>
                          </a:r>
                          <a:endParaRPr lang="en-A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AU" sz="1800" smtClean="0">
                                    <a:latin typeface="Cambria Math" panose="02040503050406030204" pitchFamily="18" charset="0"/>
                                  </a:rPr>
                                  <m:t>0.239±0.007</m:t>
                                </m:r>
                              </m:oMath>
                            </m:oMathPara>
                          </a14:m>
                          <a:endParaRPr lang="en-A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AU" sz="1800" dirty="0" smtClean="0"/>
                                  <m:t>(5.8</m:t>
                                </m:r>
                                <m:r>
                                  <a:rPr lang="en-AU" sz="1800" smtClean="0">
                                    <a:latin typeface="Cambria Math" panose="02040503050406030204" pitchFamily="18" charset="0"/>
                                  </a:rPr>
                                  <m:t>±0.2)⋅</m:t>
                                </m:r>
                                <m:sSup>
                                  <m:sSupPr>
                                    <m:ctrlPr>
                                      <a:rPr lang="en-AU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AU" sz="1800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AU" sz="1800" smtClean="0">
                                        <a:latin typeface="Cambria Math" panose="02040503050406030204" pitchFamily="18" charset="0"/>
                                      </a:rPr>
                                      <m:t>−4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A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270400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dirty="0" smtClean="0"/>
                            <a:t>2018 A</a:t>
                          </a:r>
                          <a:endParaRPr lang="en-AU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AU" smtClean="0">
                                    <a:latin typeface="Cambria Math" panose="02040503050406030204" pitchFamily="18" charset="0"/>
                                  </a:rPr>
                                  <m:t>0.15±0.02 </m:t>
                                </m:r>
                              </m:oMath>
                            </m:oMathPara>
                          </a14:m>
                          <a:endParaRPr lang="en-A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dirty="0" smtClean="0"/>
                            <a:t>0</a:t>
                          </a:r>
                          <a:endParaRPr lang="en-A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A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AU" smtClean="0">
                                        <a:latin typeface="Cambria Math" panose="02040503050406030204" pitchFamily="18" charset="0"/>
                                      </a:rPr>
                                      <m:t>9.3±0.7</m:t>
                                    </m:r>
                                  </m:e>
                                </m:d>
                                <m:r>
                                  <a:rPr lang="en-AU" smtClean="0"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sSup>
                                  <m:sSupPr>
                                    <m:ctrlPr>
                                      <a:rPr lang="en-A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AU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AU" smtClean="0">
                                        <a:latin typeface="Cambria Math" panose="02040503050406030204" pitchFamily="18" charset="0"/>
                                      </a:rPr>
                                      <m:t>−4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A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5744434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17" name="Table 81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52674039"/>
                  </p:ext>
                </p:extLst>
              </p:nvPr>
            </p:nvGraphicFramePr>
            <p:xfrm>
              <a:off x="195653" y="4588131"/>
              <a:ext cx="8733160" cy="1862266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2183290">
                      <a:extLst>
                        <a:ext uri="{9D8B030D-6E8A-4147-A177-3AD203B41FA5}">
                          <a16:colId xmlns:a16="http://schemas.microsoft.com/office/drawing/2014/main" val="3480444729"/>
                        </a:ext>
                      </a:extLst>
                    </a:gridCol>
                    <a:gridCol w="2183290">
                      <a:extLst>
                        <a:ext uri="{9D8B030D-6E8A-4147-A177-3AD203B41FA5}">
                          <a16:colId xmlns:a16="http://schemas.microsoft.com/office/drawing/2014/main" val="4260372342"/>
                        </a:ext>
                      </a:extLst>
                    </a:gridCol>
                    <a:gridCol w="2183290">
                      <a:extLst>
                        <a:ext uri="{9D8B030D-6E8A-4147-A177-3AD203B41FA5}">
                          <a16:colId xmlns:a16="http://schemas.microsoft.com/office/drawing/2014/main" val="514658061"/>
                        </a:ext>
                      </a:extLst>
                    </a:gridCol>
                    <a:gridCol w="2183290">
                      <a:extLst>
                        <a:ext uri="{9D8B030D-6E8A-4147-A177-3AD203B41FA5}">
                          <a16:colId xmlns:a16="http://schemas.microsoft.com/office/drawing/2014/main" val="455749086"/>
                        </a:ext>
                      </a:extLst>
                    </a:gridCol>
                  </a:tblGrid>
                  <a:tr h="375984">
                    <a:tc>
                      <a:txBody>
                        <a:bodyPr/>
                        <a:lstStyle/>
                        <a:p>
                          <a:pPr algn="ctr"/>
                          <a:endParaRPr lang="en-A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1613" r="-200557" b="-4177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559" t="-1613" r="-101117" b="-4177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559" t="-1613" r="-1117" b="-41774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75916312"/>
                      </a:ext>
                    </a:extLst>
                  </a:tr>
                  <a:tr h="3719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dirty="0" smtClean="0"/>
                            <a:t>2010 A</a:t>
                          </a:r>
                          <a:endParaRPr lang="en-AU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dirty="0" smtClean="0"/>
                            <a:t>0</a:t>
                          </a:r>
                          <a:endParaRPr lang="en-A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559" t="-103279" r="-101117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559" t="-103279" r="-1117" b="-3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99101677"/>
                      </a:ext>
                    </a:extLst>
                  </a:tr>
                  <a:tr h="3719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dirty="0" smtClean="0"/>
                            <a:t>2010 B</a:t>
                          </a:r>
                          <a:endParaRPr lang="en-AU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dirty="0" smtClean="0"/>
                            <a:t>0</a:t>
                          </a:r>
                          <a:endParaRPr lang="en-A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dirty="0" smtClean="0"/>
                            <a:t>0</a:t>
                          </a:r>
                          <a:endParaRPr lang="en-A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559" t="-200000" r="-1117" b="-21935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6211638"/>
                      </a:ext>
                    </a:extLst>
                  </a:tr>
                  <a:tr h="37122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dirty="0" smtClean="0"/>
                            <a:t>2017</a:t>
                          </a:r>
                          <a:r>
                            <a:rPr lang="en-AU" baseline="0" dirty="0" smtClean="0"/>
                            <a:t> A</a:t>
                          </a:r>
                          <a:endParaRPr lang="en-AU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dirty="0" smtClean="0"/>
                            <a:t>0</a:t>
                          </a:r>
                          <a:endParaRPr lang="en-A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559" t="-304918" r="-101117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559" t="-304918" r="-1117" b="-1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27040038"/>
                      </a:ext>
                    </a:extLst>
                  </a:tr>
                  <a:tr h="37122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dirty="0" smtClean="0"/>
                            <a:t>2018 A</a:t>
                          </a:r>
                          <a:endParaRPr lang="en-AU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404918" r="-200557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dirty="0" smtClean="0"/>
                            <a:t>0</a:t>
                          </a:r>
                          <a:endParaRPr lang="en-A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559" t="-404918" r="-1117" b="-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5744434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6082301" y="2568767"/>
                <a:ext cx="2578814" cy="3724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 smtClean="0"/>
                  <a:t>Fit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AU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en-AU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sSubSup>
                      <m:sSubSup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  <m: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bSup>
                  </m:oMath>
                </a14:m>
                <a:endParaRPr lang="en-AU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2301" y="2568767"/>
                <a:ext cx="2578814" cy="372410"/>
              </a:xfrm>
              <a:prstGeom prst="rect">
                <a:avLst/>
              </a:prstGeom>
              <a:blipFill>
                <a:blip r:embed="rId4"/>
                <a:stretch>
                  <a:fillRect l="-2128" t="-6557" b="-2623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1506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46765" y="213751"/>
            <a:ext cx="3532549" cy="2155119"/>
            <a:chOff x="5364088" y="4221088"/>
            <a:chExt cx="3532549" cy="2155119"/>
          </a:xfrm>
        </p:grpSpPr>
        <p:grpSp>
          <p:nvGrpSpPr>
            <p:cNvPr id="5" name="Group 4"/>
            <p:cNvGrpSpPr/>
            <p:nvPr/>
          </p:nvGrpSpPr>
          <p:grpSpPr>
            <a:xfrm>
              <a:off x="5364088" y="4221088"/>
              <a:ext cx="3532549" cy="2155119"/>
              <a:chOff x="1547663" y="1463425"/>
              <a:chExt cx="3532549" cy="2155119"/>
            </a:xfrm>
          </p:grpSpPr>
          <p:sp>
            <p:nvSpPr>
              <p:cNvPr id="28" name="Cube 27"/>
              <p:cNvSpPr/>
              <p:nvPr/>
            </p:nvSpPr>
            <p:spPr>
              <a:xfrm>
                <a:off x="1547663" y="2376940"/>
                <a:ext cx="3284087" cy="1241604"/>
              </a:xfrm>
              <a:prstGeom prst="cub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grpSp>
            <p:nvGrpSpPr>
              <p:cNvPr id="29" name="Group 28"/>
              <p:cNvGrpSpPr/>
              <p:nvPr/>
            </p:nvGrpSpPr>
            <p:grpSpPr>
              <a:xfrm>
                <a:off x="1547664" y="1463425"/>
                <a:ext cx="3532548" cy="2155119"/>
                <a:chOff x="5124399" y="1739334"/>
                <a:chExt cx="3532548" cy="2155119"/>
              </a:xfrm>
            </p:grpSpPr>
            <p:sp>
              <p:nvSpPr>
                <p:cNvPr id="30" name="Cube 29"/>
                <p:cNvSpPr/>
                <p:nvPr/>
              </p:nvSpPr>
              <p:spPr>
                <a:xfrm>
                  <a:off x="5124399" y="2652849"/>
                  <a:ext cx="3284087" cy="1241604"/>
                </a:xfrm>
                <a:prstGeom prst="cube">
                  <a:avLst/>
                </a:prstGeom>
                <a:noFill/>
                <a:ln w="25400" cap="flat" cmpd="sng" algn="ctr">
                  <a:solidFill>
                    <a:srgbClr val="D8D9DC">
                      <a:lumMod val="50000"/>
                    </a:srgb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AU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31" name="Cube 30"/>
                <p:cNvSpPr/>
                <p:nvPr/>
              </p:nvSpPr>
              <p:spPr>
                <a:xfrm>
                  <a:off x="5126836" y="1739334"/>
                  <a:ext cx="3284087" cy="1241604"/>
                </a:xfrm>
                <a:prstGeom prst="cube">
                  <a:avLst/>
                </a:prstGeom>
                <a:solidFill>
                  <a:srgbClr val="D8D9DC">
                    <a:lumMod val="75000"/>
                  </a:srgbClr>
                </a:solidFill>
                <a:ln w="25400" cap="flat" cmpd="sng" algn="ctr">
                  <a:solidFill>
                    <a:srgbClr val="D8D9DC">
                      <a:lumMod val="50000"/>
                    </a:srgb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AU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grpSp>
              <p:nvGrpSpPr>
                <p:cNvPr id="32" name="Group 31"/>
                <p:cNvGrpSpPr/>
                <p:nvPr/>
              </p:nvGrpSpPr>
              <p:grpSpPr>
                <a:xfrm>
                  <a:off x="5916121" y="3092456"/>
                  <a:ext cx="914580" cy="779771"/>
                  <a:chOff x="1278601" y="2958135"/>
                  <a:chExt cx="1623570" cy="1381748"/>
                </a:xfrm>
              </p:grpSpPr>
              <p:pic>
                <p:nvPicPr>
                  <p:cNvPr id="35" name="Picture 34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278601" y="2958135"/>
                    <a:ext cx="1623570" cy="138174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36" name="Right Arrow 35"/>
                  <p:cNvSpPr/>
                  <p:nvPr/>
                </p:nvSpPr>
                <p:spPr>
                  <a:xfrm rot="16200000">
                    <a:off x="2426117" y="3463160"/>
                    <a:ext cx="344356" cy="190963"/>
                  </a:xfrm>
                  <a:prstGeom prst="rightArrow">
                    <a:avLst>
                      <a:gd name="adj1" fmla="val 50000"/>
                      <a:gd name="adj2" fmla="val 84412"/>
                    </a:avLst>
                  </a:prstGeom>
                  <a:solidFill>
                    <a:srgbClr val="FFC000">
                      <a:alpha val="80000"/>
                    </a:srgbClr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Arial" panose="020B060402020202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7" name="Right Arrow 36"/>
                  <p:cNvSpPr/>
                  <p:nvPr/>
                </p:nvSpPr>
                <p:spPr>
                  <a:xfrm rot="16200000">
                    <a:off x="1913382" y="3563863"/>
                    <a:ext cx="482314" cy="239319"/>
                  </a:xfrm>
                  <a:prstGeom prst="rightArrow">
                    <a:avLst>
                      <a:gd name="adj1" fmla="val 50000"/>
                      <a:gd name="adj2" fmla="val 84412"/>
                    </a:avLst>
                  </a:prstGeom>
                  <a:solidFill>
                    <a:srgbClr val="00B050">
                      <a:alpha val="80000"/>
                    </a:srgbClr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Arial" panose="020B0604020202020204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33" name="TextBox 32"/>
                <p:cNvSpPr txBox="1"/>
                <p:nvPr/>
              </p:nvSpPr>
              <p:spPr>
                <a:xfrm>
                  <a:off x="7553283" y="2715766"/>
                  <a:ext cx="1103664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AU" sz="14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rPr>
                    <a:t>metal</a:t>
                  </a:r>
                </a:p>
              </p:txBody>
            </p:sp>
            <p:sp>
              <p:nvSpPr>
                <p:cNvPr id="34" name="TextBox 33"/>
                <p:cNvSpPr txBox="1"/>
                <p:nvPr/>
              </p:nvSpPr>
              <p:spPr>
                <a:xfrm>
                  <a:off x="7329656" y="2936483"/>
                  <a:ext cx="125768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AU" sz="14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</a:rPr>
                    <a:t>dielectric</a:t>
                  </a:r>
                </a:p>
              </p:txBody>
            </p:sp>
          </p:grpSp>
        </p:grpSp>
        <p:grpSp>
          <p:nvGrpSpPr>
            <p:cNvPr id="6" name="Group 5"/>
            <p:cNvGrpSpPr/>
            <p:nvPr/>
          </p:nvGrpSpPr>
          <p:grpSpPr>
            <a:xfrm>
              <a:off x="5419173" y="4528470"/>
              <a:ext cx="2482910" cy="966967"/>
              <a:chOff x="5179483" y="2046716"/>
              <a:chExt cx="2482910" cy="966967"/>
            </a:xfrm>
          </p:grpSpPr>
          <p:grpSp>
            <p:nvGrpSpPr>
              <p:cNvPr id="15" name="Group 14"/>
              <p:cNvGrpSpPr/>
              <p:nvPr/>
            </p:nvGrpSpPr>
            <p:grpSpPr>
              <a:xfrm rot="4432795">
                <a:off x="6794327" y="2469845"/>
                <a:ext cx="496780" cy="426516"/>
                <a:chOff x="974221" y="2086439"/>
                <a:chExt cx="793933" cy="631124"/>
              </a:xfrm>
            </p:grpSpPr>
            <p:sp>
              <p:nvSpPr>
                <p:cNvPr id="26" name="Freeform 25"/>
                <p:cNvSpPr/>
                <p:nvPr/>
              </p:nvSpPr>
              <p:spPr>
                <a:xfrm>
                  <a:off x="974221" y="2086439"/>
                  <a:ext cx="726392" cy="631124"/>
                </a:xfrm>
                <a:custGeom>
                  <a:avLst/>
                  <a:gdLst>
                    <a:gd name="connsiteX0" fmla="*/ 0 w 726392"/>
                    <a:gd name="connsiteY0" fmla="*/ 15826 h 631124"/>
                    <a:gd name="connsiteX1" fmla="*/ 316194 w 726392"/>
                    <a:gd name="connsiteY1" fmla="*/ 24372 h 631124"/>
                    <a:gd name="connsiteX2" fmla="*/ 162370 w 726392"/>
                    <a:gd name="connsiteY2" fmla="*/ 246563 h 631124"/>
                    <a:gd name="connsiteX3" fmla="*/ 478564 w 726392"/>
                    <a:gd name="connsiteY3" fmla="*/ 203834 h 631124"/>
                    <a:gd name="connsiteX4" fmla="*/ 358923 w 726392"/>
                    <a:gd name="connsiteY4" fmla="*/ 426025 h 631124"/>
                    <a:gd name="connsiteX5" fmla="*/ 675117 w 726392"/>
                    <a:gd name="connsiteY5" fmla="*/ 383296 h 631124"/>
                    <a:gd name="connsiteX6" fmla="*/ 521293 w 726392"/>
                    <a:gd name="connsiteY6" fmla="*/ 579849 h 631124"/>
                    <a:gd name="connsiteX7" fmla="*/ 726392 w 726392"/>
                    <a:gd name="connsiteY7" fmla="*/ 631124 h 631124"/>
                    <a:gd name="connsiteX8" fmla="*/ 726392 w 726392"/>
                    <a:gd name="connsiteY8" fmla="*/ 631124 h 6311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726392" h="631124">
                      <a:moveTo>
                        <a:pt x="0" y="15826"/>
                      </a:moveTo>
                      <a:cubicBezTo>
                        <a:pt x="144566" y="871"/>
                        <a:pt x="289132" y="-14084"/>
                        <a:pt x="316194" y="24372"/>
                      </a:cubicBezTo>
                      <a:cubicBezTo>
                        <a:pt x="343256" y="62828"/>
                        <a:pt x="135308" y="216653"/>
                        <a:pt x="162370" y="246563"/>
                      </a:cubicBezTo>
                      <a:cubicBezTo>
                        <a:pt x="189432" y="276473"/>
                        <a:pt x="445805" y="173924"/>
                        <a:pt x="478564" y="203834"/>
                      </a:cubicBezTo>
                      <a:cubicBezTo>
                        <a:pt x="511323" y="233744"/>
                        <a:pt x="326164" y="396115"/>
                        <a:pt x="358923" y="426025"/>
                      </a:cubicBezTo>
                      <a:cubicBezTo>
                        <a:pt x="391682" y="455935"/>
                        <a:pt x="648055" y="357659"/>
                        <a:pt x="675117" y="383296"/>
                      </a:cubicBezTo>
                      <a:cubicBezTo>
                        <a:pt x="702179" y="408933"/>
                        <a:pt x="512747" y="538544"/>
                        <a:pt x="521293" y="579849"/>
                      </a:cubicBezTo>
                      <a:cubicBezTo>
                        <a:pt x="529839" y="621154"/>
                        <a:pt x="726392" y="631124"/>
                        <a:pt x="726392" y="631124"/>
                      </a:cubicBezTo>
                      <a:lnTo>
                        <a:pt x="726392" y="631124"/>
                      </a:lnTo>
                    </a:path>
                  </a:pathLst>
                </a:custGeom>
                <a:noFill/>
                <a:ln w="25400" cap="flat" cmpd="sng" algn="ctr">
                  <a:solidFill>
                    <a:srgbClr val="E32D91">
                      <a:shade val="50000"/>
                    </a:srgb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AU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cxnSp>
              <p:nvCxnSpPr>
                <p:cNvPr id="27" name="Straight Arrow Connector 26"/>
                <p:cNvCxnSpPr/>
                <p:nvPr/>
              </p:nvCxnSpPr>
              <p:spPr>
                <a:xfrm flipV="1">
                  <a:off x="1633071" y="2713484"/>
                  <a:ext cx="135083" cy="4079"/>
                </a:xfrm>
                <a:prstGeom prst="straightConnector1">
                  <a:avLst/>
                </a:prstGeom>
                <a:noFill/>
                <a:ln w="38100" cap="flat" cmpd="sng" algn="ctr">
                  <a:solidFill>
                    <a:srgbClr val="800000"/>
                  </a:solidFill>
                  <a:prstDash val="solid"/>
                  <a:tailEnd type="triangle"/>
                </a:ln>
                <a:effectLst/>
              </p:spPr>
            </p:cxnSp>
          </p:grpSp>
          <p:grpSp>
            <p:nvGrpSpPr>
              <p:cNvPr id="16" name="Group 15"/>
              <p:cNvGrpSpPr/>
              <p:nvPr/>
            </p:nvGrpSpPr>
            <p:grpSpPr>
              <a:xfrm rot="5848280">
                <a:off x="5615848" y="2552035"/>
                <a:ext cx="496780" cy="426516"/>
                <a:chOff x="974221" y="2086439"/>
                <a:chExt cx="793933" cy="631124"/>
              </a:xfrm>
            </p:grpSpPr>
            <p:sp>
              <p:nvSpPr>
                <p:cNvPr id="24" name="Freeform 23"/>
                <p:cNvSpPr/>
                <p:nvPr/>
              </p:nvSpPr>
              <p:spPr>
                <a:xfrm>
                  <a:off x="974221" y="2086439"/>
                  <a:ext cx="726392" cy="631124"/>
                </a:xfrm>
                <a:custGeom>
                  <a:avLst/>
                  <a:gdLst>
                    <a:gd name="connsiteX0" fmla="*/ 0 w 726392"/>
                    <a:gd name="connsiteY0" fmla="*/ 15826 h 631124"/>
                    <a:gd name="connsiteX1" fmla="*/ 316194 w 726392"/>
                    <a:gd name="connsiteY1" fmla="*/ 24372 h 631124"/>
                    <a:gd name="connsiteX2" fmla="*/ 162370 w 726392"/>
                    <a:gd name="connsiteY2" fmla="*/ 246563 h 631124"/>
                    <a:gd name="connsiteX3" fmla="*/ 478564 w 726392"/>
                    <a:gd name="connsiteY3" fmla="*/ 203834 h 631124"/>
                    <a:gd name="connsiteX4" fmla="*/ 358923 w 726392"/>
                    <a:gd name="connsiteY4" fmla="*/ 426025 h 631124"/>
                    <a:gd name="connsiteX5" fmla="*/ 675117 w 726392"/>
                    <a:gd name="connsiteY5" fmla="*/ 383296 h 631124"/>
                    <a:gd name="connsiteX6" fmla="*/ 521293 w 726392"/>
                    <a:gd name="connsiteY6" fmla="*/ 579849 h 631124"/>
                    <a:gd name="connsiteX7" fmla="*/ 726392 w 726392"/>
                    <a:gd name="connsiteY7" fmla="*/ 631124 h 631124"/>
                    <a:gd name="connsiteX8" fmla="*/ 726392 w 726392"/>
                    <a:gd name="connsiteY8" fmla="*/ 631124 h 6311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726392" h="631124">
                      <a:moveTo>
                        <a:pt x="0" y="15826"/>
                      </a:moveTo>
                      <a:cubicBezTo>
                        <a:pt x="144566" y="871"/>
                        <a:pt x="289132" y="-14084"/>
                        <a:pt x="316194" y="24372"/>
                      </a:cubicBezTo>
                      <a:cubicBezTo>
                        <a:pt x="343256" y="62828"/>
                        <a:pt x="135308" y="216653"/>
                        <a:pt x="162370" y="246563"/>
                      </a:cubicBezTo>
                      <a:cubicBezTo>
                        <a:pt x="189432" y="276473"/>
                        <a:pt x="445805" y="173924"/>
                        <a:pt x="478564" y="203834"/>
                      </a:cubicBezTo>
                      <a:cubicBezTo>
                        <a:pt x="511323" y="233744"/>
                        <a:pt x="326164" y="396115"/>
                        <a:pt x="358923" y="426025"/>
                      </a:cubicBezTo>
                      <a:cubicBezTo>
                        <a:pt x="391682" y="455935"/>
                        <a:pt x="648055" y="357659"/>
                        <a:pt x="675117" y="383296"/>
                      </a:cubicBezTo>
                      <a:cubicBezTo>
                        <a:pt x="702179" y="408933"/>
                        <a:pt x="512747" y="538544"/>
                        <a:pt x="521293" y="579849"/>
                      </a:cubicBezTo>
                      <a:cubicBezTo>
                        <a:pt x="529839" y="621154"/>
                        <a:pt x="726392" y="631124"/>
                        <a:pt x="726392" y="631124"/>
                      </a:cubicBezTo>
                      <a:lnTo>
                        <a:pt x="726392" y="631124"/>
                      </a:lnTo>
                    </a:path>
                  </a:pathLst>
                </a:custGeom>
                <a:noFill/>
                <a:ln w="25400" cap="flat" cmpd="sng" algn="ctr">
                  <a:solidFill>
                    <a:srgbClr val="E32D91">
                      <a:shade val="50000"/>
                    </a:srgb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AU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cxnSp>
              <p:nvCxnSpPr>
                <p:cNvPr id="25" name="Straight Arrow Connector 24"/>
                <p:cNvCxnSpPr/>
                <p:nvPr/>
              </p:nvCxnSpPr>
              <p:spPr>
                <a:xfrm flipV="1">
                  <a:off x="1633071" y="2713484"/>
                  <a:ext cx="135083" cy="4079"/>
                </a:xfrm>
                <a:prstGeom prst="straightConnector1">
                  <a:avLst/>
                </a:prstGeom>
                <a:noFill/>
                <a:ln w="38100" cap="flat" cmpd="sng" algn="ctr">
                  <a:solidFill>
                    <a:srgbClr val="800000"/>
                  </a:solidFill>
                  <a:prstDash val="solid"/>
                  <a:tailEnd type="triangle"/>
                </a:ln>
                <a:effectLst/>
              </p:spPr>
            </p:cxnSp>
          </p:grpSp>
          <p:sp>
            <p:nvSpPr>
              <p:cNvPr id="17" name="TextBox 16"/>
              <p:cNvSpPr txBox="1"/>
              <p:nvPr/>
            </p:nvSpPr>
            <p:spPr>
              <a:xfrm>
                <a:off x="6216420" y="2046716"/>
                <a:ext cx="1445973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AU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E32D91">
                        <a:lumMod val="50000"/>
                      </a:srgbClr>
                    </a:solidFill>
                    <a:effectLst/>
                    <a:uLnTx/>
                    <a:uFillTx/>
                  </a:rPr>
                  <a:t>EM wave</a:t>
                </a:r>
              </a:p>
            </p:txBody>
          </p:sp>
          <p:grpSp>
            <p:nvGrpSpPr>
              <p:cNvPr id="18" name="Group 17"/>
              <p:cNvGrpSpPr/>
              <p:nvPr/>
            </p:nvGrpSpPr>
            <p:grpSpPr>
              <a:xfrm rot="5964076" flipH="1">
                <a:off x="6457651" y="2469845"/>
                <a:ext cx="496780" cy="426516"/>
                <a:chOff x="974221" y="2086439"/>
                <a:chExt cx="793933" cy="631124"/>
              </a:xfrm>
            </p:grpSpPr>
            <p:sp>
              <p:nvSpPr>
                <p:cNvPr id="22" name="Freeform 21"/>
                <p:cNvSpPr/>
                <p:nvPr/>
              </p:nvSpPr>
              <p:spPr>
                <a:xfrm>
                  <a:off x="974221" y="2086439"/>
                  <a:ext cx="726392" cy="631124"/>
                </a:xfrm>
                <a:custGeom>
                  <a:avLst/>
                  <a:gdLst>
                    <a:gd name="connsiteX0" fmla="*/ 0 w 726392"/>
                    <a:gd name="connsiteY0" fmla="*/ 15826 h 631124"/>
                    <a:gd name="connsiteX1" fmla="*/ 316194 w 726392"/>
                    <a:gd name="connsiteY1" fmla="*/ 24372 h 631124"/>
                    <a:gd name="connsiteX2" fmla="*/ 162370 w 726392"/>
                    <a:gd name="connsiteY2" fmla="*/ 246563 h 631124"/>
                    <a:gd name="connsiteX3" fmla="*/ 478564 w 726392"/>
                    <a:gd name="connsiteY3" fmla="*/ 203834 h 631124"/>
                    <a:gd name="connsiteX4" fmla="*/ 358923 w 726392"/>
                    <a:gd name="connsiteY4" fmla="*/ 426025 h 631124"/>
                    <a:gd name="connsiteX5" fmla="*/ 675117 w 726392"/>
                    <a:gd name="connsiteY5" fmla="*/ 383296 h 631124"/>
                    <a:gd name="connsiteX6" fmla="*/ 521293 w 726392"/>
                    <a:gd name="connsiteY6" fmla="*/ 579849 h 631124"/>
                    <a:gd name="connsiteX7" fmla="*/ 726392 w 726392"/>
                    <a:gd name="connsiteY7" fmla="*/ 631124 h 631124"/>
                    <a:gd name="connsiteX8" fmla="*/ 726392 w 726392"/>
                    <a:gd name="connsiteY8" fmla="*/ 631124 h 6311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726392" h="631124">
                      <a:moveTo>
                        <a:pt x="0" y="15826"/>
                      </a:moveTo>
                      <a:cubicBezTo>
                        <a:pt x="144566" y="871"/>
                        <a:pt x="289132" y="-14084"/>
                        <a:pt x="316194" y="24372"/>
                      </a:cubicBezTo>
                      <a:cubicBezTo>
                        <a:pt x="343256" y="62828"/>
                        <a:pt x="135308" y="216653"/>
                        <a:pt x="162370" y="246563"/>
                      </a:cubicBezTo>
                      <a:cubicBezTo>
                        <a:pt x="189432" y="276473"/>
                        <a:pt x="445805" y="173924"/>
                        <a:pt x="478564" y="203834"/>
                      </a:cubicBezTo>
                      <a:cubicBezTo>
                        <a:pt x="511323" y="233744"/>
                        <a:pt x="326164" y="396115"/>
                        <a:pt x="358923" y="426025"/>
                      </a:cubicBezTo>
                      <a:cubicBezTo>
                        <a:pt x="391682" y="455935"/>
                        <a:pt x="648055" y="357659"/>
                        <a:pt x="675117" y="383296"/>
                      </a:cubicBezTo>
                      <a:cubicBezTo>
                        <a:pt x="702179" y="408933"/>
                        <a:pt x="512747" y="538544"/>
                        <a:pt x="521293" y="579849"/>
                      </a:cubicBezTo>
                      <a:cubicBezTo>
                        <a:pt x="529839" y="621154"/>
                        <a:pt x="726392" y="631124"/>
                        <a:pt x="726392" y="631124"/>
                      </a:cubicBezTo>
                      <a:lnTo>
                        <a:pt x="726392" y="631124"/>
                      </a:lnTo>
                    </a:path>
                  </a:pathLst>
                </a:custGeom>
                <a:noFill/>
                <a:ln w="25400" cap="flat" cmpd="sng" algn="ctr">
                  <a:solidFill>
                    <a:srgbClr val="E32D91">
                      <a:shade val="50000"/>
                    </a:srgb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AU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cxnSp>
              <p:nvCxnSpPr>
                <p:cNvPr id="23" name="Straight Arrow Connector 22"/>
                <p:cNvCxnSpPr/>
                <p:nvPr/>
              </p:nvCxnSpPr>
              <p:spPr>
                <a:xfrm flipV="1">
                  <a:off x="1633071" y="2713484"/>
                  <a:ext cx="135083" cy="4079"/>
                </a:xfrm>
                <a:prstGeom prst="straightConnector1">
                  <a:avLst/>
                </a:prstGeom>
                <a:noFill/>
                <a:ln w="38100" cap="flat" cmpd="sng" algn="ctr">
                  <a:solidFill>
                    <a:srgbClr val="800000"/>
                  </a:solidFill>
                  <a:prstDash val="solid"/>
                  <a:tailEnd type="triangle"/>
                </a:ln>
                <a:effectLst/>
              </p:spPr>
            </p:cxnSp>
          </p:grpSp>
          <p:grpSp>
            <p:nvGrpSpPr>
              <p:cNvPr id="19" name="Group 18"/>
              <p:cNvGrpSpPr/>
              <p:nvPr/>
            </p:nvGrpSpPr>
            <p:grpSpPr>
              <a:xfrm rot="15787219" flipV="1">
                <a:off x="5144351" y="2545942"/>
                <a:ext cx="496780" cy="426516"/>
                <a:chOff x="974221" y="2086439"/>
                <a:chExt cx="793933" cy="631124"/>
              </a:xfrm>
            </p:grpSpPr>
            <p:sp>
              <p:nvSpPr>
                <p:cNvPr id="20" name="Freeform 19"/>
                <p:cNvSpPr/>
                <p:nvPr/>
              </p:nvSpPr>
              <p:spPr>
                <a:xfrm>
                  <a:off x="974221" y="2086439"/>
                  <a:ext cx="726392" cy="631124"/>
                </a:xfrm>
                <a:custGeom>
                  <a:avLst/>
                  <a:gdLst>
                    <a:gd name="connsiteX0" fmla="*/ 0 w 726392"/>
                    <a:gd name="connsiteY0" fmla="*/ 15826 h 631124"/>
                    <a:gd name="connsiteX1" fmla="*/ 316194 w 726392"/>
                    <a:gd name="connsiteY1" fmla="*/ 24372 h 631124"/>
                    <a:gd name="connsiteX2" fmla="*/ 162370 w 726392"/>
                    <a:gd name="connsiteY2" fmla="*/ 246563 h 631124"/>
                    <a:gd name="connsiteX3" fmla="*/ 478564 w 726392"/>
                    <a:gd name="connsiteY3" fmla="*/ 203834 h 631124"/>
                    <a:gd name="connsiteX4" fmla="*/ 358923 w 726392"/>
                    <a:gd name="connsiteY4" fmla="*/ 426025 h 631124"/>
                    <a:gd name="connsiteX5" fmla="*/ 675117 w 726392"/>
                    <a:gd name="connsiteY5" fmla="*/ 383296 h 631124"/>
                    <a:gd name="connsiteX6" fmla="*/ 521293 w 726392"/>
                    <a:gd name="connsiteY6" fmla="*/ 579849 h 631124"/>
                    <a:gd name="connsiteX7" fmla="*/ 726392 w 726392"/>
                    <a:gd name="connsiteY7" fmla="*/ 631124 h 631124"/>
                    <a:gd name="connsiteX8" fmla="*/ 726392 w 726392"/>
                    <a:gd name="connsiteY8" fmla="*/ 631124 h 6311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726392" h="631124">
                      <a:moveTo>
                        <a:pt x="0" y="15826"/>
                      </a:moveTo>
                      <a:cubicBezTo>
                        <a:pt x="144566" y="871"/>
                        <a:pt x="289132" y="-14084"/>
                        <a:pt x="316194" y="24372"/>
                      </a:cubicBezTo>
                      <a:cubicBezTo>
                        <a:pt x="343256" y="62828"/>
                        <a:pt x="135308" y="216653"/>
                        <a:pt x="162370" y="246563"/>
                      </a:cubicBezTo>
                      <a:cubicBezTo>
                        <a:pt x="189432" y="276473"/>
                        <a:pt x="445805" y="173924"/>
                        <a:pt x="478564" y="203834"/>
                      </a:cubicBezTo>
                      <a:cubicBezTo>
                        <a:pt x="511323" y="233744"/>
                        <a:pt x="326164" y="396115"/>
                        <a:pt x="358923" y="426025"/>
                      </a:cubicBezTo>
                      <a:cubicBezTo>
                        <a:pt x="391682" y="455935"/>
                        <a:pt x="648055" y="357659"/>
                        <a:pt x="675117" y="383296"/>
                      </a:cubicBezTo>
                      <a:cubicBezTo>
                        <a:pt x="702179" y="408933"/>
                        <a:pt x="512747" y="538544"/>
                        <a:pt x="521293" y="579849"/>
                      </a:cubicBezTo>
                      <a:cubicBezTo>
                        <a:pt x="529839" y="621154"/>
                        <a:pt x="726392" y="631124"/>
                        <a:pt x="726392" y="631124"/>
                      </a:cubicBezTo>
                      <a:lnTo>
                        <a:pt x="726392" y="631124"/>
                      </a:lnTo>
                    </a:path>
                  </a:pathLst>
                </a:custGeom>
                <a:noFill/>
                <a:ln w="25400" cap="flat" cmpd="sng" algn="ctr">
                  <a:solidFill>
                    <a:srgbClr val="E32D91">
                      <a:shade val="50000"/>
                    </a:srgb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AU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cxnSp>
              <p:nvCxnSpPr>
                <p:cNvPr id="21" name="Straight Arrow Connector 20"/>
                <p:cNvCxnSpPr/>
                <p:nvPr/>
              </p:nvCxnSpPr>
              <p:spPr>
                <a:xfrm flipV="1">
                  <a:off x="1633071" y="2713484"/>
                  <a:ext cx="135083" cy="4079"/>
                </a:xfrm>
                <a:prstGeom prst="straightConnector1">
                  <a:avLst/>
                </a:prstGeom>
                <a:noFill/>
                <a:ln w="38100" cap="flat" cmpd="sng" algn="ctr">
                  <a:solidFill>
                    <a:srgbClr val="800000"/>
                  </a:solidFill>
                  <a:prstDash val="solid"/>
                  <a:tailEnd type="triangle"/>
                </a:ln>
                <a:effectLst/>
              </p:spPr>
            </p:cxnSp>
          </p:grpSp>
        </p:grpSp>
        <p:grpSp>
          <p:nvGrpSpPr>
            <p:cNvPr id="7" name="Group 6"/>
            <p:cNvGrpSpPr/>
            <p:nvPr/>
          </p:nvGrpSpPr>
          <p:grpSpPr>
            <a:xfrm>
              <a:off x="5809928" y="5522537"/>
              <a:ext cx="2683902" cy="823693"/>
              <a:chOff x="5570238" y="3040783"/>
              <a:chExt cx="2683902" cy="823693"/>
            </a:xfrm>
          </p:grpSpPr>
          <p:grpSp>
            <p:nvGrpSpPr>
              <p:cNvPr id="8" name="Group 7"/>
              <p:cNvGrpSpPr/>
              <p:nvPr/>
            </p:nvGrpSpPr>
            <p:grpSpPr>
              <a:xfrm rot="3838381">
                <a:off x="6569251" y="3083576"/>
                <a:ext cx="496780" cy="426516"/>
                <a:chOff x="974221" y="2086439"/>
                <a:chExt cx="793933" cy="631124"/>
              </a:xfrm>
            </p:grpSpPr>
            <p:sp>
              <p:nvSpPr>
                <p:cNvPr id="13" name="Freeform 12"/>
                <p:cNvSpPr/>
                <p:nvPr/>
              </p:nvSpPr>
              <p:spPr>
                <a:xfrm>
                  <a:off x="974221" y="2086439"/>
                  <a:ext cx="726392" cy="631124"/>
                </a:xfrm>
                <a:custGeom>
                  <a:avLst/>
                  <a:gdLst>
                    <a:gd name="connsiteX0" fmla="*/ 0 w 726392"/>
                    <a:gd name="connsiteY0" fmla="*/ 15826 h 631124"/>
                    <a:gd name="connsiteX1" fmla="*/ 316194 w 726392"/>
                    <a:gd name="connsiteY1" fmla="*/ 24372 h 631124"/>
                    <a:gd name="connsiteX2" fmla="*/ 162370 w 726392"/>
                    <a:gd name="connsiteY2" fmla="*/ 246563 h 631124"/>
                    <a:gd name="connsiteX3" fmla="*/ 478564 w 726392"/>
                    <a:gd name="connsiteY3" fmla="*/ 203834 h 631124"/>
                    <a:gd name="connsiteX4" fmla="*/ 358923 w 726392"/>
                    <a:gd name="connsiteY4" fmla="*/ 426025 h 631124"/>
                    <a:gd name="connsiteX5" fmla="*/ 675117 w 726392"/>
                    <a:gd name="connsiteY5" fmla="*/ 383296 h 631124"/>
                    <a:gd name="connsiteX6" fmla="*/ 521293 w 726392"/>
                    <a:gd name="connsiteY6" fmla="*/ 579849 h 631124"/>
                    <a:gd name="connsiteX7" fmla="*/ 726392 w 726392"/>
                    <a:gd name="connsiteY7" fmla="*/ 631124 h 631124"/>
                    <a:gd name="connsiteX8" fmla="*/ 726392 w 726392"/>
                    <a:gd name="connsiteY8" fmla="*/ 631124 h 6311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726392" h="631124">
                      <a:moveTo>
                        <a:pt x="0" y="15826"/>
                      </a:moveTo>
                      <a:cubicBezTo>
                        <a:pt x="144566" y="871"/>
                        <a:pt x="289132" y="-14084"/>
                        <a:pt x="316194" y="24372"/>
                      </a:cubicBezTo>
                      <a:cubicBezTo>
                        <a:pt x="343256" y="62828"/>
                        <a:pt x="135308" y="216653"/>
                        <a:pt x="162370" y="246563"/>
                      </a:cubicBezTo>
                      <a:cubicBezTo>
                        <a:pt x="189432" y="276473"/>
                        <a:pt x="445805" y="173924"/>
                        <a:pt x="478564" y="203834"/>
                      </a:cubicBezTo>
                      <a:cubicBezTo>
                        <a:pt x="511323" y="233744"/>
                        <a:pt x="326164" y="396115"/>
                        <a:pt x="358923" y="426025"/>
                      </a:cubicBezTo>
                      <a:cubicBezTo>
                        <a:pt x="391682" y="455935"/>
                        <a:pt x="648055" y="357659"/>
                        <a:pt x="675117" y="383296"/>
                      </a:cubicBezTo>
                      <a:cubicBezTo>
                        <a:pt x="702179" y="408933"/>
                        <a:pt x="512747" y="538544"/>
                        <a:pt x="521293" y="579849"/>
                      </a:cubicBezTo>
                      <a:cubicBezTo>
                        <a:pt x="529839" y="621154"/>
                        <a:pt x="726392" y="631124"/>
                        <a:pt x="726392" y="631124"/>
                      </a:cubicBezTo>
                      <a:lnTo>
                        <a:pt x="726392" y="631124"/>
                      </a:lnTo>
                    </a:path>
                  </a:pathLst>
                </a:custGeom>
                <a:noFill/>
                <a:ln w="25400" cap="flat" cmpd="sng" algn="ctr">
                  <a:solidFill>
                    <a:srgbClr val="8971E1">
                      <a:lumMod val="75000"/>
                    </a:srgb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AU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cxnSp>
              <p:nvCxnSpPr>
                <p:cNvPr id="14" name="Straight Arrow Connector 13"/>
                <p:cNvCxnSpPr/>
                <p:nvPr/>
              </p:nvCxnSpPr>
              <p:spPr>
                <a:xfrm flipV="1">
                  <a:off x="1633071" y="2713484"/>
                  <a:ext cx="135083" cy="4079"/>
                </a:xfrm>
                <a:prstGeom prst="straightConnector1">
                  <a:avLst/>
                </a:prstGeom>
                <a:noFill/>
                <a:ln w="38100" cap="flat" cmpd="sng" algn="ctr">
                  <a:solidFill>
                    <a:srgbClr val="8971E1">
                      <a:lumMod val="75000"/>
                    </a:srgbClr>
                  </a:solidFill>
                  <a:prstDash val="solid"/>
                  <a:tailEnd type="triangle"/>
                </a:ln>
                <a:effectLst/>
              </p:spPr>
            </p:cxnSp>
          </p:grpSp>
          <p:grpSp>
            <p:nvGrpSpPr>
              <p:cNvPr id="9" name="Group 8"/>
              <p:cNvGrpSpPr/>
              <p:nvPr/>
            </p:nvGrpSpPr>
            <p:grpSpPr>
              <a:xfrm rot="658372">
                <a:off x="5570238" y="3040783"/>
                <a:ext cx="496780" cy="426516"/>
                <a:chOff x="974221" y="2086439"/>
                <a:chExt cx="793933" cy="631124"/>
              </a:xfrm>
            </p:grpSpPr>
            <p:sp>
              <p:nvSpPr>
                <p:cNvPr id="11" name="Freeform 10"/>
                <p:cNvSpPr/>
                <p:nvPr/>
              </p:nvSpPr>
              <p:spPr>
                <a:xfrm>
                  <a:off x="974221" y="2086439"/>
                  <a:ext cx="726392" cy="631124"/>
                </a:xfrm>
                <a:custGeom>
                  <a:avLst/>
                  <a:gdLst>
                    <a:gd name="connsiteX0" fmla="*/ 0 w 726392"/>
                    <a:gd name="connsiteY0" fmla="*/ 15826 h 631124"/>
                    <a:gd name="connsiteX1" fmla="*/ 316194 w 726392"/>
                    <a:gd name="connsiteY1" fmla="*/ 24372 h 631124"/>
                    <a:gd name="connsiteX2" fmla="*/ 162370 w 726392"/>
                    <a:gd name="connsiteY2" fmla="*/ 246563 h 631124"/>
                    <a:gd name="connsiteX3" fmla="*/ 478564 w 726392"/>
                    <a:gd name="connsiteY3" fmla="*/ 203834 h 631124"/>
                    <a:gd name="connsiteX4" fmla="*/ 358923 w 726392"/>
                    <a:gd name="connsiteY4" fmla="*/ 426025 h 631124"/>
                    <a:gd name="connsiteX5" fmla="*/ 675117 w 726392"/>
                    <a:gd name="connsiteY5" fmla="*/ 383296 h 631124"/>
                    <a:gd name="connsiteX6" fmla="*/ 521293 w 726392"/>
                    <a:gd name="connsiteY6" fmla="*/ 579849 h 631124"/>
                    <a:gd name="connsiteX7" fmla="*/ 726392 w 726392"/>
                    <a:gd name="connsiteY7" fmla="*/ 631124 h 631124"/>
                    <a:gd name="connsiteX8" fmla="*/ 726392 w 726392"/>
                    <a:gd name="connsiteY8" fmla="*/ 631124 h 6311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726392" h="631124">
                      <a:moveTo>
                        <a:pt x="0" y="15826"/>
                      </a:moveTo>
                      <a:cubicBezTo>
                        <a:pt x="144566" y="871"/>
                        <a:pt x="289132" y="-14084"/>
                        <a:pt x="316194" y="24372"/>
                      </a:cubicBezTo>
                      <a:cubicBezTo>
                        <a:pt x="343256" y="62828"/>
                        <a:pt x="135308" y="216653"/>
                        <a:pt x="162370" y="246563"/>
                      </a:cubicBezTo>
                      <a:cubicBezTo>
                        <a:pt x="189432" y="276473"/>
                        <a:pt x="445805" y="173924"/>
                        <a:pt x="478564" y="203834"/>
                      </a:cubicBezTo>
                      <a:cubicBezTo>
                        <a:pt x="511323" y="233744"/>
                        <a:pt x="326164" y="396115"/>
                        <a:pt x="358923" y="426025"/>
                      </a:cubicBezTo>
                      <a:cubicBezTo>
                        <a:pt x="391682" y="455935"/>
                        <a:pt x="648055" y="357659"/>
                        <a:pt x="675117" y="383296"/>
                      </a:cubicBezTo>
                      <a:cubicBezTo>
                        <a:pt x="702179" y="408933"/>
                        <a:pt x="512747" y="538544"/>
                        <a:pt x="521293" y="579849"/>
                      </a:cubicBezTo>
                      <a:cubicBezTo>
                        <a:pt x="529839" y="621154"/>
                        <a:pt x="726392" y="631124"/>
                        <a:pt x="726392" y="631124"/>
                      </a:cubicBezTo>
                      <a:lnTo>
                        <a:pt x="726392" y="631124"/>
                      </a:lnTo>
                    </a:path>
                  </a:pathLst>
                </a:custGeom>
                <a:noFill/>
                <a:ln w="25400" cap="flat" cmpd="sng" algn="ctr">
                  <a:solidFill>
                    <a:srgbClr val="8971E1">
                      <a:lumMod val="75000"/>
                    </a:srgb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AU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cxnSp>
              <p:nvCxnSpPr>
                <p:cNvPr id="12" name="Straight Arrow Connector 11"/>
                <p:cNvCxnSpPr/>
                <p:nvPr/>
              </p:nvCxnSpPr>
              <p:spPr>
                <a:xfrm flipV="1">
                  <a:off x="1633071" y="2713484"/>
                  <a:ext cx="135083" cy="4079"/>
                </a:xfrm>
                <a:prstGeom prst="straightConnector1">
                  <a:avLst/>
                </a:prstGeom>
                <a:noFill/>
                <a:ln w="38100" cap="flat" cmpd="sng" algn="ctr">
                  <a:solidFill>
                    <a:srgbClr val="8971E1">
                      <a:lumMod val="75000"/>
                    </a:srgbClr>
                  </a:solidFill>
                  <a:prstDash val="solid"/>
                  <a:tailEnd type="triangle"/>
                </a:ln>
                <a:effectLst/>
              </p:spPr>
            </p:cxnSp>
          </p:grpSp>
          <p:sp>
            <p:nvSpPr>
              <p:cNvPr id="10" name="TextBox 9"/>
              <p:cNvSpPr txBox="1"/>
              <p:nvPr/>
            </p:nvSpPr>
            <p:spPr>
              <a:xfrm>
                <a:off x="6918374" y="3218145"/>
                <a:ext cx="133576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AU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8971E1">
                        <a:lumMod val="75000"/>
                      </a:srgbClr>
                    </a:solidFill>
                    <a:effectLst/>
                    <a:uLnTx/>
                    <a:uFillTx/>
                  </a:rPr>
                  <a:t>Evanescent waves</a:t>
                </a:r>
              </a:p>
            </p:txBody>
          </p:sp>
        </p:grpSp>
      </p:grpSp>
      <p:pic>
        <p:nvPicPr>
          <p:cNvPr id="38" name="Picture 3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00" t="7265" r="13889" b="10489"/>
          <a:stretch/>
        </p:blipFill>
        <p:spPr>
          <a:xfrm>
            <a:off x="4294116" y="218951"/>
            <a:ext cx="2766675" cy="2160391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6859" y="2705486"/>
            <a:ext cx="1872987" cy="2457549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28896" y="34695"/>
            <a:ext cx="6252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a)</a:t>
            </a:r>
            <a:endParaRPr lang="en-AU" sz="2400" dirty="0"/>
          </a:p>
        </p:txBody>
      </p:sp>
      <p:sp>
        <p:nvSpPr>
          <p:cNvPr id="41" name="TextBox 40"/>
          <p:cNvSpPr txBox="1"/>
          <p:nvPr/>
        </p:nvSpPr>
        <p:spPr>
          <a:xfrm>
            <a:off x="3840987" y="78325"/>
            <a:ext cx="6252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b</a:t>
            </a:r>
            <a:r>
              <a:rPr lang="en-AU" sz="2400" dirty="0" smtClean="0"/>
              <a:t>)</a:t>
            </a:r>
            <a:endParaRPr lang="en-AU" sz="2400" dirty="0"/>
          </a:p>
        </p:txBody>
      </p:sp>
      <p:sp>
        <p:nvSpPr>
          <p:cNvPr id="42" name="TextBox 41"/>
          <p:cNvSpPr txBox="1"/>
          <p:nvPr/>
        </p:nvSpPr>
        <p:spPr>
          <a:xfrm>
            <a:off x="-736" y="2341874"/>
            <a:ext cx="6252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c)</a:t>
            </a:r>
            <a:endParaRPr lang="en-AU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3" name="Content Placeholder 5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832566572"/>
                  </p:ext>
                </p:extLst>
              </p:nvPr>
            </p:nvGraphicFramePr>
            <p:xfrm>
              <a:off x="382698" y="2522016"/>
              <a:ext cx="5144799" cy="2590800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3850255">
                      <a:extLst>
                        <a:ext uri="{9D8B030D-6E8A-4147-A177-3AD203B41FA5}">
                          <a16:colId xmlns:a16="http://schemas.microsoft.com/office/drawing/2014/main" val="1685621313"/>
                        </a:ext>
                      </a:extLst>
                    </a:gridCol>
                    <a:gridCol w="1294544">
                      <a:extLst>
                        <a:ext uri="{9D8B030D-6E8A-4147-A177-3AD203B41FA5}">
                          <a16:colId xmlns:a16="http://schemas.microsoft.com/office/drawing/2014/main" val="194309208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A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AU" baseline="0" smtClean="0">
                                  <a:latin typeface="Cambria Math" panose="02040503050406030204" pitchFamily="18" charset="0"/>
                                </a:rPr>
                                <m:t>𝝈</m:t>
                              </m:r>
                              <m:r>
                                <a:rPr lang="en-AU" baseline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en-AU" dirty="0" smtClean="0"/>
                            <a:t>(S/m)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032383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AU" dirty="0" smtClean="0"/>
                            <a:t>Room</a:t>
                          </a:r>
                          <a:r>
                            <a:rPr lang="en-AU" baseline="0" dirty="0" smtClean="0"/>
                            <a:t> temperature bulk </a:t>
                          </a:r>
                          <a:endParaRPr lang="en-A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AU" sz="1800" smtClean="0">
                                    <a:latin typeface="Cambria Math" panose="02040503050406030204" pitchFamily="18" charset="0"/>
                                  </a:rPr>
                                  <m:t>3.8⋅1</m:t>
                                </m:r>
                                <m:sSup>
                                  <m:sSupPr>
                                    <m:ctrlPr>
                                      <a:rPr lang="en-AU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AU" sz="180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sup>
                                    <m:r>
                                      <a:rPr lang="en-AU" sz="1800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r>
                            <a:rPr lang="en-AU" sz="1800" dirty="0" smtClean="0"/>
                            <a:t/>
                          </a:r>
                          <a:br>
                            <a:rPr lang="en-AU" sz="1800" dirty="0" smtClean="0"/>
                          </a:br>
                          <a:endParaRPr lang="en-AU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0413232"/>
                      </a:ext>
                    </a:extLst>
                  </a:tr>
                  <a:tr h="352800">
                    <a:tc>
                      <a:txBody>
                        <a:bodyPr/>
                        <a:lstStyle/>
                        <a:p>
                          <a:r>
                            <a:rPr lang="en-AU" dirty="0" smtClean="0"/>
                            <a:t>300nm width, thermal</a:t>
                          </a:r>
                          <a:r>
                            <a:rPr lang="en-AU" baseline="0" dirty="0" smtClean="0"/>
                            <a:t> evaporated, 4 K</a:t>
                          </a:r>
                          <a:endParaRPr lang="en-A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AU" sz="1800" smtClean="0">
                                    <a:latin typeface="Cambria Math" panose="02040503050406030204" pitchFamily="18" charset="0"/>
                                  </a:rPr>
                                  <m:t>3.9⋅</m:t>
                                </m:r>
                                <m:sSup>
                                  <m:sSupPr>
                                    <m:ctrlPr>
                                      <a:rPr lang="en-AU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AU" sz="1800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AU" sz="1800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A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094803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AU" dirty="0" smtClean="0"/>
                            <a:t>100nm width, thermal evaporated,</a:t>
                          </a:r>
                          <a:r>
                            <a:rPr lang="en-AU" baseline="0" dirty="0" smtClean="0"/>
                            <a:t> 4 K</a:t>
                          </a:r>
                          <a:endParaRPr lang="en-A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AU" sz="1800" smtClean="0">
                                    <a:latin typeface="Cambria Math" panose="02040503050406030204" pitchFamily="18" charset="0"/>
                                  </a:rPr>
                                  <m:t>3.4⋅</m:t>
                                </m:r>
                                <m:sSup>
                                  <m:sSupPr>
                                    <m:ctrlPr>
                                      <a:rPr lang="en-AU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AU" sz="1800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AU" sz="1800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A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724092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AU" b="1" dirty="0" smtClean="0"/>
                            <a:t>30nm width, thermal evaporated,</a:t>
                          </a:r>
                          <a:r>
                            <a:rPr lang="en-AU" b="1" baseline="0" dirty="0" smtClean="0"/>
                            <a:t> 4 K</a:t>
                          </a:r>
                          <a:endParaRPr lang="en-AU" b="1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AU" sz="1800" b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AU" sz="1800" b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AU" sz="1800" b="1" smtClean="0">
                                    <a:latin typeface="Cambria Math" panose="02040503050406030204" pitchFamily="18" charset="0"/>
                                  </a:rPr>
                                  <m:t>𝟔</m:t>
                                </m:r>
                                <m:r>
                                  <a:rPr lang="en-AU" sz="1800" b="1" smtClean="0"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r>
                                  <a:rPr lang="en-AU" sz="1800" b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sSup>
                                  <m:sSupPr>
                                    <m:ctrlPr>
                                      <a:rPr lang="en-AU" sz="1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AU" sz="1800" b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e>
                                  <m:sup>
                                    <m:r>
                                      <a:rPr lang="en-AU" sz="1800" b="1" smtClean="0">
                                        <a:latin typeface="Cambria Math" panose="02040503050406030204" pitchFamily="18" charset="0"/>
                                      </a:rPr>
                                      <m:t>𝟕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AU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047650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AU" dirty="0" smtClean="0"/>
                            <a:t>300nm width, </a:t>
                          </a:r>
                          <a:r>
                            <a:rPr lang="en-AU" dirty="0" err="1" smtClean="0"/>
                            <a:t>eBeam</a:t>
                          </a:r>
                          <a:r>
                            <a:rPr lang="en-AU" baseline="0" dirty="0" smtClean="0"/>
                            <a:t> evaporated, 4 K</a:t>
                          </a:r>
                          <a:endParaRPr lang="en-AU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AU" sz="1800" smtClean="0">
                                    <a:latin typeface="Cambria Math" panose="02040503050406030204" pitchFamily="18" charset="0"/>
                                  </a:rPr>
                                  <m:t>6.9⋅</m:t>
                                </m:r>
                                <m:sSup>
                                  <m:sSupPr>
                                    <m:ctrlPr>
                                      <a:rPr lang="en-AU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AU" sz="1800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AU" sz="1800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A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243191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AU" dirty="0" smtClean="0"/>
                            <a:t>100nm width, </a:t>
                          </a:r>
                          <a:r>
                            <a:rPr lang="en-AU" dirty="0" err="1" smtClean="0"/>
                            <a:t>eBeam</a:t>
                          </a:r>
                          <a:r>
                            <a:rPr lang="en-AU" baseline="0" dirty="0" smtClean="0"/>
                            <a:t> evaporated, 4 K</a:t>
                          </a:r>
                          <a:endParaRPr lang="en-AU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AU" sz="1800" smtClean="0">
                                    <a:latin typeface="Cambria Math" panose="02040503050406030204" pitchFamily="18" charset="0"/>
                                  </a:rPr>
                                  <m:t>4.2⋅</m:t>
                                </m:r>
                                <m:sSup>
                                  <m:sSupPr>
                                    <m:ctrlPr>
                                      <a:rPr lang="en-AU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AU" sz="1800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AU" sz="1800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A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4067880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3" name="Content Placeholder 5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832566572"/>
                  </p:ext>
                </p:extLst>
              </p:nvPr>
            </p:nvGraphicFramePr>
            <p:xfrm>
              <a:off x="382698" y="2522016"/>
              <a:ext cx="5144799" cy="2595690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3850255">
                      <a:extLst>
                        <a:ext uri="{9D8B030D-6E8A-4147-A177-3AD203B41FA5}">
                          <a16:colId xmlns:a16="http://schemas.microsoft.com/office/drawing/2014/main" val="1685621313"/>
                        </a:ext>
                      </a:extLst>
                    </a:gridCol>
                    <a:gridCol w="1294544">
                      <a:extLst>
                        <a:ext uri="{9D8B030D-6E8A-4147-A177-3AD203B41FA5}">
                          <a16:colId xmlns:a16="http://schemas.microsoft.com/office/drawing/2014/main" val="194309208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A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97183" t="-8197" r="-1878" b="-6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032383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AU" dirty="0" smtClean="0"/>
                            <a:t>Room</a:t>
                          </a:r>
                          <a:r>
                            <a:rPr lang="en-AU" baseline="0" dirty="0" smtClean="0"/>
                            <a:t> temperature bulk </a:t>
                          </a:r>
                          <a:endParaRPr lang="en-A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97183" t="-108197" r="-1878" b="-5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0413232"/>
                      </a:ext>
                    </a:extLst>
                  </a:tr>
                  <a:tr h="370650">
                    <a:tc>
                      <a:txBody>
                        <a:bodyPr/>
                        <a:lstStyle/>
                        <a:p>
                          <a:r>
                            <a:rPr lang="en-AU" dirty="0" smtClean="0"/>
                            <a:t>300nm width, thermal</a:t>
                          </a:r>
                          <a:r>
                            <a:rPr lang="en-AU" baseline="0" dirty="0" smtClean="0"/>
                            <a:t> evaporated, </a:t>
                          </a:r>
                          <a:r>
                            <a:rPr lang="en-AU" baseline="0" dirty="0" smtClean="0"/>
                            <a:t>4 K</a:t>
                          </a:r>
                          <a:endParaRPr lang="en-A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97183" t="-208197" r="-1878" b="-4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094803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AU" dirty="0" smtClean="0"/>
                            <a:t>100nm width, thermal evaporated,</a:t>
                          </a:r>
                          <a:r>
                            <a:rPr lang="en-AU" baseline="0" dirty="0" smtClean="0"/>
                            <a:t> </a:t>
                          </a:r>
                          <a:r>
                            <a:rPr lang="en-AU" baseline="0" dirty="0" smtClean="0"/>
                            <a:t>4 K</a:t>
                          </a:r>
                          <a:endParaRPr lang="en-A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97183" t="-308197" r="-1878" b="-3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724092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AU" b="1" dirty="0" smtClean="0"/>
                            <a:t>30nm width, thermal evaporated,</a:t>
                          </a:r>
                          <a:r>
                            <a:rPr lang="en-AU" b="1" baseline="0" dirty="0" smtClean="0"/>
                            <a:t> </a:t>
                          </a:r>
                          <a:r>
                            <a:rPr lang="en-AU" b="1" baseline="0" dirty="0" smtClean="0"/>
                            <a:t>4 K</a:t>
                          </a:r>
                          <a:endParaRPr lang="en-AU" b="1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97183" t="-408197" r="-1878" b="-2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047650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AU" dirty="0" smtClean="0"/>
                            <a:t>300nm width, </a:t>
                          </a:r>
                          <a:r>
                            <a:rPr lang="en-AU" dirty="0" err="1" smtClean="0"/>
                            <a:t>eBeam</a:t>
                          </a:r>
                          <a:r>
                            <a:rPr lang="en-AU" baseline="0" dirty="0" smtClean="0"/>
                            <a:t> </a:t>
                          </a:r>
                          <a:r>
                            <a:rPr lang="en-AU" baseline="0" dirty="0" smtClean="0"/>
                            <a:t>evaporated, </a:t>
                          </a:r>
                          <a:r>
                            <a:rPr lang="en-AU" baseline="0" dirty="0" smtClean="0"/>
                            <a:t>4 K</a:t>
                          </a:r>
                          <a:endParaRPr lang="en-AU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97183" t="-508197" r="-1878" b="-1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243191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AU" dirty="0" smtClean="0"/>
                            <a:t>100nm width, </a:t>
                          </a:r>
                          <a:r>
                            <a:rPr lang="en-AU" dirty="0" err="1" smtClean="0"/>
                            <a:t>eBeam</a:t>
                          </a:r>
                          <a:r>
                            <a:rPr lang="en-AU" baseline="0" dirty="0" smtClean="0"/>
                            <a:t> </a:t>
                          </a:r>
                          <a:r>
                            <a:rPr lang="en-AU" baseline="0" dirty="0" smtClean="0"/>
                            <a:t>evaporated, </a:t>
                          </a:r>
                          <a:r>
                            <a:rPr lang="en-AU" baseline="0" dirty="0" smtClean="0"/>
                            <a:t>4 K</a:t>
                          </a:r>
                          <a:endParaRPr lang="en-AU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97183" t="-608197" r="-1878" b="-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4067880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4" name="TextBox 43"/>
          <p:cNvSpPr txBox="1"/>
          <p:nvPr/>
        </p:nvSpPr>
        <p:spPr>
          <a:xfrm>
            <a:off x="5496519" y="2341873"/>
            <a:ext cx="6252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d</a:t>
            </a:r>
            <a:r>
              <a:rPr lang="en-AU" sz="2400" dirty="0" smtClean="0"/>
              <a:t>)</a:t>
            </a:r>
            <a:endParaRPr lang="en-AU" sz="2400" dirty="0"/>
          </a:p>
        </p:txBody>
      </p:sp>
      <p:sp>
        <p:nvSpPr>
          <p:cNvPr id="45" name="TextBox 44"/>
          <p:cNvSpPr txBox="1"/>
          <p:nvPr/>
        </p:nvSpPr>
        <p:spPr>
          <a:xfrm>
            <a:off x="-737" y="5159946"/>
            <a:ext cx="6252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e)</a:t>
            </a:r>
            <a:endParaRPr lang="en-AU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6" name="Table 4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36802285"/>
                  </p:ext>
                </p:extLst>
              </p:nvPr>
            </p:nvGraphicFramePr>
            <p:xfrm>
              <a:off x="358311" y="5346505"/>
              <a:ext cx="6702480" cy="1435037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1001281">
                      <a:extLst>
                        <a:ext uri="{9D8B030D-6E8A-4147-A177-3AD203B41FA5}">
                          <a16:colId xmlns:a16="http://schemas.microsoft.com/office/drawing/2014/main" val="504486768"/>
                        </a:ext>
                      </a:extLst>
                    </a:gridCol>
                    <a:gridCol w="1355636">
                      <a:extLst>
                        <a:ext uri="{9D8B030D-6E8A-4147-A177-3AD203B41FA5}">
                          <a16:colId xmlns:a16="http://schemas.microsoft.com/office/drawing/2014/main" val="3286241781"/>
                        </a:ext>
                      </a:extLst>
                    </a:gridCol>
                    <a:gridCol w="1325766">
                      <a:extLst>
                        <a:ext uri="{9D8B030D-6E8A-4147-A177-3AD203B41FA5}">
                          <a16:colId xmlns:a16="http://schemas.microsoft.com/office/drawing/2014/main" val="601970934"/>
                        </a:ext>
                      </a:extLst>
                    </a:gridCol>
                    <a:gridCol w="1473072">
                      <a:extLst>
                        <a:ext uri="{9D8B030D-6E8A-4147-A177-3AD203B41FA5}">
                          <a16:colId xmlns:a16="http://schemas.microsoft.com/office/drawing/2014/main" val="1419593218"/>
                        </a:ext>
                      </a:extLst>
                    </a:gridCol>
                    <a:gridCol w="1546725">
                      <a:extLst>
                        <a:ext uri="{9D8B030D-6E8A-4147-A177-3AD203B41FA5}">
                          <a16:colId xmlns:a16="http://schemas.microsoft.com/office/drawing/2014/main" val="124794657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dirty="0" smtClean="0"/>
                            <a:t>d(nm)</a:t>
                          </a:r>
                          <a:endParaRPr lang="en-A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AU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AU" smtClean="0"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e>
                                <m:sub>
                                  <m:r>
                                    <a:rPr lang="en-AU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AU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AU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sub>
                                <m:sup>
                                  <m:r>
                                    <a:rPr lang="en-AU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AU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p>
                              </m:sSubSup>
                              <m:r>
                                <a:rPr lang="en-AU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AU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AU" smtClean="0"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</m:e>
                                <m:sup>
                                  <m:r>
                                    <a:rPr lang="en-AU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AU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p>
                              </m:sSup>
                              <m:r>
                                <a:rPr lang="en-AU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AU" dirty="0" smtClean="0"/>
                            <a:t> theory</a:t>
                          </a:r>
                          <a:endParaRPr lang="en-A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AU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AU" smtClean="0"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e>
                                <m:sub>
                                  <m:r>
                                    <a:rPr lang="en-AU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AU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AU" smtClean="0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sub>
                                <m:sup>
                                  <m:r>
                                    <a:rPr lang="en-AU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AU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p>
                              </m:sSubSup>
                              <m:r>
                                <a:rPr lang="en-AU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AU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AU" smtClean="0"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</m:e>
                                <m:sup>
                                  <m:r>
                                    <a:rPr lang="en-AU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AU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p>
                              </m:sSup>
                              <m:r>
                                <a:rPr lang="en-AU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AU" dirty="0" smtClean="0"/>
                            <a:t> theory</a:t>
                          </a:r>
                          <a:endParaRPr lang="en-A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AU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AU" smtClean="0"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e>
                                <m:sub>
                                  <m:r>
                                    <a:rPr lang="en-AU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AU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AU" smtClean="0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sub>
                                <m:sup>
                                  <m:r>
                                    <a:rPr lang="en-AU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AU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p>
                              </m:sSubSup>
                              <m:r>
                                <a:rPr lang="en-AU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AU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AU" smtClean="0"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</m:e>
                                <m:sup>
                                  <m:r>
                                    <a:rPr lang="en-AU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AU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p>
                              </m:sSup>
                              <m:r>
                                <a:rPr lang="en-AU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AU" dirty="0" smtClean="0"/>
                            <a:t> theory</a:t>
                          </a:r>
                          <a:endParaRPr lang="en-A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A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AU" smtClean="0">
                                        <a:latin typeface="Cambria Math" panose="02040503050406030204" pitchFamily="18" charset="0"/>
                                      </a:rPr>
                                      <m:t>𝑻</m:t>
                                    </m:r>
                                  </m:e>
                                  <m:sub>
                                    <m:r>
                                      <a:rPr lang="en-AU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AU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AU" smtClean="0">
                                        <a:latin typeface="Cambria Math" panose="02040503050406030204" pitchFamily="18" charset="0"/>
                                      </a:rPr>
                                      <m:t>𝒛</m:t>
                                    </m:r>
                                  </m:sub>
                                  <m:sup>
                                    <m:r>
                                      <a:rPr lang="en-AU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AU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p>
                                </m:sSubSup>
                                <m:r>
                                  <a:rPr lang="en-AU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A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AU" smtClean="0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e>
                                  <m:sup>
                                    <m:r>
                                      <a:rPr lang="en-AU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AU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p>
                                </m:sSup>
                                <m:r>
                                  <a:rPr lang="en-AU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AU" dirty="0"/>
                        </a:p>
                        <a:p>
                          <a:pPr algn="ctr"/>
                          <a:r>
                            <a:rPr lang="en-AU" dirty="0" smtClean="0"/>
                            <a:t>measured</a:t>
                          </a:r>
                          <a:endParaRPr lang="en-A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3069159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dirty="0" smtClean="0"/>
                            <a:t>20</a:t>
                          </a:r>
                          <a:endParaRPr lang="en-A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dirty="0" smtClean="0"/>
                            <a:t>5.8</a:t>
                          </a:r>
                          <a:endParaRPr lang="en-A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dirty="0" smtClean="0"/>
                            <a:t>6.1</a:t>
                          </a:r>
                          <a:endParaRPr lang="en-A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dirty="0" smtClean="0"/>
                            <a:t>4.1</a:t>
                          </a:r>
                          <a:endParaRPr lang="en-A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dirty="0" smtClean="0"/>
                            <a:t>0.4</a:t>
                          </a:r>
                          <a:endParaRPr lang="en-A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4810387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dirty="0" smtClean="0"/>
                            <a:t>50</a:t>
                          </a:r>
                          <a:endParaRPr lang="en-A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dirty="0" smtClean="0"/>
                            <a:t>0.6</a:t>
                          </a:r>
                          <a:endParaRPr lang="en-A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dirty="0" smtClean="0"/>
                            <a:t>1.3</a:t>
                          </a:r>
                          <a:endParaRPr lang="en-A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dirty="0" smtClean="0"/>
                            <a:t>1.1</a:t>
                          </a:r>
                          <a:endParaRPr lang="en-A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dirty="0" smtClean="0"/>
                            <a:t>-</a:t>
                          </a:r>
                          <a:endParaRPr lang="en-A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7224990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6" name="Table 4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36802285"/>
                  </p:ext>
                </p:extLst>
              </p:nvPr>
            </p:nvGraphicFramePr>
            <p:xfrm>
              <a:off x="358311" y="5346505"/>
              <a:ext cx="6702480" cy="1435037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1001281">
                      <a:extLst>
                        <a:ext uri="{9D8B030D-6E8A-4147-A177-3AD203B41FA5}">
                          <a16:colId xmlns:a16="http://schemas.microsoft.com/office/drawing/2014/main" val="504486768"/>
                        </a:ext>
                      </a:extLst>
                    </a:gridCol>
                    <a:gridCol w="1355636">
                      <a:extLst>
                        <a:ext uri="{9D8B030D-6E8A-4147-A177-3AD203B41FA5}">
                          <a16:colId xmlns:a16="http://schemas.microsoft.com/office/drawing/2014/main" val="3286241781"/>
                        </a:ext>
                      </a:extLst>
                    </a:gridCol>
                    <a:gridCol w="1325766">
                      <a:extLst>
                        <a:ext uri="{9D8B030D-6E8A-4147-A177-3AD203B41FA5}">
                          <a16:colId xmlns:a16="http://schemas.microsoft.com/office/drawing/2014/main" val="601970934"/>
                        </a:ext>
                      </a:extLst>
                    </a:gridCol>
                    <a:gridCol w="1473072">
                      <a:extLst>
                        <a:ext uri="{9D8B030D-6E8A-4147-A177-3AD203B41FA5}">
                          <a16:colId xmlns:a16="http://schemas.microsoft.com/office/drawing/2014/main" val="1419593218"/>
                        </a:ext>
                      </a:extLst>
                    </a:gridCol>
                    <a:gridCol w="1546725">
                      <a:extLst>
                        <a:ext uri="{9D8B030D-6E8A-4147-A177-3AD203B41FA5}">
                          <a16:colId xmlns:a16="http://schemas.microsoft.com/office/drawing/2014/main" val="1247946577"/>
                        </a:ext>
                      </a:extLst>
                    </a:gridCol>
                  </a:tblGrid>
                  <a:tr h="6933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dirty="0" smtClean="0"/>
                            <a:t>d(nm)</a:t>
                          </a:r>
                          <a:endParaRPr lang="en-A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73991" t="-4386" r="-321973" b="-1201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177982" t="-4386" r="-229358" b="-1201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250413" t="-4386" r="-106612" b="-1201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333858" t="-4386" r="-1575" b="-1201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069159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dirty="0" smtClean="0"/>
                            <a:t>20</a:t>
                          </a:r>
                          <a:endParaRPr lang="en-A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dirty="0" smtClean="0"/>
                            <a:t>5.8</a:t>
                          </a:r>
                          <a:endParaRPr lang="en-A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dirty="0" smtClean="0"/>
                            <a:t>6.1</a:t>
                          </a:r>
                          <a:endParaRPr lang="en-A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dirty="0" smtClean="0"/>
                            <a:t>4.1</a:t>
                          </a:r>
                          <a:endParaRPr lang="en-A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dirty="0" smtClean="0"/>
                            <a:t>0.4</a:t>
                          </a:r>
                          <a:endParaRPr lang="en-A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4810387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dirty="0" smtClean="0"/>
                            <a:t>50</a:t>
                          </a:r>
                          <a:endParaRPr lang="en-A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dirty="0" smtClean="0"/>
                            <a:t>0.6</a:t>
                          </a:r>
                          <a:endParaRPr lang="en-A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dirty="0" smtClean="0"/>
                            <a:t>1.3</a:t>
                          </a:r>
                          <a:endParaRPr lang="en-A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dirty="0" smtClean="0"/>
                            <a:t>1.1</a:t>
                          </a:r>
                          <a:endParaRPr lang="en-A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dirty="0" smtClean="0"/>
                            <a:t>-</a:t>
                          </a:r>
                          <a:endParaRPr lang="en-A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72249909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69" name="Straight Arrow Connector 68"/>
          <p:cNvCxnSpPr/>
          <p:nvPr/>
        </p:nvCxnSpPr>
        <p:spPr>
          <a:xfrm>
            <a:off x="4982965" y="1513418"/>
            <a:ext cx="205483" cy="51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flipH="1">
            <a:off x="5229544" y="1513418"/>
            <a:ext cx="147589" cy="3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4380856" y="1360529"/>
            <a:ext cx="6912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 smtClean="0"/>
              <a:t>30nm</a:t>
            </a:r>
            <a:endParaRPr lang="en-AU" sz="1400" dirty="0"/>
          </a:p>
        </p:txBody>
      </p:sp>
    </p:spTree>
    <p:extLst>
      <p:ext uri="{BB962C8B-B14F-4D97-AF65-F5344CB8AC3E}">
        <p14:creationId xmlns:p14="http://schemas.microsoft.com/office/powerpoint/2010/main" val="33202015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4801" y="3146944"/>
            <a:ext cx="5312822" cy="3189297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8424" y="41096"/>
            <a:ext cx="5185576" cy="3112910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5872767" y="4553817"/>
            <a:ext cx="0" cy="11916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260699" y="3955541"/>
                <a:ext cx="1224136" cy="5517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AU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AU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16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AU" sz="16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num>
                        <m:den>
                          <m:r>
                            <a:rPr lang="en-AU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AU" sz="16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0699" y="3955541"/>
                <a:ext cx="1224136" cy="5517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/>
          <p:cNvSpPr/>
          <p:nvPr/>
        </p:nvSpPr>
        <p:spPr>
          <a:xfrm>
            <a:off x="4903433" y="615564"/>
            <a:ext cx="665160" cy="1848392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TextBox 10"/>
          <p:cNvSpPr txBox="1"/>
          <p:nvPr/>
        </p:nvSpPr>
        <p:spPr>
          <a:xfrm>
            <a:off x="0" y="0"/>
            <a:ext cx="7691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a)</a:t>
            </a:r>
            <a:endParaRPr lang="en-AU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3958424" y="-10946"/>
            <a:ext cx="7691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b</a:t>
            </a:r>
            <a:r>
              <a:rPr lang="en-AU" sz="2400" dirty="0" smtClean="0"/>
              <a:t>)</a:t>
            </a:r>
            <a:endParaRPr lang="en-AU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0" y="2916112"/>
            <a:ext cx="7691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c</a:t>
            </a:r>
            <a:r>
              <a:rPr lang="en-AU" sz="2400" dirty="0" smtClean="0"/>
              <a:t>)</a:t>
            </a:r>
            <a:endParaRPr lang="en-AU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3958423" y="3146945"/>
            <a:ext cx="7691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d)</a:t>
            </a:r>
            <a:endParaRPr lang="en-AU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5216730" y="615564"/>
            <a:ext cx="505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d)</a:t>
            </a:r>
            <a:endParaRPr lang="en-AU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894" y="116330"/>
            <a:ext cx="4025180" cy="2683453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877" y="3229240"/>
            <a:ext cx="3831545" cy="2554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844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81521"/>
            <a:ext cx="7691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a</a:t>
            </a:r>
            <a:r>
              <a:rPr lang="en-AU" sz="2400" dirty="0" smtClean="0"/>
              <a:t>)</a:t>
            </a:r>
            <a:endParaRPr lang="en-AU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951306" cy="340074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82267"/>
            <a:ext cx="5124247" cy="341616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-1" y="3251434"/>
            <a:ext cx="7691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b</a:t>
            </a:r>
            <a:r>
              <a:rPr lang="en-AU" sz="2400" dirty="0" smtClean="0"/>
              <a:t>)</a:t>
            </a:r>
            <a:endParaRPr lang="en-AU" sz="2400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2264366" y="4664727"/>
            <a:ext cx="6223" cy="15901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658521" y="4031452"/>
                <a:ext cx="1224136" cy="5517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AU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AU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16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AU" sz="16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num>
                        <m:den>
                          <m:r>
                            <a:rPr lang="en-AU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AU" sz="16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8521" y="4031452"/>
                <a:ext cx="1224136" cy="5517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1839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375</TotalTime>
  <Words>167</Words>
  <Application>Microsoft Office PowerPoint</Application>
  <PresentationFormat>On-screen Show (4:3)</PresentationFormat>
  <Paragraphs>93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Symbol</vt:lpstr>
      <vt:lpstr>Tahoma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Stefanie Tenberg</dc:creator>
  <cp:lastModifiedBy>Stefanie Tenberg</cp:lastModifiedBy>
  <cp:revision>23</cp:revision>
  <dcterms:created xsi:type="dcterms:W3CDTF">2018-07-18T00:19:17Z</dcterms:created>
  <dcterms:modified xsi:type="dcterms:W3CDTF">2018-07-18T07:04:58Z</dcterms:modified>
</cp:coreProperties>
</file>