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67" r:id="rId2"/>
    <p:sldId id="294" r:id="rId3"/>
    <p:sldId id="281" r:id="rId4"/>
    <p:sldId id="295" r:id="rId5"/>
    <p:sldId id="297" r:id="rId6"/>
    <p:sldId id="298" r:id="rId7"/>
    <p:sldId id="301" r:id="rId8"/>
    <p:sldId id="300" r:id="rId9"/>
    <p:sldId id="302" r:id="rId10"/>
    <p:sldId id="285" r:id="rId11"/>
    <p:sldId id="296" r:id="rId12"/>
    <p:sldId id="29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CCFF66"/>
    <a:srgbClr val="000000"/>
    <a:srgbClr val="76108A"/>
    <a:srgbClr val="D66DF7"/>
    <a:srgbClr val="FDF8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3" autoAdjust="0"/>
    <p:restoredTop sz="67662" autoAdjust="0"/>
  </p:normalViewPr>
  <p:slideViewPr>
    <p:cSldViewPr>
      <p:cViewPr varScale="1">
        <p:scale>
          <a:sx n="85" d="100"/>
          <a:sy n="85" d="100"/>
        </p:scale>
        <p:origin x="60" y="166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D8E6A0-279A-4A42-83A8-CF400519FE61}" type="datetimeFigureOut">
              <a:rPr lang="en-AU" smtClean="0"/>
              <a:t>22/06/2018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D3D7E4-C1F5-45ED-B003-F999728C8829}" type="slidenum">
              <a:rPr lang="en-AU" smtClean="0"/>
              <a:t>‹#›</a:t>
            </a:fld>
            <a:endParaRPr lang="en-AU"/>
          </a:p>
        </p:txBody>
      </p:sp>
    </p:spTree>
    <p:extLst>
      <p:ext uri="{BB962C8B-B14F-4D97-AF65-F5344CB8AC3E}">
        <p14:creationId xmlns:p14="http://schemas.microsoft.com/office/powerpoint/2010/main" val="109937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eriod"/>
            </a:pPr>
            <a:endParaRPr lang="de-DE" dirty="0"/>
          </a:p>
        </p:txBody>
      </p:sp>
      <p:sp>
        <p:nvSpPr>
          <p:cNvPr id="4" name="Foliennummernplatzhalter 3"/>
          <p:cNvSpPr>
            <a:spLocks noGrp="1"/>
          </p:cNvSpPr>
          <p:nvPr>
            <p:ph type="sldNum" sz="quarter" idx="10"/>
          </p:nvPr>
        </p:nvSpPr>
        <p:spPr/>
        <p:txBody>
          <a:bodyPr/>
          <a:lstStyle/>
          <a:p>
            <a:fld id="{0CD3D7E4-C1F5-45ED-B003-F999728C8829}" type="slidenum">
              <a:rPr lang="en-AU" smtClean="0"/>
              <a:t>3</a:t>
            </a:fld>
            <a:endParaRPr lang="en-AU"/>
          </a:p>
        </p:txBody>
      </p:sp>
    </p:spTree>
    <p:extLst>
      <p:ext uri="{BB962C8B-B14F-4D97-AF65-F5344CB8AC3E}">
        <p14:creationId xmlns:p14="http://schemas.microsoft.com/office/powerpoint/2010/main" val="1724634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CD3D7E4-C1F5-45ED-B003-F999728C8829}" type="slidenum">
              <a:rPr lang="en-AU" smtClean="0"/>
              <a:t>10</a:t>
            </a:fld>
            <a:endParaRPr lang="en-AU"/>
          </a:p>
        </p:txBody>
      </p:sp>
    </p:spTree>
    <p:extLst>
      <p:ext uri="{BB962C8B-B14F-4D97-AF65-F5344CB8AC3E}">
        <p14:creationId xmlns:p14="http://schemas.microsoft.com/office/powerpoint/2010/main" val="22608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3837" y="1484784"/>
            <a:ext cx="7772400" cy="1470025"/>
          </a:xfrm>
          <a:prstGeom prst="rect">
            <a:avLst/>
          </a:prstGeom>
        </p:spPr>
        <p:txBody>
          <a:bodyPr/>
          <a:lstStyle/>
          <a:p>
            <a:r>
              <a:rPr lang="en-US" dirty="0"/>
              <a:t>Click to edit Master title style</a:t>
            </a:r>
            <a:endParaRPr lang="en-AU" dirty="0"/>
          </a:p>
        </p:txBody>
      </p:sp>
      <p:sp>
        <p:nvSpPr>
          <p:cNvPr id="3" name="Subtitle 2"/>
          <p:cNvSpPr>
            <a:spLocks noGrp="1"/>
          </p:cNvSpPr>
          <p:nvPr>
            <p:ph type="subTitle" idx="1"/>
          </p:nvPr>
        </p:nvSpPr>
        <p:spPr>
          <a:xfrm>
            <a:off x="1329637" y="3068960"/>
            <a:ext cx="6400800" cy="115212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AU" dirty="0"/>
          </a:p>
        </p:txBody>
      </p:sp>
    </p:spTree>
    <p:extLst>
      <p:ext uri="{BB962C8B-B14F-4D97-AF65-F5344CB8AC3E}">
        <p14:creationId xmlns:p14="http://schemas.microsoft.com/office/powerpoint/2010/main" val="402927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052736"/>
            <a:ext cx="8229600" cy="4968552"/>
          </a:xfrm>
        </p:spPr>
        <p:txBody>
          <a:bodyPr/>
          <a:lstStyle>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827584" y="116632"/>
            <a:ext cx="7344816" cy="648072"/>
          </a:xfrm>
          <a:prstGeom prst="rect">
            <a:avLst/>
          </a:prstGeom>
        </p:spPr>
        <p:txBody>
          <a:bodyPr/>
          <a:lstStyle/>
          <a:p>
            <a:r>
              <a:rPr lang="en-US" dirty="0"/>
              <a:t>Click to edit Master title style</a:t>
            </a:r>
            <a:endParaRPr lang="en-AU" dirty="0"/>
          </a:p>
        </p:txBody>
      </p:sp>
      <p:sp>
        <p:nvSpPr>
          <p:cNvPr id="5" name="Footer Placeholder 4"/>
          <p:cNvSpPr>
            <a:spLocks noGrp="1"/>
          </p:cNvSpPr>
          <p:nvPr>
            <p:ph type="ftr" sz="quarter" idx="11"/>
          </p:nvPr>
        </p:nvSpPr>
        <p:spPr>
          <a:xfrm>
            <a:off x="251520" y="6472386"/>
            <a:ext cx="4680520" cy="365125"/>
          </a:xfrm>
          <a:prstGeom prst="rect">
            <a:avLst/>
          </a:prstGeom>
        </p:spPr>
        <p:txBody>
          <a:bodyPr/>
          <a:lstStyle>
            <a:lvl1pPr>
              <a:defRPr sz="1400">
                <a:solidFill>
                  <a:schemeClr val="bg1">
                    <a:lumMod val="50000"/>
                  </a:schemeClr>
                </a:solidFill>
              </a:defRPr>
            </a:lvl1pPr>
          </a:lstStyle>
          <a:p>
            <a:r>
              <a:rPr lang="en-AU" dirty="0"/>
              <a:t>Stefanie Tenberg, UNSW, Analysis of spin relaxation times in Si</a:t>
            </a:r>
          </a:p>
        </p:txBody>
      </p:sp>
      <p:sp>
        <p:nvSpPr>
          <p:cNvPr id="6" name="Slide Number Placeholder 5"/>
          <p:cNvSpPr>
            <a:spLocks noGrp="1"/>
          </p:cNvSpPr>
          <p:nvPr>
            <p:ph type="sldNum" sz="quarter" idx="12"/>
          </p:nvPr>
        </p:nvSpPr>
        <p:spPr>
          <a:xfrm>
            <a:off x="7407746" y="6480175"/>
            <a:ext cx="1450504" cy="365125"/>
          </a:xfrm>
          <a:prstGeom prst="rect">
            <a:avLst/>
          </a:prstGeom>
        </p:spPr>
        <p:txBody>
          <a:bodyPr/>
          <a:lstStyle>
            <a:lvl1pPr algn="r">
              <a:defRPr sz="1400">
                <a:solidFill>
                  <a:schemeClr val="bg1">
                    <a:lumMod val="50000"/>
                  </a:schemeClr>
                </a:solidFill>
              </a:defRPr>
            </a:lvl1pPr>
          </a:lstStyle>
          <a:p>
            <a:fld id="{D1F77FD5-8964-4EF4-B0DC-F29804E0ACF6}" type="slidenum">
              <a:rPr lang="en-AU" smtClean="0"/>
              <a:pPr/>
              <a:t>‹#›</a:t>
            </a:fld>
            <a:endParaRPr lang="en-AU" dirty="0"/>
          </a:p>
        </p:txBody>
      </p:sp>
    </p:spTree>
    <p:extLst>
      <p:ext uri="{BB962C8B-B14F-4D97-AF65-F5344CB8AC3E}">
        <p14:creationId xmlns:p14="http://schemas.microsoft.com/office/powerpoint/2010/main" val="27546889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3"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V="1">
            <a:off x="186338" y="362180"/>
            <a:ext cx="7986062" cy="618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20404882"/>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l" defTabSz="914400" rtl="0" eaLnBrk="1" latinLnBrk="0" hangingPunct="1">
        <a:spcBef>
          <a:spcPct val="0"/>
        </a:spcBef>
        <a:buNone/>
        <a:defRPr sz="3200" b="1" kern="1200">
          <a:solidFill>
            <a:schemeClr val="accent5">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 Id="rId9" Type="http://schemas.microsoft.com/office/2007/relationships/hdphoto" Target="../media/hdphoto3.wdp"/></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91.png"/><Relationship Id="rId4" Type="http://schemas.openxmlformats.org/officeDocument/2006/relationships/image" Target="../media/image45.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10.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8.png"/><Relationship Id="rId4" Type="http://schemas.openxmlformats.org/officeDocument/2006/relationships/image" Target="../media/image24.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2.png"/><Relationship Id="rId4" Type="http://schemas.openxmlformats.org/officeDocument/2006/relationships/image" Target="../media/image170.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62760" y="1582701"/>
            <a:ext cx="8303356" cy="1470025"/>
          </a:xfrm>
        </p:spPr>
        <p:txBody>
          <a:bodyPr>
            <a:noAutofit/>
          </a:bodyPr>
          <a:lstStyle/>
          <a:p>
            <a:pPr algn="ctr"/>
            <a:r>
              <a:rPr lang="en-AU" dirty="0"/>
              <a:t>Electron spin relaxation </a:t>
            </a:r>
            <a:r>
              <a:rPr lang="en-AU" dirty="0" smtClean="0"/>
              <a:t>effects </a:t>
            </a:r>
            <a:r>
              <a:rPr lang="en-AU" dirty="0"/>
              <a:t>of a single phosphorus donor in silicon at low</a:t>
            </a:r>
            <a:br>
              <a:rPr lang="en-AU" dirty="0"/>
            </a:br>
            <a:r>
              <a:rPr lang="en-AU" dirty="0" smtClean="0"/>
              <a:t>temperatures: tunnel effects summary</a:t>
            </a:r>
            <a:endParaRPr lang="en-AU" dirty="0">
              <a:solidFill>
                <a:schemeClr val="accent5">
                  <a:lumMod val="75000"/>
                </a:schemeClr>
              </a:solidFill>
            </a:endParaRPr>
          </a:p>
        </p:txBody>
      </p:sp>
      <p:sp>
        <p:nvSpPr>
          <p:cNvPr id="5" name="Subtitle 4"/>
          <p:cNvSpPr>
            <a:spLocks noGrp="1"/>
          </p:cNvSpPr>
          <p:nvPr>
            <p:ph type="subTitle" idx="1"/>
          </p:nvPr>
        </p:nvSpPr>
        <p:spPr>
          <a:xfrm>
            <a:off x="4472564" y="4104959"/>
            <a:ext cx="4104456" cy="1196249"/>
          </a:xfrm>
        </p:spPr>
        <p:txBody>
          <a:bodyPr>
            <a:normAutofit fontScale="92500" lnSpcReduction="10000"/>
          </a:bodyPr>
          <a:lstStyle/>
          <a:p>
            <a:pPr algn="r"/>
            <a:r>
              <a:rPr lang="en-AU" sz="2400" b="1" dirty="0">
                <a:solidFill>
                  <a:schemeClr val="tx1">
                    <a:lumMod val="75000"/>
                    <a:lumOff val="25000"/>
                  </a:schemeClr>
                </a:solidFill>
              </a:rPr>
              <a:t>Stefanie </a:t>
            </a:r>
            <a:r>
              <a:rPr lang="en-AU" sz="2400" b="1" dirty="0" smtClean="0">
                <a:solidFill>
                  <a:schemeClr val="tx1">
                    <a:lumMod val="75000"/>
                    <a:lumOff val="25000"/>
                  </a:schemeClr>
                </a:solidFill>
              </a:rPr>
              <a:t>Tenberg,</a:t>
            </a:r>
          </a:p>
          <a:p>
            <a:pPr algn="r"/>
            <a:r>
              <a:rPr lang="en-AU" sz="2400" b="1" dirty="0" smtClean="0">
                <a:solidFill>
                  <a:schemeClr val="tx1">
                    <a:lumMod val="75000"/>
                    <a:lumOff val="25000"/>
                  </a:schemeClr>
                </a:solidFill>
              </a:rPr>
              <a:t>Andrea Morello</a:t>
            </a:r>
          </a:p>
          <a:p>
            <a:pPr algn="r"/>
            <a:r>
              <a:rPr lang="en-AU" sz="2400" dirty="0" smtClean="0"/>
              <a:t>CQC</a:t>
            </a:r>
            <a:r>
              <a:rPr lang="en-AU" sz="2400" baseline="30000" dirty="0" smtClean="0"/>
              <a:t>2</a:t>
            </a:r>
            <a:r>
              <a:rPr lang="en-AU" sz="2400" dirty="0" smtClean="0"/>
              <a:t>T</a:t>
            </a:r>
            <a:r>
              <a:rPr lang="en-AU" sz="2400" dirty="0"/>
              <a:t>, UNSW</a:t>
            </a:r>
          </a:p>
        </p:txBody>
      </p:sp>
      <p:sp>
        <p:nvSpPr>
          <p:cNvPr id="6" name="TextBox 5"/>
          <p:cNvSpPr txBox="1"/>
          <p:nvPr/>
        </p:nvSpPr>
        <p:spPr>
          <a:xfrm>
            <a:off x="4941123" y="5661248"/>
            <a:ext cx="3635897" cy="646331"/>
          </a:xfrm>
          <a:prstGeom prst="rect">
            <a:avLst/>
          </a:prstGeom>
          <a:noFill/>
        </p:spPr>
        <p:txBody>
          <a:bodyPr wrap="square" rtlCol="0">
            <a:spAutoFit/>
          </a:bodyPr>
          <a:lstStyle/>
          <a:p>
            <a:pPr algn="r"/>
            <a:r>
              <a:rPr lang="en-AU" dirty="0" smtClean="0">
                <a:solidFill>
                  <a:schemeClr val="bg1">
                    <a:lumMod val="65000"/>
                  </a:schemeClr>
                </a:solidFill>
              </a:rPr>
              <a:t>07/06/2018</a:t>
            </a:r>
            <a:endParaRPr lang="en-AU" dirty="0">
              <a:solidFill>
                <a:schemeClr val="bg1">
                  <a:lumMod val="65000"/>
                </a:schemeClr>
              </a:solidFill>
            </a:endParaRPr>
          </a:p>
          <a:p>
            <a:pPr algn="r"/>
            <a:endParaRPr lang="en-AU" dirty="0">
              <a:solidFill>
                <a:schemeClr val="bg1">
                  <a:lumMod val="65000"/>
                </a:schemeClr>
              </a:solidFill>
            </a:endParaRPr>
          </a:p>
        </p:txBody>
      </p:sp>
      <p:sp>
        <p:nvSpPr>
          <p:cNvPr id="12" name="Rectangle 11"/>
          <p:cNvSpPr/>
          <p:nvPr/>
        </p:nvSpPr>
        <p:spPr>
          <a:xfrm>
            <a:off x="35496" y="116631"/>
            <a:ext cx="9361040" cy="1031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6" descr="http://qrng.anu.edu.au/Pictures/cqc2t-arc_logo.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2320"/>
          <a:stretch/>
        </p:blipFill>
        <p:spPr bwMode="auto">
          <a:xfrm>
            <a:off x="400626" y="315538"/>
            <a:ext cx="3688015" cy="76465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5204" y="293564"/>
            <a:ext cx="1331225" cy="785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18"/>
          <p:cNvPicPr>
            <a:picLocks noChangeAspect="1" noChangeArrowheads="1"/>
          </p:cNvPicPr>
          <p:nvPr/>
        </p:nvPicPr>
        <p:blipFill>
          <a:blip r:embed="rId4" cstate="print">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669548" y="291012"/>
            <a:ext cx="877161" cy="857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Straight Connector 15"/>
          <p:cNvCxnSpPr/>
          <p:nvPr/>
        </p:nvCxnSpPr>
        <p:spPr>
          <a:xfrm>
            <a:off x="404789" y="1323329"/>
            <a:ext cx="8286637" cy="0"/>
          </a:xfrm>
          <a:prstGeom prst="line">
            <a:avLst/>
          </a:prstGeom>
          <a:ln w="28575">
            <a:solidFill>
              <a:srgbClr val="3BA0BB"/>
            </a:solidFill>
          </a:ln>
        </p:spPr>
        <p:style>
          <a:lnRef idx="1">
            <a:schemeClr val="accent1"/>
          </a:lnRef>
          <a:fillRef idx="0">
            <a:schemeClr val="accent1"/>
          </a:fillRef>
          <a:effectRef idx="0">
            <a:schemeClr val="accent1"/>
          </a:effectRef>
          <a:fontRef idx="minor">
            <a:schemeClr val="tx1"/>
          </a:fontRef>
        </p:style>
      </p:cxnSp>
      <p:pic>
        <p:nvPicPr>
          <p:cNvPr id="18" name="Picture 4" descr="https://upload.wikimedia.org/wikipedia/en/7/71/UNSW_coat_of_arms.png"/>
          <p:cNvPicPr>
            <a:picLocks noChangeAspect="1" noChangeArrowheads="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427244" y="315538"/>
            <a:ext cx="828673" cy="81442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Y:\2-qubit\SEM-OC10-2DnrSi28\2DNR013.TIF"/>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sharpenSoften amount="25000"/>
                    </a14:imgEffect>
                    <a14:imgEffect>
                      <a14:brightnessContrast bright="25000"/>
                    </a14:imgEffect>
                  </a14:imgLayer>
                </a14:imgProps>
              </a:ext>
              <a:ext uri="{28A0092B-C50C-407E-A947-70E740481C1C}">
                <a14:useLocalDpi xmlns:a14="http://schemas.microsoft.com/office/drawing/2010/main" val="0"/>
              </a:ext>
            </a:extLst>
          </a:blip>
          <a:srcRect l="7436" t="5831" r="9692" b="215"/>
          <a:stretch/>
        </p:blipFill>
        <p:spPr bwMode="auto">
          <a:xfrm>
            <a:off x="827584" y="3501008"/>
            <a:ext cx="3388543"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57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620688"/>
            <a:ext cx="9189491" cy="5105273"/>
          </a:xfrm>
          <a:prstGeom prst="rect">
            <a:avLst/>
          </a:prstGeom>
        </p:spPr>
      </p:pic>
      <mc:AlternateContent xmlns:mc="http://schemas.openxmlformats.org/markup-compatibility/2006" xmlns:a14="http://schemas.microsoft.com/office/drawing/2010/main">
        <mc:Choice Requires="a14">
          <p:sp>
            <p:nvSpPr>
              <p:cNvPr id="3" name="Title 2"/>
              <p:cNvSpPr>
                <a:spLocks noGrp="1"/>
              </p:cNvSpPr>
              <p:nvPr>
                <p:ph type="title"/>
              </p:nvPr>
            </p:nvSpPr>
            <p:spPr>
              <a:xfrm>
                <a:off x="827584" y="116632"/>
                <a:ext cx="7704856" cy="648072"/>
              </a:xfrm>
            </p:spPr>
            <p:txBody>
              <a:bodyPr/>
              <a:lstStyle/>
              <a:p>
                <a:r>
                  <a:rPr lang="en-AU" dirty="0"/>
                  <a:t>Dependence of </a:t>
                </a:r>
                <a14:m>
                  <m:oMath xmlns:m="http://schemas.openxmlformats.org/officeDocument/2006/math">
                    <m:sSub>
                      <m:sSubPr>
                        <m:ctrlPr>
                          <a:rPr lang="en-AU" b="1" i="1" smtClean="0">
                            <a:latin typeface="Cambria Math" panose="02040503050406030204" pitchFamily="18" charset="0"/>
                          </a:rPr>
                        </m:ctrlPr>
                      </m:sSubPr>
                      <m:e>
                        <m:r>
                          <a:rPr lang="en-AU" b="1" i="1" smtClean="0">
                            <a:latin typeface="Cambria Math" panose="02040503050406030204" pitchFamily="18" charset="0"/>
                          </a:rPr>
                          <m:t>𝑻</m:t>
                        </m:r>
                      </m:e>
                      <m:sub>
                        <m:r>
                          <a:rPr lang="en-AU" b="1" i="1" smtClean="0">
                            <a:latin typeface="Cambria Math" panose="02040503050406030204" pitchFamily="18" charset="0"/>
                          </a:rPr>
                          <m:t>𝟏</m:t>
                        </m:r>
                      </m:sub>
                    </m:sSub>
                  </m:oMath>
                </a14:m>
                <a:r>
                  <a:rPr lang="en-AU" dirty="0"/>
                  <a:t> on SET electron number</a:t>
                </a:r>
              </a:p>
            </p:txBody>
          </p:sp>
        </mc:Choice>
        <mc:Fallback xmlns="">
          <p:sp>
            <p:nvSpPr>
              <p:cNvPr id="3" name="Title 2"/>
              <p:cNvSpPr>
                <a:spLocks noGrp="1" noRot="1" noChangeAspect="1" noMove="1" noResize="1" noEditPoints="1" noAdjustHandles="1" noChangeArrowheads="1" noChangeShapeType="1" noTextEdit="1"/>
              </p:cNvSpPr>
              <p:nvPr>
                <p:ph type="title"/>
              </p:nvPr>
            </p:nvSpPr>
            <p:spPr>
              <a:xfrm>
                <a:off x="827584" y="116632"/>
                <a:ext cx="7704856" cy="648072"/>
              </a:xfrm>
              <a:blipFill>
                <a:blip r:embed="rId4"/>
                <a:stretch>
                  <a:fillRect l="-2057" t="-11321" b="-21698"/>
                </a:stretch>
              </a:blipFill>
            </p:spPr>
            <p:txBody>
              <a:bodyPr/>
              <a:lstStyle/>
              <a:p>
                <a:r>
                  <a:rPr lang="en-AU">
                    <a:noFill/>
                  </a:rPr>
                  <a:t> </a:t>
                </a:r>
              </a:p>
            </p:txBody>
          </p:sp>
        </mc:Fallback>
      </mc:AlternateContent>
      <p:sp>
        <p:nvSpPr>
          <p:cNvPr id="5" name="Slide Number Placeholder 4"/>
          <p:cNvSpPr>
            <a:spLocks noGrp="1"/>
          </p:cNvSpPr>
          <p:nvPr>
            <p:ph type="sldNum" sz="quarter" idx="12"/>
          </p:nvPr>
        </p:nvSpPr>
        <p:spPr/>
        <p:txBody>
          <a:bodyPr/>
          <a:lstStyle/>
          <a:p>
            <a:fld id="{D1F77FD5-8964-4EF4-B0DC-F29804E0ACF6}" type="slidenum">
              <a:rPr lang="en-AU" smtClean="0"/>
              <a:pPr/>
              <a:t>10</a:t>
            </a:fld>
            <a:endParaRPr lang="en-AU" dirty="0"/>
          </a:p>
        </p:txBody>
      </p:sp>
      <mc:AlternateContent xmlns:mc="http://schemas.openxmlformats.org/markup-compatibility/2006" xmlns:a14="http://schemas.microsoft.com/office/drawing/2010/main">
        <mc:Choice Requires="a14">
          <p:sp>
            <p:nvSpPr>
              <p:cNvPr id="7" name="TextBox 6"/>
              <p:cNvSpPr txBox="1"/>
              <p:nvPr/>
            </p:nvSpPr>
            <p:spPr>
              <a:xfrm>
                <a:off x="1317917" y="987362"/>
                <a:ext cx="1296144" cy="369332"/>
              </a:xfrm>
              <a:prstGeom prst="rect">
                <a:avLst/>
              </a:prstGeom>
              <a:solidFill>
                <a:schemeClr val="bg1">
                  <a:alpha val="73000"/>
                </a:schemeClr>
              </a:solidFill>
              <a:effectLst>
                <a:softEdge rad="31750"/>
              </a:effectLst>
            </p:spPr>
            <p:txBody>
              <a:bodyPr wrap="square" rtlCol="0">
                <a:spAutoFit/>
              </a:bodyPr>
              <a:lstStyle/>
              <a:p>
                <a14:m>
                  <m:oMath xmlns:m="http://schemas.openxmlformats.org/officeDocument/2006/math">
                    <m:sSub>
                      <m:sSubPr>
                        <m:ctrlPr>
                          <a:rPr lang="en-AU" b="1" i="1" smtClean="0">
                            <a:solidFill>
                              <a:schemeClr val="tx1"/>
                            </a:solidFill>
                            <a:latin typeface="Cambria Math" panose="02040503050406030204" pitchFamily="18" charset="0"/>
                          </a:rPr>
                        </m:ctrlPr>
                      </m:sSubPr>
                      <m:e>
                        <m:r>
                          <a:rPr lang="en-AU" b="1" i="1" smtClean="0">
                            <a:solidFill>
                              <a:schemeClr val="tx1"/>
                            </a:solidFill>
                            <a:latin typeface="Cambria Math" panose="02040503050406030204" pitchFamily="18" charset="0"/>
                          </a:rPr>
                          <m:t>𝑩</m:t>
                        </m:r>
                      </m:e>
                      <m:sub>
                        <m:r>
                          <a:rPr lang="en-AU" b="1" i="1" smtClean="0">
                            <a:solidFill>
                              <a:schemeClr val="tx1"/>
                            </a:solidFill>
                            <a:latin typeface="Cambria Math" panose="02040503050406030204" pitchFamily="18" charset="0"/>
                          </a:rPr>
                          <m:t>𝒆𝒙𝒕</m:t>
                        </m:r>
                      </m:sub>
                    </m:sSub>
                    <m:r>
                      <a:rPr lang="en-AU" b="1" i="1" smtClean="0">
                        <a:solidFill>
                          <a:schemeClr val="tx1"/>
                        </a:solidFill>
                        <a:latin typeface="Cambria Math" panose="02040503050406030204" pitchFamily="18" charset="0"/>
                      </a:rPr>
                      <m:t>=</m:t>
                    </m:r>
                    <m:r>
                      <a:rPr lang="en-AU" b="1" i="1" smtClean="0">
                        <a:solidFill>
                          <a:schemeClr val="tx1"/>
                        </a:solidFill>
                        <a:latin typeface="Cambria Math" panose="02040503050406030204" pitchFamily="18" charset="0"/>
                      </a:rPr>
                      <m:t>𝟏</m:t>
                    </m:r>
                    <m:r>
                      <a:rPr lang="en-AU" b="1" i="1" smtClean="0">
                        <a:solidFill>
                          <a:schemeClr val="tx1"/>
                        </a:solidFill>
                        <a:latin typeface="Cambria Math" panose="02040503050406030204" pitchFamily="18" charset="0"/>
                      </a:rPr>
                      <m:t> </m:t>
                    </m:r>
                  </m:oMath>
                </a14:m>
                <a:r>
                  <a:rPr lang="en-AU" b="1" dirty="0">
                    <a:solidFill>
                      <a:schemeClr val="tx1"/>
                    </a:solidFill>
                  </a:rPr>
                  <a:t>T</a:t>
                </a:r>
              </a:p>
            </p:txBody>
          </p:sp>
        </mc:Choice>
        <mc:Fallback xmlns="">
          <p:sp>
            <p:nvSpPr>
              <p:cNvPr id="7" name="TextBox 6"/>
              <p:cNvSpPr txBox="1">
                <a:spLocks noRot="1" noChangeAspect="1" noMove="1" noResize="1" noEditPoints="1" noAdjustHandles="1" noChangeArrowheads="1" noChangeShapeType="1" noTextEdit="1"/>
              </p:cNvSpPr>
              <p:nvPr/>
            </p:nvSpPr>
            <p:spPr>
              <a:xfrm>
                <a:off x="1317917" y="987362"/>
                <a:ext cx="1296144" cy="369332"/>
              </a:xfrm>
              <a:prstGeom prst="rect">
                <a:avLst/>
              </a:prstGeom>
              <a:blipFill>
                <a:blip r:embed="rId5"/>
                <a:stretch>
                  <a:fillRect t="-9836" b="-24590"/>
                </a:stretch>
              </a:blipFill>
              <a:effectLst>
                <a:softEdge rad="31750"/>
              </a:effectLst>
            </p:spPr>
            <p:txBody>
              <a:bodyPr/>
              <a:lstStyle/>
              <a:p>
                <a:r>
                  <a:rPr lang="en-AU">
                    <a:noFill/>
                  </a:rPr>
                  <a:t> </a:t>
                </a:r>
              </a:p>
            </p:txBody>
          </p:sp>
        </mc:Fallback>
      </mc:AlternateContent>
      <p:sp>
        <p:nvSpPr>
          <p:cNvPr id="8" name="Rectangle 7"/>
          <p:cNvSpPr/>
          <p:nvPr/>
        </p:nvSpPr>
        <p:spPr>
          <a:xfrm>
            <a:off x="395536" y="5641403"/>
            <a:ext cx="8375503" cy="923330"/>
          </a:xfrm>
          <a:prstGeom prst="rect">
            <a:avLst/>
          </a:prstGeom>
        </p:spPr>
        <p:txBody>
          <a:bodyPr wrap="square">
            <a:spAutoFit/>
          </a:bodyPr>
          <a:lstStyle/>
          <a:p>
            <a:pPr marL="285750" indent="-285750">
              <a:buFont typeface="Arial" panose="020B0604020202020204" pitchFamily="34" charset="0"/>
              <a:buChar char="•"/>
            </a:pPr>
            <a:r>
              <a:rPr lang="en-AU" dirty="0"/>
              <a:t>Tunnelling effects depend on the Fermi distribution in the SET</a:t>
            </a:r>
          </a:p>
          <a:p>
            <a:pPr marL="285750" indent="-285750">
              <a:buFont typeface="Arial" panose="020B0604020202020204" pitchFamily="34" charset="0"/>
              <a:buChar char="•"/>
            </a:pPr>
            <a:r>
              <a:rPr lang="en-AU" dirty="0"/>
              <a:t>The SET is with 𝑛≈100 in the intermediate regime between few and many electrons</a:t>
            </a:r>
            <a:br>
              <a:rPr lang="en-AU" dirty="0"/>
            </a:br>
            <a:r>
              <a:rPr lang="en-AU" dirty="0"/>
              <a:t>⇒ the Fermi distribution has some variation with electron number</a:t>
            </a:r>
          </a:p>
        </p:txBody>
      </p:sp>
    </p:spTree>
    <p:extLst>
      <p:ext uri="{BB962C8B-B14F-4D97-AF65-F5344CB8AC3E}">
        <p14:creationId xmlns:p14="http://schemas.microsoft.com/office/powerpoint/2010/main" val="32651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p:cNvSpPr>
                <a:spLocks noGrp="1"/>
              </p:cNvSpPr>
              <p:nvPr>
                <p:ph type="title"/>
              </p:nvPr>
            </p:nvSpPr>
            <p:spPr>
              <a:xfrm>
                <a:off x="827584" y="116632"/>
                <a:ext cx="7848872" cy="648072"/>
              </a:xfrm>
            </p:spPr>
            <p:txBody>
              <a:bodyPr/>
              <a:lstStyle/>
              <a:p>
                <a:r>
                  <a:rPr lang="en-AU" dirty="0"/>
                  <a:t>Dependence of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𝑻</m:t>
                        </m:r>
                      </m:e>
                      <m:sub>
                        <m:r>
                          <a:rPr lang="en-AU" i="1">
                            <a:latin typeface="Cambria Math" panose="02040503050406030204" pitchFamily="18" charset="0"/>
                          </a:rPr>
                          <m:t>𝟏</m:t>
                        </m:r>
                      </m:sub>
                    </m:sSub>
                  </m:oMath>
                </a14:m>
                <a:r>
                  <a:rPr lang="en-AU" dirty="0"/>
                  <a:t> on SET electron number</a:t>
                </a:r>
              </a:p>
            </p:txBody>
          </p:sp>
        </mc:Choice>
        <mc:Fallback xmlns="">
          <p:sp>
            <p:nvSpPr>
              <p:cNvPr id="3" name="Title 2"/>
              <p:cNvSpPr>
                <a:spLocks noGrp="1" noRot="1" noChangeAspect="1" noMove="1" noResize="1" noEditPoints="1" noAdjustHandles="1" noChangeArrowheads="1" noChangeShapeType="1" noTextEdit="1"/>
              </p:cNvSpPr>
              <p:nvPr>
                <p:ph type="title"/>
              </p:nvPr>
            </p:nvSpPr>
            <p:spPr>
              <a:xfrm>
                <a:off x="827584" y="116632"/>
                <a:ext cx="7848872" cy="648072"/>
              </a:xfrm>
              <a:blipFill>
                <a:blip r:embed="rId2"/>
                <a:stretch>
                  <a:fillRect l="-2020" t="-11321" b="-21698"/>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smtClean="0"/>
              <a:t>Stefanie Tenberg, UNSW, Analysis of spin relaxation times in Si</a:t>
            </a:r>
            <a:endParaRPr lang="en-AU" dirty="0"/>
          </a:p>
        </p:txBody>
      </p:sp>
      <p:sp>
        <p:nvSpPr>
          <p:cNvPr id="5" name="Slide Number Placeholder 4"/>
          <p:cNvSpPr>
            <a:spLocks noGrp="1"/>
          </p:cNvSpPr>
          <p:nvPr>
            <p:ph type="sldNum" sz="quarter" idx="12"/>
          </p:nvPr>
        </p:nvSpPr>
        <p:spPr/>
        <p:txBody>
          <a:bodyPr/>
          <a:lstStyle/>
          <a:p>
            <a:fld id="{D1F77FD5-8964-4EF4-B0DC-F29804E0ACF6}" type="slidenum">
              <a:rPr lang="en-AU" smtClean="0"/>
              <a:pPr/>
              <a:t>11</a:t>
            </a:fld>
            <a:endParaRPr lang="en-AU" dirty="0"/>
          </a:p>
        </p:txBody>
      </p:sp>
      <p:sp>
        <p:nvSpPr>
          <p:cNvPr id="8" name="Rectangle 7"/>
          <p:cNvSpPr/>
          <p:nvPr/>
        </p:nvSpPr>
        <p:spPr>
          <a:xfrm>
            <a:off x="1056470" y="5207340"/>
            <a:ext cx="6336704" cy="646331"/>
          </a:xfrm>
          <a:prstGeom prst="rect">
            <a:avLst/>
          </a:prstGeom>
        </p:spPr>
        <p:txBody>
          <a:bodyPr wrap="square">
            <a:spAutoFit/>
          </a:bodyPr>
          <a:lstStyle/>
          <a:p>
            <a:r>
              <a:rPr lang="en-AU" dirty="0"/>
              <a:t>For large plunge voltages all tunnelling processes are suppressed </a:t>
            </a:r>
            <a:br>
              <a:rPr lang="en-AU" dirty="0"/>
            </a:br>
            <a:r>
              <a:rPr lang="en-AU" dirty="0"/>
              <a:t>⇒  relaxation is independent of electron number</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436" y="1124744"/>
            <a:ext cx="6343605" cy="4229070"/>
          </a:xfrm>
          <a:prstGeom prst="rect">
            <a:avLst/>
          </a:prstGeom>
        </p:spPr>
      </p:pic>
      <p:cxnSp>
        <p:nvCxnSpPr>
          <p:cNvPr id="9" name="Straight Arrow Connector 8"/>
          <p:cNvCxnSpPr/>
          <p:nvPr/>
        </p:nvCxnSpPr>
        <p:spPr>
          <a:xfrm>
            <a:off x="3108698" y="3611024"/>
            <a:ext cx="0" cy="10964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2533656" y="3006258"/>
                <a:ext cx="1166091" cy="5076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AU" sz="1600" b="0" i="1" smtClean="0">
                              <a:latin typeface="Cambria Math" panose="02040503050406030204" pitchFamily="18" charset="0"/>
                            </a:rPr>
                          </m:ctrlPr>
                        </m:fPr>
                        <m:num>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𝐸</m:t>
                              </m:r>
                            </m:e>
                            <m:sub>
                              <m:r>
                                <a:rPr lang="en-AU" sz="1600" b="0" i="1" smtClean="0">
                                  <a:latin typeface="Cambria Math" panose="02040503050406030204" pitchFamily="18" charset="0"/>
                                </a:rPr>
                                <m:t>𝑧</m:t>
                              </m:r>
                            </m:sub>
                          </m:sSub>
                        </m:num>
                        <m:den>
                          <m:r>
                            <a:rPr lang="en-AU" sz="1600" b="0" i="1" smtClean="0">
                              <a:latin typeface="Cambria Math" panose="02040503050406030204" pitchFamily="18" charset="0"/>
                            </a:rPr>
                            <m:t>2</m:t>
                          </m:r>
                        </m:den>
                      </m:f>
                    </m:oMath>
                  </m:oMathPara>
                </a14:m>
                <a:endParaRPr lang="en-AU" sz="1600" dirty="0"/>
              </a:p>
            </p:txBody>
          </p:sp>
        </mc:Choice>
        <mc:Fallback xmlns="">
          <p:sp>
            <p:nvSpPr>
              <p:cNvPr id="10" name="TextBox 9"/>
              <p:cNvSpPr txBox="1">
                <a:spLocks noRot="1" noChangeAspect="1" noMove="1" noResize="1" noEditPoints="1" noAdjustHandles="1" noChangeArrowheads="1" noChangeShapeType="1" noTextEdit="1"/>
              </p:cNvSpPr>
              <p:nvPr/>
            </p:nvSpPr>
            <p:spPr>
              <a:xfrm>
                <a:off x="2533656" y="3006258"/>
                <a:ext cx="1166091" cy="507662"/>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804247" y="1287344"/>
                <a:ext cx="2073013" cy="2308324"/>
              </a:xfrm>
              <a:prstGeom prst="rect">
                <a:avLst/>
              </a:prstGeom>
              <a:noFill/>
            </p:spPr>
            <p:txBody>
              <a:bodyPr wrap="square" rtlCol="0">
                <a:spAutoFit/>
              </a:bodyPr>
              <a:lstStyle/>
              <a:p>
                <a:r>
                  <a:rPr lang="en-AU" dirty="0" smtClean="0"/>
                  <a:t>These measurements show less of an exponential like for direct tunnelling expected</a:t>
                </a:r>
              </a:p>
              <a:p>
                <a14:m>
                  <m:oMath xmlns:m="http://schemas.openxmlformats.org/officeDocument/2006/math">
                    <m:r>
                      <a:rPr lang="en-AU" b="0" i="1" smtClean="0">
                        <a:latin typeface="Cambria Math" panose="02040503050406030204" pitchFamily="18" charset="0"/>
                      </a:rPr>
                      <m:t>→ </m:t>
                    </m:r>
                  </m:oMath>
                </a14:m>
                <a:r>
                  <a:rPr lang="en-AU" dirty="0" smtClean="0"/>
                  <a:t>Uneven Fermi distribution? </a:t>
                </a:r>
                <a:endParaRPr lang="en-AU" dirty="0"/>
              </a:p>
            </p:txBody>
          </p:sp>
        </mc:Choice>
        <mc:Fallback xmlns="">
          <p:sp>
            <p:nvSpPr>
              <p:cNvPr id="12" name="TextBox 11"/>
              <p:cNvSpPr txBox="1">
                <a:spLocks noRot="1" noChangeAspect="1" noMove="1" noResize="1" noEditPoints="1" noAdjustHandles="1" noChangeArrowheads="1" noChangeShapeType="1" noTextEdit="1"/>
              </p:cNvSpPr>
              <p:nvPr/>
            </p:nvSpPr>
            <p:spPr>
              <a:xfrm>
                <a:off x="6804247" y="1287344"/>
                <a:ext cx="2073013" cy="2308324"/>
              </a:xfrm>
              <a:prstGeom prst="rect">
                <a:avLst/>
              </a:prstGeom>
              <a:blipFill>
                <a:blip r:embed="rId5"/>
                <a:stretch>
                  <a:fillRect l="-2353" t="-1319" b="-3166"/>
                </a:stretch>
              </a:blipFill>
            </p:spPr>
            <p:txBody>
              <a:bodyPr/>
              <a:lstStyle/>
              <a:p>
                <a:r>
                  <a:rPr lang="en-AU">
                    <a:noFill/>
                  </a:rPr>
                  <a:t> </a:t>
                </a:r>
              </a:p>
            </p:txBody>
          </p:sp>
        </mc:Fallback>
      </mc:AlternateContent>
    </p:spTree>
    <p:extLst>
      <p:ext uri="{BB962C8B-B14F-4D97-AF65-F5344CB8AC3E}">
        <p14:creationId xmlns:p14="http://schemas.microsoft.com/office/powerpoint/2010/main" val="2656603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052736"/>
            <a:ext cx="8229600" cy="5328592"/>
          </a:xfrm>
        </p:spPr>
        <p:txBody>
          <a:bodyPr>
            <a:normAutofit/>
          </a:bodyPr>
          <a:lstStyle/>
          <a:p>
            <a:pPr marL="0" indent="0">
              <a:buNone/>
            </a:pPr>
            <a:r>
              <a:rPr lang="en-AU" dirty="0" smtClean="0"/>
              <a:t>Do you have any idea what is going on for plunge voltages deeper than half the Zeeman energy? </a:t>
            </a:r>
          </a:p>
          <a:p>
            <a:pPr marL="0" indent="0">
              <a:buNone/>
            </a:pPr>
            <a:r>
              <a:rPr lang="en-AU" dirty="0"/>
              <a:t/>
            </a:r>
            <a:br>
              <a:rPr lang="en-AU" dirty="0"/>
            </a:br>
            <a:r>
              <a:rPr lang="en-AU" dirty="0" smtClean="0"/>
              <a:t>It seems that we observe direct tunnelling until the spin up moves below the Fermi level – as expected. Below that there is still a drop of up at a factor of 5 until the relaxation rate reaches the phonon relaxation plateau. What is going on here?</a:t>
            </a:r>
          </a:p>
          <a:p>
            <a:pPr marL="0" indent="0">
              <a:buNone/>
            </a:pPr>
            <a:endParaRPr lang="en-AU" dirty="0"/>
          </a:p>
          <a:p>
            <a:pPr marL="0" indent="0">
              <a:buNone/>
            </a:pPr>
            <a:r>
              <a:rPr lang="en-AU" dirty="0" smtClean="0"/>
              <a:t>Additional information:</a:t>
            </a:r>
          </a:p>
          <a:p>
            <a:pPr marL="0" indent="0">
              <a:buNone/>
            </a:pPr>
            <a:r>
              <a:rPr lang="en-AU" dirty="0" smtClean="0"/>
              <a:t>Unfortunately this specific sample died so we cannot take any more measurements. Also, as we were changing over our measurement software at that time, we do not have the traces for this specific measurement set. Although we should have general traces somewhere to dig up, which I’m in the process of doing. </a:t>
            </a:r>
          </a:p>
          <a:p>
            <a:pPr marL="0" indent="0">
              <a:buNone/>
            </a:pPr>
            <a:endParaRPr lang="en-AU" dirty="0"/>
          </a:p>
        </p:txBody>
      </p:sp>
      <p:sp>
        <p:nvSpPr>
          <p:cNvPr id="3" name="Title 2"/>
          <p:cNvSpPr>
            <a:spLocks noGrp="1"/>
          </p:cNvSpPr>
          <p:nvPr>
            <p:ph type="title"/>
          </p:nvPr>
        </p:nvSpPr>
        <p:spPr/>
        <p:txBody>
          <a:bodyPr/>
          <a:lstStyle/>
          <a:p>
            <a:r>
              <a:rPr lang="en-AU" dirty="0" smtClean="0"/>
              <a:t>Questions for Bill</a:t>
            </a:r>
            <a:endParaRPr lang="en-AU" dirty="0"/>
          </a:p>
        </p:txBody>
      </p:sp>
      <p:sp>
        <p:nvSpPr>
          <p:cNvPr id="4" name="Footer Placeholder 3"/>
          <p:cNvSpPr>
            <a:spLocks noGrp="1"/>
          </p:cNvSpPr>
          <p:nvPr>
            <p:ph type="ftr" sz="quarter" idx="11"/>
          </p:nvPr>
        </p:nvSpPr>
        <p:spPr/>
        <p:txBody>
          <a:bodyPr/>
          <a:lstStyle/>
          <a:p>
            <a:r>
              <a:rPr lang="en-AU" smtClean="0"/>
              <a:t>Stefanie Tenberg, UNSW, Analysis of spin relaxation times in Si</a:t>
            </a:r>
            <a:endParaRPr lang="en-AU" dirty="0"/>
          </a:p>
        </p:txBody>
      </p:sp>
      <p:sp>
        <p:nvSpPr>
          <p:cNvPr id="5" name="Slide Number Placeholder 4"/>
          <p:cNvSpPr>
            <a:spLocks noGrp="1"/>
          </p:cNvSpPr>
          <p:nvPr>
            <p:ph type="sldNum" sz="quarter" idx="12"/>
          </p:nvPr>
        </p:nvSpPr>
        <p:spPr/>
        <p:txBody>
          <a:bodyPr/>
          <a:lstStyle/>
          <a:p>
            <a:fld id="{D1F77FD5-8964-4EF4-B0DC-F29804E0ACF6}" type="slidenum">
              <a:rPr lang="en-AU" smtClean="0"/>
              <a:pPr/>
              <a:t>12</a:t>
            </a:fld>
            <a:endParaRPr lang="en-AU" dirty="0"/>
          </a:p>
        </p:txBody>
      </p:sp>
    </p:spTree>
    <p:extLst>
      <p:ext uri="{BB962C8B-B14F-4D97-AF65-F5344CB8AC3E}">
        <p14:creationId xmlns:p14="http://schemas.microsoft.com/office/powerpoint/2010/main" val="1848618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45785" y="126231"/>
            <a:ext cx="7827942" cy="648072"/>
          </a:xfrm>
        </p:spPr>
        <p:txBody>
          <a:bodyPr/>
          <a:lstStyle/>
          <a:p>
            <a:r>
              <a:rPr lang="en-AU" dirty="0" smtClean="0"/>
              <a:t>Tunnelling processes between donor and SET</a:t>
            </a:r>
            <a:endParaRPr lang="en-AU" dirty="0"/>
          </a:p>
        </p:txBody>
      </p:sp>
      <p:sp>
        <p:nvSpPr>
          <p:cNvPr id="4" name="Footer Placeholder 3"/>
          <p:cNvSpPr>
            <a:spLocks noGrp="1"/>
          </p:cNvSpPr>
          <p:nvPr>
            <p:ph type="ftr" sz="quarter" idx="11"/>
          </p:nvPr>
        </p:nvSpPr>
        <p:spPr/>
        <p:txBody>
          <a:bodyPr/>
          <a:lstStyle/>
          <a:p>
            <a:r>
              <a:rPr lang="en-AU" smtClean="0"/>
              <a:t>Stefanie Tenberg, UNSW, Analysis of spin relaxation times in Si</a:t>
            </a:r>
            <a:endParaRPr lang="en-AU" dirty="0"/>
          </a:p>
        </p:txBody>
      </p:sp>
      <p:sp>
        <p:nvSpPr>
          <p:cNvPr id="5" name="Slide Number Placeholder 4"/>
          <p:cNvSpPr>
            <a:spLocks noGrp="1"/>
          </p:cNvSpPr>
          <p:nvPr>
            <p:ph type="sldNum" sz="quarter" idx="12"/>
          </p:nvPr>
        </p:nvSpPr>
        <p:spPr/>
        <p:txBody>
          <a:bodyPr/>
          <a:lstStyle/>
          <a:p>
            <a:fld id="{D1F77FD5-8964-4EF4-B0DC-F29804E0ACF6}" type="slidenum">
              <a:rPr lang="en-AU" smtClean="0"/>
              <a:pPr/>
              <a:t>2</a:t>
            </a:fld>
            <a:endParaRPr lang="en-AU" dirty="0"/>
          </a:p>
        </p:txBody>
      </p:sp>
      <p:grpSp>
        <p:nvGrpSpPr>
          <p:cNvPr id="26" name="Group 25"/>
          <p:cNvGrpSpPr/>
          <p:nvPr/>
        </p:nvGrpSpPr>
        <p:grpSpPr>
          <a:xfrm>
            <a:off x="6033033" y="782138"/>
            <a:ext cx="1956630" cy="2387473"/>
            <a:chOff x="3326118" y="2075814"/>
            <a:chExt cx="2383951" cy="2875857"/>
          </a:xfrm>
        </p:grpSpPr>
        <p:cxnSp>
          <p:nvCxnSpPr>
            <p:cNvPr id="10" name="Straight Connector 9"/>
            <p:cNvCxnSpPr>
              <a:cxnSpLocks/>
            </p:cNvCxnSpPr>
            <p:nvPr/>
          </p:nvCxnSpPr>
          <p:spPr bwMode="auto">
            <a:xfrm>
              <a:off x="3886803" y="3586344"/>
              <a:ext cx="541181"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bwMode="auto">
            <a:xfrm>
              <a:off x="3886803" y="3056192"/>
              <a:ext cx="541181" cy="0"/>
            </a:xfrm>
            <a:prstGeom prst="line">
              <a:avLst/>
            </a:prstGeom>
            <a:ln w="57150">
              <a:solidFill>
                <a:srgbClr val="FF6600"/>
              </a:solidFill>
            </a:ln>
          </p:spPr>
          <p:style>
            <a:lnRef idx="1">
              <a:schemeClr val="accent1"/>
            </a:lnRef>
            <a:fillRef idx="0">
              <a:schemeClr val="accent1"/>
            </a:fillRef>
            <a:effectRef idx="0">
              <a:schemeClr val="accent1"/>
            </a:effectRef>
            <a:fontRef idx="minor">
              <a:schemeClr val="tx1"/>
            </a:fontRef>
          </p:style>
        </p:cxnSp>
        <p:sp>
          <p:nvSpPr>
            <p:cNvPr id="12" name="TextBox 124"/>
            <p:cNvSpPr txBox="1">
              <a:spLocks noChangeArrowheads="1"/>
            </p:cNvSpPr>
            <p:nvPr/>
          </p:nvSpPr>
          <p:spPr bwMode="auto">
            <a:xfrm>
              <a:off x="3326118" y="3344184"/>
              <a:ext cx="669818" cy="444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AU"/>
              </a:defPPr>
              <a:lvl1pPr algn="l" rtl="0" fontAlgn="base">
                <a:spcBef>
                  <a:spcPct val="0"/>
                </a:spcBef>
                <a:spcAft>
                  <a:spcPct val="0"/>
                </a:spcAft>
                <a:defRPr sz="2000" kern="1200">
                  <a:solidFill>
                    <a:schemeClr val="tx1"/>
                  </a:solidFill>
                  <a:latin typeface="Tahoma" pitchFamily="34" charset="0"/>
                  <a:ea typeface="+mn-ea"/>
                  <a:cs typeface="+mn-cs"/>
                </a:defRPr>
              </a:lvl1pPr>
              <a:lvl2pPr marL="457200" algn="l" rtl="0" fontAlgn="base">
                <a:spcBef>
                  <a:spcPct val="0"/>
                </a:spcBef>
                <a:spcAft>
                  <a:spcPct val="0"/>
                </a:spcAft>
                <a:defRPr sz="2000" kern="1200">
                  <a:solidFill>
                    <a:schemeClr val="tx1"/>
                  </a:solidFill>
                  <a:latin typeface="Tahoma" pitchFamily="34" charset="0"/>
                  <a:ea typeface="+mn-ea"/>
                  <a:cs typeface="+mn-cs"/>
                </a:defRPr>
              </a:lvl2pPr>
              <a:lvl3pPr marL="914400" algn="l" rtl="0" fontAlgn="base">
                <a:spcBef>
                  <a:spcPct val="0"/>
                </a:spcBef>
                <a:spcAft>
                  <a:spcPct val="0"/>
                </a:spcAft>
                <a:defRPr sz="2000" kern="1200">
                  <a:solidFill>
                    <a:schemeClr val="tx1"/>
                  </a:solidFill>
                  <a:latin typeface="Tahoma" pitchFamily="34" charset="0"/>
                  <a:ea typeface="+mn-ea"/>
                  <a:cs typeface="+mn-cs"/>
                </a:defRPr>
              </a:lvl3pPr>
              <a:lvl4pPr marL="1371600" algn="l" rtl="0" fontAlgn="base">
                <a:spcBef>
                  <a:spcPct val="0"/>
                </a:spcBef>
                <a:spcAft>
                  <a:spcPct val="0"/>
                </a:spcAft>
                <a:defRPr sz="2000" kern="1200">
                  <a:solidFill>
                    <a:schemeClr val="tx1"/>
                  </a:solidFill>
                  <a:latin typeface="Tahoma" pitchFamily="34" charset="0"/>
                  <a:ea typeface="+mn-ea"/>
                  <a:cs typeface="+mn-cs"/>
                </a:defRPr>
              </a:lvl4pPr>
              <a:lvl5pPr marL="1828800" algn="l" rtl="0" fontAlgn="base">
                <a:spcBef>
                  <a:spcPct val="0"/>
                </a:spcBef>
                <a:spcAft>
                  <a:spcPct val="0"/>
                </a:spcAft>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a:lstStyle>
            <a:p>
              <a:pPr eaLnBrk="1" hangingPunct="1"/>
              <a:r>
                <a:rPr lang="en-US" sz="1800" dirty="0">
                  <a:solidFill>
                    <a:srgbClr val="00B0F0"/>
                  </a:solidFill>
                </a:rPr>
                <a:t>|</a:t>
              </a:r>
              <a:r>
                <a:rPr lang="en-US" sz="1800" b="1" dirty="0">
                  <a:solidFill>
                    <a:srgbClr val="00B0F0"/>
                  </a:solidFill>
                  <a:sym typeface="Symbol" pitchFamily="18" charset="2"/>
                </a:rPr>
                <a:t></a:t>
              </a:r>
              <a:endParaRPr lang="en-US" sz="1800" b="1" dirty="0">
                <a:solidFill>
                  <a:srgbClr val="00B0F0"/>
                </a:solidFill>
              </a:endParaRPr>
            </a:p>
          </p:txBody>
        </p:sp>
        <p:sp>
          <p:nvSpPr>
            <p:cNvPr id="13" name="TextBox 125"/>
            <p:cNvSpPr txBox="1">
              <a:spLocks noChangeArrowheads="1"/>
            </p:cNvSpPr>
            <p:nvPr/>
          </p:nvSpPr>
          <p:spPr bwMode="auto">
            <a:xfrm>
              <a:off x="3339172" y="2780928"/>
              <a:ext cx="588623" cy="444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AU"/>
              </a:defPPr>
              <a:lvl1pPr algn="l" rtl="0" fontAlgn="base">
                <a:spcBef>
                  <a:spcPct val="0"/>
                </a:spcBef>
                <a:spcAft>
                  <a:spcPct val="0"/>
                </a:spcAft>
                <a:defRPr sz="2000" kern="1200">
                  <a:solidFill>
                    <a:schemeClr val="tx1"/>
                  </a:solidFill>
                  <a:latin typeface="Tahoma" pitchFamily="34" charset="0"/>
                  <a:ea typeface="+mn-ea"/>
                  <a:cs typeface="+mn-cs"/>
                </a:defRPr>
              </a:lvl1pPr>
              <a:lvl2pPr marL="457200" algn="l" rtl="0" fontAlgn="base">
                <a:spcBef>
                  <a:spcPct val="0"/>
                </a:spcBef>
                <a:spcAft>
                  <a:spcPct val="0"/>
                </a:spcAft>
                <a:defRPr sz="2000" kern="1200">
                  <a:solidFill>
                    <a:schemeClr val="tx1"/>
                  </a:solidFill>
                  <a:latin typeface="Tahoma" pitchFamily="34" charset="0"/>
                  <a:ea typeface="+mn-ea"/>
                  <a:cs typeface="+mn-cs"/>
                </a:defRPr>
              </a:lvl2pPr>
              <a:lvl3pPr marL="914400" algn="l" rtl="0" fontAlgn="base">
                <a:spcBef>
                  <a:spcPct val="0"/>
                </a:spcBef>
                <a:spcAft>
                  <a:spcPct val="0"/>
                </a:spcAft>
                <a:defRPr sz="2000" kern="1200">
                  <a:solidFill>
                    <a:schemeClr val="tx1"/>
                  </a:solidFill>
                  <a:latin typeface="Tahoma" pitchFamily="34" charset="0"/>
                  <a:ea typeface="+mn-ea"/>
                  <a:cs typeface="+mn-cs"/>
                </a:defRPr>
              </a:lvl3pPr>
              <a:lvl4pPr marL="1371600" algn="l" rtl="0" fontAlgn="base">
                <a:spcBef>
                  <a:spcPct val="0"/>
                </a:spcBef>
                <a:spcAft>
                  <a:spcPct val="0"/>
                </a:spcAft>
                <a:defRPr sz="2000" kern="1200">
                  <a:solidFill>
                    <a:schemeClr val="tx1"/>
                  </a:solidFill>
                  <a:latin typeface="Tahoma" pitchFamily="34" charset="0"/>
                  <a:ea typeface="+mn-ea"/>
                  <a:cs typeface="+mn-cs"/>
                </a:defRPr>
              </a:lvl4pPr>
              <a:lvl5pPr marL="1828800" algn="l" rtl="0" fontAlgn="base">
                <a:spcBef>
                  <a:spcPct val="0"/>
                </a:spcBef>
                <a:spcAft>
                  <a:spcPct val="0"/>
                </a:spcAft>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a:lstStyle>
            <a:p>
              <a:pPr eaLnBrk="1" hangingPunct="1"/>
              <a:r>
                <a:rPr lang="en-US" sz="1800" dirty="0">
                  <a:solidFill>
                    <a:srgbClr val="FF6600"/>
                  </a:solidFill>
                </a:rPr>
                <a:t>|</a:t>
              </a:r>
              <a:r>
                <a:rPr lang="en-US" sz="1800" b="1" dirty="0">
                  <a:solidFill>
                    <a:srgbClr val="FF6600"/>
                  </a:solidFill>
                  <a:sym typeface="Symbol" pitchFamily="18" charset="2"/>
                </a:rPr>
                <a:t></a:t>
              </a:r>
              <a:endParaRPr lang="en-US" sz="1800" b="1" dirty="0">
                <a:solidFill>
                  <a:srgbClr val="FF6600"/>
                </a:solidFill>
              </a:endParaRPr>
            </a:p>
          </p:txBody>
        </p:sp>
        <p:sp>
          <p:nvSpPr>
            <p:cNvPr id="14" name="Freeform 13"/>
            <p:cNvSpPr/>
            <p:nvPr/>
          </p:nvSpPr>
          <p:spPr bwMode="auto">
            <a:xfrm>
              <a:off x="4570141" y="2210241"/>
              <a:ext cx="727613" cy="2698989"/>
            </a:xfrm>
            <a:custGeom>
              <a:avLst/>
              <a:gdLst>
                <a:gd name="connsiteX0" fmla="*/ 62484 w 733044"/>
                <a:gd name="connsiteY0" fmla="*/ 1892808 h 1892808"/>
                <a:gd name="connsiteX1" fmla="*/ 53340 w 733044"/>
                <a:gd name="connsiteY1" fmla="*/ 1161288 h 1892808"/>
                <a:gd name="connsiteX2" fmla="*/ 382524 w 733044"/>
                <a:gd name="connsiteY2" fmla="*/ 795528 h 1892808"/>
                <a:gd name="connsiteX3" fmla="*/ 675132 w 733044"/>
                <a:gd name="connsiteY3" fmla="*/ 429768 h 1892808"/>
                <a:gd name="connsiteX4" fmla="*/ 729996 w 733044"/>
                <a:gd name="connsiteY4" fmla="*/ 0 h 1892808"/>
                <a:gd name="connsiteX0" fmla="*/ 62484 w 733044"/>
                <a:gd name="connsiteY0" fmla="*/ 1892808 h 1892808"/>
                <a:gd name="connsiteX1" fmla="*/ 53340 w 733044"/>
                <a:gd name="connsiteY1" fmla="*/ 1161288 h 1892808"/>
                <a:gd name="connsiteX2" fmla="*/ 382524 w 733044"/>
                <a:gd name="connsiteY2" fmla="*/ 795528 h 1892808"/>
                <a:gd name="connsiteX3" fmla="*/ 675132 w 733044"/>
                <a:gd name="connsiteY3" fmla="*/ 429768 h 1892808"/>
                <a:gd name="connsiteX4" fmla="*/ 729996 w 733044"/>
                <a:gd name="connsiteY4" fmla="*/ 0 h 1892808"/>
                <a:gd name="connsiteX0" fmla="*/ 25505 w 696065"/>
                <a:gd name="connsiteY0" fmla="*/ 1892808 h 1892808"/>
                <a:gd name="connsiteX1" fmla="*/ 53340 w 696065"/>
                <a:gd name="connsiteY1" fmla="*/ 1154564 h 1892808"/>
                <a:gd name="connsiteX2" fmla="*/ 345545 w 696065"/>
                <a:gd name="connsiteY2" fmla="*/ 795528 h 1892808"/>
                <a:gd name="connsiteX3" fmla="*/ 638153 w 696065"/>
                <a:gd name="connsiteY3" fmla="*/ 429768 h 1892808"/>
                <a:gd name="connsiteX4" fmla="*/ 693017 w 696065"/>
                <a:gd name="connsiteY4" fmla="*/ 0 h 1892808"/>
                <a:gd name="connsiteX0" fmla="*/ 31668 w 700704"/>
                <a:gd name="connsiteY0" fmla="*/ 1892808 h 1892808"/>
                <a:gd name="connsiteX1" fmla="*/ 59503 w 700704"/>
                <a:gd name="connsiteY1" fmla="*/ 1154564 h 1892808"/>
                <a:gd name="connsiteX2" fmla="*/ 388688 w 700704"/>
                <a:gd name="connsiteY2" fmla="*/ 771995 h 1892808"/>
                <a:gd name="connsiteX3" fmla="*/ 644316 w 700704"/>
                <a:gd name="connsiteY3" fmla="*/ 429768 h 1892808"/>
                <a:gd name="connsiteX4" fmla="*/ 699180 w 700704"/>
                <a:gd name="connsiteY4" fmla="*/ 0 h 1892808"/>
                <a:gd name="connsiteX0" fmla="*/ 31668 w 700704"/>
                <a:gd name="connsiteY0" fmla="*/ 1892808 h 1892808"/>
                <a:gd name="connsiteX1" fmla="*/ 59503 w 700704"/>
                <a:gd name="connsiteY1" fmla="*/ 1154564 h 1892808"/>
                <a:gd name="connsiteX2" fmla="*/ 388688 w 700704"/>
                <a:gd name="connsiteY2" fmla="*/ 771995 h 1892808"/>
                <a:gd name="connsiteX3" fmla="*/ 597251 w 700704"/>
                <a:gd name="connsiteY3" fmla="*/ 517174 h 1892808"/>
                <a:gd name="connsiteX4" fmla="*/ 699180 w 700704"/>
                <a:gd name="connsiteY4" fmla="*/ 0 h 1892808"/>
                <a:gd name="connsiteX0" fmla="*/ 31668 w 700704"/>
                <a:gd name="connsiteY0" fmla="*/ 1892808 h 1892808"/>
                <a:gd name="connsiteX1" fmla="*/ 59503 w 700704"/>
                <a:gd name="connsiteY1" fmla="*/ 1154564 h 1892808"/>
                <a:gd name="connsiteX2" fmla="*/ 388688 w 700704"/>
                <a:gd name="connsiteY2" fmla="*/ 771995 h 1892808"/>
                <a:gd name="connsiteX3" fmla="*/ 597251 w 700704"/>
                <a:gd name="connsiteY3" fmla="*/ 517174 h 1892808"/>
                <a:gd name="connsiteX4" fmla="*/ 699180 w 700704"/>
                <a:gd name="connsiteY4" fmla="*/ 0 h 1892808"/>
                <a:gd name="connsiteX0" fmla="*/ 14680 w 683716"/>
                <a:gd name="connsiteY0" fmla="*/ 1892808 h 1937855"/>
                <a:gd name="connsiteX1" fmla="*/ 626790 w 683716"/>
                <a:gd name="connsiteY1" fmla="*/ 1814815 h 1937855"/>
                <a:gd name="connsiteX2" fmla="*/ 42515 w 683716"/>
                <a:gd name="connsiteY2" fmla="*/ 1154564 h 1937855"/>
                <a:gd name="connsiteX3" fmla="*/ 371700 w 683716"/>
                <a:gd name="connsiteY3" fmla="*/ 771995 h 1937855"/>
                <a:gd name="connsiteX4" fmla="*/ 580263 w 683716"/>
                <a:gd name="connsiteY4" fmla="*/ 517174 h 1937855"/>
                <a:gd name="connsiteX5" fmla="*/ 682192 w 683716"/>
                <a:gd name="connsiteY5" fmla="*/ 0 h 1937855"/>
                <a:gd name="connsiteX0" fmla="*/ 545839 w 710677"/>
                <a:gd name="connsiteY0" fmla="*/ 1929787 h 1944019"/>
                <a:gd name="connsiteX1" fmla="*/ 626790 w 710677"/>
                <a:gd name="connsiteY1" fmla="*/ 1814815 h 1944019"/>
                <a:gd name="connsiteX2" fmla="*/ 42515 w 710677"/>
                <a:gd name="connsiteY2" fmla="*/ 1154564 h 1944019"/>
                <a:gd name="connsiteX3" fmla="*/ 371700 w 710677"/>
                <a:gd name="connsiteY3" fmla="*/ 771995 h 1944019"/>
                <a:gd name="connsiteX4" fmla="*/ 580263 w 710677"/>
                <a:gd name="connsiteY4" fmla="*/ 517174 h 1944019"/>
                <a:gd name="connsiteX5" fmla="*/ 682192 w 710677"/>
                <a:gd name="connsiteY5" fmla="*/ 0 h 1944019"/>
                <a:gd name="connsiteX0" fmla="*/ 591245 w 729122"/>
                <a:gd name="connsiteY0" fmla="*/ 1929787 h 2001169"/>
                <a:gd name="connsiteX1" fmla="*/ 83887 w 729122"/>
                <a:gd name="connsiteY1" fmla="*/ 1871965 h 2001169"/>
                <a:gd name="connsiteX2" fmla="*/ 87921 w 729122"/>
                <a:gd name="connsiteY2" fmla="*/ 1154564 h 2001169"/>
                <a:gd name="connsiteX3" fmla="*/ 417106 w 729122"/>
                <a:gd name="connsiteY3" fmla="*/ 771995 h 2001169"/>
                <a:gd name="connsiteX4" fmla="*/ 625669 w 729122"/>
                <a:gd name="connsiteY4" fmla="*/ 517174 h 2001169"/>
                <a:gd name="connsiteX5" fmla="*/ 727598 w 729122"/>
                <a:gd name="connsiteY5" fmla="*/ 0 h 2001169"/>
                <a:gd name="connsiteX0" fmla="*/ 612581 w 825157"/>
                <a:gd name="connsiteY0" fmla="*/ 1929787 h 1992092"/>
                <a:gd name="connsiteX1" fmla="*/ 740597 w 825157"/>
                <a:gd name="connsiteY1" fmla="*/ 1875327 h 1992092"/>
                <a:gd name="connsiteX2" fmla="*/ 105223 w 825157"/>
                <a:gd name="connsiteY2" fmla="*/ 1871965 h 1992092"/>
                <a:gd name="connsiteX3" fmla="*/ 109257 w 825157"/>
                <a:gd name="connsiteY3" fmla="*/ 1154564 h 1992092"/>
                <a:gd name="connsiteX4" fmla="*/ 438442 w 825157"/>
                <a:gd name="connsiteY4" fmla="*/ 771995 h 1992092"/>
                <a:gd name="connsiteX5" fmla="*/ 647005 w 825157"/>
                <a:gd name="connsiteY5" fmla="*/ 517174 h 1992092"/>
                <a:gd name="connsiteX6" fmla="*/ 748934 w 825157"/>
                <a:gd name="connsiteY6" fmla="*/ 0 h 1992092"/>
                <a:gd name="connsiteX0" fmla="*/ 591245 w 729122"/>
                <a:gd name="connsiteY0" fmla="*/ 1929787 h 2001169"/>
                <a:gd name="connsiteX1" fmla="*/ 83887 w 729122"/>
                <a:gd name="connsiteY1" fmla="*/ 1871965 h 2001169"/>
                <a:gd name="connsiteX2" fmla="*/ 87921 w 729122"/>
                <a:gd name="connsiteY2" fmla="*/ 1154564 h 2001169"/>
                <a:gd name="connsiteX3" fmla="*/ 417106 w 729122"/>
                <a:gd name="connsiteY3" fmla="*/ 771995 h 2001169"/>
                <a:gd name="connsiteX4" fmla="*/ 625669 w 729122"/>
                <a:gd name="connsiteY4" fmla="*/ 517174 h 2001169"/>
                <a:gd name="connsiteX5" fmla="*/ 727598 w 729122"/>
                <a:gd name="connsiteY5" fmla="*/ 0 h 2001169"/>
                <a:gd name="connsiteX0" fmla="*/ 763816 w 763816"/>
                <a:gd name="connsiteY0" fmla="*/ 1869276 h 1991084"/>
                <a:gd name="connsiteX1" fmla="*/ 108540 w 763816"/>
                <a:gd name="connsiteY1" fmla="*/ 1871965 h 1991084"/>
                <a:gd name="connsiteX2" fmla="*/ 112574 w 763816"/>
                <a:gd name="connsiteY2" fmla="*/ 1154564 h 1991084"/>
                <a:gd name="connsiteX3" fmla="*/ 441759 w 763816"/>
                <a:gd name="connsiteY3" fmla="*/ 771995 h 1991084"/>
                <a:gd name="connsiteX4" fmla="*/ 650322 w 763816"/>
                <a:gd name="connsiteY4" fmla="*/ 517174 h 1991084"/>
                <a:gd name="connsiteX5" fmla="*/ 752251 w 763816"/>
                <a:gd name="connsiteY5" fmla="*/ 0 h 1991084"/>
                <a:gd name="connsiteX0" fmla="*/ 763816 w 763816"/>
                <a:gd name="connsiteY0" fmla="*/ 1869276 h 1991084"/>
                <a:gd name="connsiteX1" fmla="*/ 108540 w 763816"/>
                <a:gd name="connsiteY1" fmla="*/ 1871965 h 1991084"/>
                <a:gd name="connsiteX2" fmla="*/ 112574 w 763816"/>
                <a:gd name="connsiteY2" fmla="*/ 1154564 h 1991084"/>
                <a:gd name="connsiteX3" fmla="*/ 441759 w 763816"/>
                <a:gd name="connsiteY3" fmla="*/ 771995 h 1991084"/>
                <a:gd name="connsiteX4" fmla="*/ 650322 w 763816"/>
                <a:gd name="connsiteY4" fmla="*/ 517174 h 1991084"/>
                <a:gd name="connsiteX5" fmla="*/ 752251 w 763816"/>
                <a:gd name="connsiteY5" fmla="*/ 0 h 1991084"/>
                <a:gd name="connsiteX0" fmla="*/ 706778 w 706778"/>
                <a:gd name="connsiteY0" fmla="*/ 1869276 h 1991084"/>
                <a:gd name="connsiteX1" fmla="*/ 51502 w 706778"/>
                <a:gd name="connsiteY1" fmla="*/ 1871965 h 1991084"/>
                <a:gd name="connsiteX2" fmla="*/ 55536 w 706778"/>
                <a:gd name="connsiteY2" fmla="*/ 1154564 h 1991084"/>
                <a:gd name="connsiteX3" fmla="*/ 384721 w 706778"/>
                <a:gd name="connsiteY3" fmla="*/ 771995 h 1991084"/>
                <a:gd name="connsiteX4" fmla="*/ 593284 w 706778"/>
                <a:gd name="connsiteY4" fmla="*/ 517174 h 1991084"/>
                <a:gd name="connsiteX5" fmla="*/ 695213 w 706778"/>
                <a:gd name="connsiteY5" fmla="*/ 0 h 1991084"/>
                <a:gd name="connsiteX0" fmla="*/ 706778 w 706778"/>
                <a:gd name="connsiteY0" fmla="*/ 1869276 h 1880146"/>
                <a:gd name="connsiteX1" fmla="*/ 51502 w 706778"/>
                <a:gd name="connsiteY1" fmla="*/ 1871965 h 1880146"/>
                <a:gd name="connsiteX2" fmla="*/ 55536 w 706778"/>
                <a:gd name="connsiteY2" fmla="*/ 1154564 h 1880146"/>
                <a:gd name="connsiteX3" fmla="*/ 384721 w 706778"/>
                <a:gd name="connsiteY3" fmla="*/ 771995 h 1880146"/>
                <a:gd name="connsiteX4" fmla="*/ 593284 w 706778"/>
                <a:gd name="connsiteY4" fmla="*/ 517174 h 1880146"/>
                <a:gd name="connsiteX5" fmla="*/ 695213 w 706778"/>
                <a:gd name="connsiteY5" fmla="*/ 0 h 1880146"/>
                <a:gd name="connsiteX0" fmla="*/ 706778 w 706778"/>
                <a:gd name="connsiteY0" fmla="*/ 1876000 h 1880146"/>
                <a:gd name="connsiteX1" fmla="*/ 51502 w 706778"/>
                <a:gd name="connsiteY1" fmla="*/ 1871965 h 1880146"/>
                <a:gd name="connsiteX2" fmla="*/ 55536 w 706778"/>
                <a:gd name="connsiteY2" fmla="*/ 1154564 h 1880146"/>
                <a:gd name="connsiteX3" fmla="*/ 384721 w 706778"/>
                <a:gd name="connsiteY3" fmla="*/ 771995 h 1880146"/>
                <a:gd name="connsiteX4" fmla="*/ 593284 w 706778"/>
                <a:gd name="connsiteY4" fmla="*/ 517174 h 1880146"/>
                <a:gd name="connsiteX5" fmla="*/ 695213 w 706778"/>
                <a:gd name="connsiteY5" fmla="*/ 0 h 1880146"/>
                <a:gd name="connsiteX0" fmla="*/ 706778 w 706778"/>
                <a:gd name="connsiteY0" fmla="*/ 1876000 h 1876000"/>
                <a:gd name="connsiteX1" fmla="*/ 51502 w 706778"/>
                <a:gd name="connsiteY1" fmla="*/ 1871965 h 1876000"/>
                <a:gd name="connsiteX2" fmla="*/ 55536 w 706778"/>
                <a:gd name="connsiteY2" fmla="*/ 1154564 h 1876000"/>
                <a:gd name="connsiteX3" fmla="*/ 384721 w 706778"/>
                <a:gd name="connsiteY3" fmla="*/ 771995 h 1876000"/>
                <a:gd name="connsiteX4" fmla="*/ 593284 w 706778"/>
                <a:gd name="connsiteY4" fmla="*/ 517174 h 1876000"/>
                <a:gd name="connsiteX5" fmla="*/ 695213 w 706778"/>
                <a:gd name="connsiteY5" fmla="*/ 0 h 1876000"/>
                <a:gd name="connsiteX0" fmla="*/ 666437 w 666437"/>
                <a:gd name="connsiteY0" fmla="*/ 1876000 h 1876000"/>
                <a:gd name="connsiteX1" fmla="*/ 11161 w 666437"/>
                <a:gd name="connsiteY1" fmla="*/ 1871965 h 1876000"/>
                <a:gd name="connsiteX2" fmla="*/ 55536 w 666437"/>
                <a:gd name="connsiteY2" fmla="*/ 1104138 h 1876000"/>
                <a:gd name="connsiteX3" fmla="*/ 344380 w 666437"/>
                <a:gd name="connsiteY3" fmla="*/ 771995 h 1876000"/>
                <a:gd name="connsiteX4" fmla="*/ 552943 w 666437"/>
                <a:gd name="connsiteY4" fmla="*/ 517174 h 1876000"/>
                <a:gd name="connsiteX5" fmla="*/ 654872 w 666437"/>
                <a:gd name="connsiteY5" fmla="*/ 0 h 1876000"/>
                <a:gd name="connsiteX0" fmla="*/ 666437 w 666437"/>
                <a:gd name="connsiteY0" fmla="*/ 1876000 h 1876000"/>
                <a:gd name="connsiteX1" fmla="*/ 11161 w 666437"/>
                <a:gd name="connsiteY1" fmla="*/ 1871965 h 1876000"/>
                <a:gd name="connsiteX2" fmla="*/ 55536 w 666437"/>
                <a:gd name="connsiteY2" fmla="*/ 1104138 h 1876000"/>
                <a:gd name="connsiteX3" fmla="*/ 344380 w 666437"/>
                <a:gd name="connsiteY3" fmla="*/ 771995 h 1876000"/>
                <a:gd name="connsiteX4" fmla="*/ 552943 w 666437"/>
                <a:gd name="connsiteY4" fmla="*/ 517174 h 1876000"/>
                <a:gd name="connsiteX5" fmla="*/ 654872 w 666437"/>
                <a:gd name="connsiteY5" fmla="*/ 0 h 1876000"/>
                <a:gd name="connsiteX0" fmla="*/ 666437 w 666437"/>
                <a:gd name="connsiteY0" fmla="*/ 1876000 h 1876000"/>
                <a:gd name="connsiteX1" fmla="*/ 11161 w 666437"/>
                <a:gd name="connsiteY1" fmla="*/ 1871965 h 1876000"/>
                <a:gd name="connsiteX2" fmla="*/ 55536 w 666437"/>
                <a:gd name="connsiteY2" fmla="*/ 1104138 h 1876000"/>
                <a:gd name="connsiteX3" fmla="*/ 344380 w 666437"/>
                <a:gd name="connsiteY3" fmla="*/ 771995 h 1876000"/>
                <a:gd name="connsiteX4" fmla="*/ 552943 w 666437"/>
                <a:gd name="connsiteY4" fmla="*/ 517174 h 1876000"/>
                <a:gd name="connsiteX5" fmla="*/ 654872 w 666437"/>
                <a:gd name="connsiteY5" fmla="*/ 0 h 1876000"/>
                <a:gd name="connsiteX0" fmla="*/ 703417 w 703417"/>
                <a:gd name="connsiteY0" fmla="*/ 1876000 h 1876000"/>
                <a:gd name="connsiteX1" fmla="*/ 48141 w 703417"/>
                <a:gd name="connsiteY1" fmla="*/ 1871965 h 1876000"/>
                <a:gd name="connsiteX2" fmla="*/ 92516 w 703417"/>
                <a:gd name="connsiteY2" fmla="*/ 1104138 h 1876000"/>
                <a:gd name="connsiteX3" fmla="*/ 381360 w 703417"/>
                <a:gd name="connsiteY3" fmla="*/ 771995 h 1876000"/>
                <a:gd name="connsiteX4" fmla="*/ 589923 w 703417"/>
                <a:gd name="connsiteY4" fmla="*/ 517174 h 1876000"/>
                <a:gd name="connsiteX5" fmla="*/ 691852 w 703417"/>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37544 w 659601"/>
                <a:gd name="connsiteY3" fmla="*/ 771995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85679 w 659601"/>
                <a:gd name="connsiteY2" fmla="*/ 1057074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85679 w 659601"/>
                <a:gd name="connsiteY2" fmla="*/ 1057074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85679 w 659601"/>
                <a:gd name="connsiteY2" fmla="*/ 1057074 h 1876000"/>
                <a:gd name="connsiteX3" fmla="*/ 303926 w 659601"/>
                <a:gd name="connsiteY3" fmla="*/ 822421 h 1876000"/>
                <a:gd name="connsiteX4" fmla="*/ 576363 w 659601"/>
                <a:gd name="connsiteY4" fmla="*/ 513812 h 1876000"/>
                <a:gd name="connsiteX5" fmla="*/ 648036 w 659601"/>
                <a:gd name="connsiteY5" fmla="*/ 0 h 1876000"/>
                <a:gd name="connsiteX0" fmla="*/ 659601 w 659601"/>
                <a:gd name="connsiteY0" fmla="*/ 1876000 h 1876000"/>
                <a:gd name="connsiteX1" fmla="*/ 4325 w 659601"/>
                <a:gd name="connsiteY1" fmla="*/ 1871965 h 1876000"/>
                <a:gd name="connsiteX2" fmla="*/ 85679 w 659601"/>
                <a:gd name="connsiteY2" fmla="*/ 1057074 h 1876000"/>
                <a:gd name="connsiteX3" fmla="*/ 303926 w 659601"/>
                <a:gd name="connsiteY3" fmla="*/ 822421 h 1876000"/>
                <a:gd name="connsiteX4" fmla="*/ 576363 w 659601"/>
                <a:gd name="connsiteY4" fmla="*/ 513812 h 1876000"/>
                <a:gd name="connsiteX5" fmla="*/ 648036 w 659601"/>
                <a:gd name="connsiteY5" fmla="*/ 0 h 1876000"/>
                <a:gd name="connsiteX0" fmla="*/ 659601 w 659601"/>
                <a:gd name="connsiteY0" fmla="*/ 1876000 h 1876000"/>
                <a:gd name="connsiteX1" fmla="*/ 4325 w 659601"/>
                <a:gd name="connsiteY1" fmla="*/ 1871965 h 1876000"/>
                <a:gd name="connsiteX2" fmla="*/ 85679 w 659601"/>
                <a:gd name="connsiteY2" fmla="*/ 1057074 h 1876000"/>
                <a:gd name="connsiteX3" fmla="*/ 303926 w 659601"/>
                <a:gd name="connsiteY3" fmla="*/ 822421 h 1876000"/>
                <a:gd name="connsiteX4" fmla="*/ 576363 w 659601"/>
                <a:gd name="connsiteY4" fmla="*/ 513812 h 1876000"/>
                <a:gd name="connsiteX5" fmla="*/ 648036 w 659601"/>
                <a:gd name="connsiteY5" fmla="*/ 0 h 1876000"/>
                <a:gd name="connsiteX0" fmla="*/ 656239 w 656239"/>
                <a:gd name="connsiteY0" fmla="*/ 1876000 h 1876000"/>
                <a:gd name="connsiteX1" fmla="*/ 963 w 656239"/>
                <a:gd name="connsiteY1" fmla="*/ 1871965 h 1876000"/>
                <a:gd name="connsiteX2" fmla="*/ 82317 w 656239"/>
                <a:gd name="connsiteY2" fmla="*/ 1057074 h 1876000"/>
                <a:gd name="connsiteX3" fmla="*/ 300564 w 656239"/>
                <a:gd name="connsiteY3" fmla="*/ 822421 h 1876000"/>
                <a:gd name="connsiteX4" fmla="*/ 573001 w 656239"/>
                <a:gd name="connsiteY4" fmla="*/ 513812 h 1876000"/>
                <a:gd name="connsiteX5" fmla="*/ 644674 w 656239"/>
                <a:gd name="connsiteY5" fmla="*/ 0 h 1876000"/>
                <a:gd name="connsiteX0" fmla="*/ 656239 w 656239"/>
                <a:gd name="connsiteY0" fmla="*/ 1876000 h 1876000"/>
                <a:gd name="connsiteX1" fmla="*/ 963 w 656239"/>
                <a:gd name="connsiteY1" fmla="*/ 1871965 h 1876000"/>
                <a:gd name="connsiteX2" fmla="*/ 82317 w 656239"/>
                <a:gd name="connsiteY2" fmla="*/ 1057074 h 1876000"/>
                <a:gd name="connsiteX3" fmla="*/ 300564 w 656239"/>
                <a:gd name="connsiteY3" fmla="*/ 822421 h 1876000"/>
                <a:gd name="connsiteX4" fmla="*/ 573001 w 656239"/>
                <a:gd name="connsiteY4" fmla="*/ 513812 h 1876000"/>
                <a:gd name="connsiteX5" fmla="*/ 644674 w 656239"/>
                <a:gd name="connsiteY5" fmla="*/ 0 h 1876000"/>
                <a:gd name="connsiteX0" fmla="*/ 656239 w 656239"/>
                <a:gd name="connsiteY0" fmla="*/ 1876000 h 1876000"/>
                <a:gd name="connsiteX1" fmla="*/ 963 w 656239"/>
                <a:gd name="connsiteY1" fmla="*/ 1871965 h 1876000"/>
                <a:gd name="connsiteX2" fmla="*/ 82317 w 656239"/>
                <a:gd name="connsiteY2" fmla="*/ 1057074 h 1876000"/>
                <a:gd name="connsiteX3" fmla="*/ 300564 w 656239"/>
                <a:gd name="connsiteY3" fmla="*/ 822421 h 1876000"/>
                <a:gd name="connsiteX4" fmla="*/ 549468 w 656239"/>
                <a:gd name="connsiteY4" fmla="*/ 591133 h 1876000"/>
                <a:gd name="connsiteX5" fmla="*/ 644674 w 656239"/>
                <a:gd name="connsiteY5" fmla="*/ 0 h 1876000"/>
                <a:gd name="connsiteX0" fmla="*/ 656239 w 656239"/>
                <a:gd name="connsiteY0" fmla="*/ 1876000 h 1876000"/>
                <a:gd name="connsiteX1" fmla="*/ 963 w 656239"/>
                <a:gd name="connsiteY1" fmla="*/ 1871965 h 1876000"/>
                <a:gd name="connsiteX2" fmla="*/ 82317 w 656239"/>
                <a:gd name="connsiteY2" fmla="*/ 1057074 h 1876000"/>
                <a:gd name="connsiteX3" fmla="*/ 300564 w 656239"/>
                <a:gd name="connsiteY3" fmla="*/ 822421 h 1876000"/>
                <a:gd name="connsiteX4" fmla="*/ 549468 w 656239"/>
                <a:gd name="connsiteY4" fmla="*/ 591133 h 1876000"/>
                <a:gd name="connsiteX5" fmla="*/ 644674 w 656239"/>
                <a:gd name="connsiteY5" fmla="*/ 0 h 1876000"/>
                <a:gd name="connsiteX0" fmla="*/ 656239 w 656239"/>
                <a:gd name="connsiteY0" fmla="*/ 1876000 h 1876000"/>
                <a:gd name="connsiteX1" fmla="*/ 963 w 656239"/>
                <a:gd name="connsiteY1" fmla="*/ 1871965 h 1876000"/>
                <a:gd name="connsiteX2" fmla="*/ 82317 w 656239"/>
                <a:gd name="connsiteY2" fmla="*/ 1057074 h 1876000"/>
                <a:gd name="connsiteX3" fmla="*/ 300564 w 656239"/>
                <a:gd name="connsiteY3" fmla="*/ 822421 h 1876000"/>
                <a:gd name="connsiteX4" fmla="*/ 549468 w 656239"/>
                <a:gd name="connsiteY4" fmla="*/ 591133 h 1876000"/>
                <a:gd name="connsiteX5" fmla="*/ 644674 w 656239"/>
                <a:gd name="connsiteY5" fmla="*/ 0 h 1876000"/>
                <a:gd name="connsiteX0" fmla="*/ 656239 w 656239"/>
                <a:gd name="connsiteY0" fmla="*/ 1876000 h 1876000"/>
                <a:gd name="connsiteX1" fmla="*/ 963 w 656239"/>
                <a:gd name="connsiteY1" fmla="*/ 1871965 h 1876000"/>
                <a:gd name="connsiteX2" fmla="*/ 82317 w 656239"/>
                <a:gd name="connsiteY2" fmla="*/ 1057074 h 1876000"/>
                <a:gd name="connsiteX3" fmla="*/ 354352 w 656239"/>
                <a:gd name="connsiteY3" fmla="*/ 782080 h 1876000"/>
                <a:gd name="connsiteX4" fmla="*/ 549468 w 656239"/>
                <a:gd name="connsiteY4" fmla="*/ 591133 h 1876000"/>
                <a:gd name="connsiteX5" fmla="*/ 644674 w 656239"/>
                <a:gd name="connsiteY5" fmla="*/ 0 h 1876000"/>
                <a:gd name="connsiteX0" fmla="*/ 656239 w 656239"/>
                <a:gd name="connsiteY0" fmla="*/ 1876000 h 1876000"/>
                <a:gd name="connsiteX1" fmla="*/ 963 w 656239"/>
                <a:gd name="connsiteY1" fmla="*/ 1871965 h 1876000"/>
                <a:gd name="connsiteX2" fmla="*/ 82317 w 656239"/>
                <a:gd name="connsiteY2" fmla="*/ 1057074 h 1876000"/>
                <a:gd name="connsiteX3" fmla="*/ 354352 w 656239"/>
                <a:gd name="connsiteY3" fmla="*/ 782080 h 1876000"/>
                <a:gd name="connsiteX4" fmla="*/ 549468 w 656239"/>
                <a:gd name="connsiteY4" fmla="*/ 591133 h 1876000"/>
                <a:gd name="connsiteX5" fmla="*/ 644674 w 656239"/>
                <a:gd name="connsiteY5" fmla="*/ 0 h 18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6239" h="1876000">
                  <a:moveTo>
                    <a:pt x="656239" y="1876000"/>
                  </a:moveTo>
                  <a:lnTo>
                    <a:pt x="963" y="1871965"/>
                  </a:lnTo>
                  <a:cubicBezTo>
                    <a:pt x="0" y="1292284"/>
                    <a:pt x="26780" y="1166442"/>
                    <a:pt x="82317" y="1057074"/>
                  </a:cubicBezTo>
                  <a:cubicBezTo>
                    <a:pt x="127767" y="954427"/>
                    <a:pt x="259124" y="830041"/>
                    <a:pt x="354352" y="782080"/>
                  </a:cubicBezTo>
                  <a:cubicBezTo>
                    <a:pt x="429410" y="750927"/>
                    <a:pt x="502201" y="667692"/>
                    <a:pt x="549468" y="591133"/>
                  </a:cubicBezTo>
                  <a:cubicBezTo>
                    <a:pt x="603458" y="504489"/>
                    <a:pt x="646198" y="467958"/>
                    <a:pt x="644674" y="0"/>
                  </a:cubicBezTo>
                </a:path>
              </a:pathLst>
            </a:custGeom>
            <a:solidFill>
              <a:schemeClr val="tx2">
                <a:lumMod val="60000"/>
                <a:lumOff val="40000"/>
              </a:schemeClr>
            </a:solidFill>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anchor="ctr"/>
            <a:lstStyle>
              <a:defPPr>
                <a:defRPr lang="en-AU"/>
              </a:defPPr>
              <a:lvl1pPr algn="l" rtl="0" fontAlgn="base">
                <a:spcBef>
                  <a:spcPct val="0"/>
                </a:spcBef>
                <a:spcAft>
                  <a:spcPct val="0"/>
                </a:spcAft>
                <a:defRPr sz="200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mn-lt"/>
                  <a:ea typeface="+mn-ea"/>
                  <a:cs typeface="+mn-cs"/>
                </a:defRPr>
              </a:lvl2pPr>
              <a:lvl3pPr marL="914400" algn="l" rtl="0" fontAlgn="base">
                <a:spcBef>
                  <a:spcPct val="0"/>
                </a:spcBef>
                <a:spcAft>
                  <a:spcPct val="0"/>
                </a:spcAft>
                <a:defRPr sz="2000" kern="1200">
                  <a:solidFill>
                    <a:schemeClr val="tx1"/>
                  </a:solidFill>
                  <a:latin typeface="+mn-lt"/>
                  <a:ea typeface="+mn-ea"/>
                  <a:cs typeface="+mn-cs"/>
                </a:defRPr>
              </a:lvl3pPr>
              <a:lvl4pPr marL="1371600" algn="l" rtl="0" fontAlgn="base">
                <a:spcBef>
                  <a:spcPct val="0"/>
                </a:spcBef>
                <a:spcAft>
                  <a:spcPct val="0"/>
                </a:spcAft>
                <a:defRPr sz="2000" kern="1200">
                  <a:solidFill>
                    <a:schemeClr val="tx1"/>
                  </a:solidFill>
                  <a:latin typeface="+mn-lt"/>
                  <a:ea typeface="+mn-ea"/>
                  <a:cs typeface="+mn-cs"/>
                </a:defRPr>
              </a:lvl4pPr>
              <a:lvl5pPr marL="1828800" algn="l" rtl="0" fontAlgn="base">
                <a:spcBef>
                  <a:spcPct val="0"/>
                </a:spcBef>
                <a:spcAft>
                  <a:spcPct val="0"/>
                </a:spcAft>
                <a:defRPr sz="2000" kern="1200">
                  <a:solidFill>
                    <a:schemeClr val="tx1"/>
                  </a:solidFill>
                  <a:latin typeface="+mn-lt"/>
                  <a:ea typeface="+mn-ea"/>
                  <a:cs typeface="+mn-cs"/>
                </a:defRPr>
              </a:lvl5pPr>
              <a:lvl6pPr marL="2286000" algn="l" defTabSz="914400" rtl="0" eaLnBrk="1" latinLnBrk="0" hangingPunct="1">
                <a:defRPr sz="2000" kern="1200">
                  <a:solidFill>
                    <a:schemeClr val="tx1"/>
                  </a:solidFill>
                  <a:latin typeface="+mn-lt"/>
                  <a:ea typeface="+mn-ea"/>
                  <a:cs typeface="+mn-cs"/>
                </a:defRPr>
              </a:lvl6pPr>
              <a:lvl7pPr marL="2743200" algn="l" defTabSz="914400" rtl="0" eaLnBrk="1" latinLnBrk="0" hangingPunct="1">
                <a:defRPr sz="2000" kern="1200">
                  <a:solidFill>
                    <a:schemeClr val="tx1"/>
                  </a:solidFill>
                  <a:latin typeface="+mn-lt"/>
                  <a:ea typeface="+mn-ea"/>
                  <a:cs typeface="+mn-cs"/>
                </a:defRPr>
              </a:lvl7pPr>
              <a:lvl8pPr marL="3200400" algn="l" defTabSz="914400" rtl="0" eaLnBrk="1" latinLnBrk="0" hangingPunct="1">
                <a:defRPr sz="2000" kern="1200">
                  <a:solidFill>
                    <a:schemeClr val="tx1"/>
                  </a:solidFill>
                  <a:latin typeface="+mn-lt"/>
                  <a:ea typeface="+mn-ea"/>
                  <a:cs typeface="+mn-cs"/>
                </a:defRPr>
              </a:lvl8pPr>
              <a:lvl9pPr marL="3657600" algn="l" defTabSz="914400" rtl="0" eaLnBrk="1" latinLnBrk="0" hangingPunct="1">
                <a:defRPr sz="2000" kern="1200">
                  <a:solidFill>
                    <a:schemeClr val="tx1"/>
                  </a:solidFill>
                  <a:latin typeface="+mn-lt"/>
                  <a:ea typeface="+mn-ea"/>
                  <a:cs typeface="+mn-cs"/>
                </a:defRPr>
              </a:lvl9pPr>
            </a:lstStyle>
            <a:p>
              <a:pPr algn="ctr">
                <a:defRPr/>
              </a:pPr>
              <a:endParaRPr lang="en-US" sz="1800">
                <a:solidFill>
                  <a:srgbClr val="DDDDDD"/>
                </a:solidFill>
              </a:endParaRPr>
            </a:p>
          </p:txBody>
        </p:sp>
        <p:cxnSp>
          <p:nvCxnSpPr>
            <p:cNvPr id="15" name="Straight Connector 14"/>
            <p:cNvCxnSpPr>
              <a:cxnSpLocks/>
            </p:cNvCxnSpPr>
            <p:nvPr/>
          </p:nvCxnSpPr>
          <p:spPr bwMode="auto">
            <a:xfrm flipH="1">
              <a:off x="3881875" y="3350049"/>
              <a:ext cx="1410205"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bwMode="auto">
            <a:xfrm flipH="1" flipV="1">
              <a:off x="5292080" y="2210241"/>
              <a:ext cx="5674" cy="269899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026416" y="2933301"/>
              <a:ext cx="206634" cy="2328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sp>
          <p:nvSpPr>
            <p:cNvPr id="18" name="Oval 17"/>
            <p:cNvSpPr/>
            <p:nvPr/>
          </p:nvSpPr>
          <p:spPr>
            <a:xfrm>
              <a:off x="4023947" y="3469922"/>
              <a:ext cx="206634" cy="2328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mc:AlternateContent xmlns:mc="http://schemas.openxmlformats.org/markup-compatibility/2006" xmlns:a14="http://schemas.microsoft.com/office/drawing/2010/main">
          <mc:Choice Requires="a14">
            <p:sp>
              <p:nvSpPr>
                <p:cNvPr id="19" name="TextBox 18"/>
                <p:cNvSpPr txBox="1"/>
                <p:nvPr/>
              </p:nvSpPr>
              <p:spPr>
                <a:xfrm>
                  <a:off x="4448678" y="4469714"/>
                  <a:ext cx="987418" cy="4819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𝑁</m:t>
                        </m:r>
                        <m:r>
                          <a:rPr lang="en-AU" sz="2000" b="0" i="1" smtClean="0">
                            <a:latin typeface="Cambria Math" panose="02040503050406030204" pitchFamily="18" charset="0"/>
                          </a:rPr>
                          <m:t>(</m:t>
                        </m:r>
                        <m:r>
                          <a:rPr lang="en-AU" sz="2000" b="0" i="1" smtClean="0">
                            <a:latin typeface="Cambria Math" panose="02040503050406030204" pitchFamily="18" charset="0"/>
                          </a:rPr>
                          <m:t>𝐸</m:t>
                        </m:r>
                        <m:r>
                          <a:rPr lang="en-AU" sz="2000" b="0" i="1" smtClean="0">
                            <a:latin typeface="Cambria Math" panose="02040503050406030204" pitchFamily="18" charset="0"/>
                          </a:rPr>
                          <m:t>)</m:t>
                        </m:r>
                      </m:oMath>
                    </m:oMathPara>
                  </a14:m>
                  <a:endParaRPr lang="en-AU" sz="2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448678" y="4469714"/>
                  <a:ext cx="987418" cy="481957"/>
                </a:xfrm>
                <a:prstGeom prst="rect">
                  <a:avLst/>
                </a:prstGeom>
                <a:blipFill>
                  <a:blip r:embed="rId3"/>
                  <a:stretch>
                    <a:fillRect b="-1363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404878" y="2075814"/>
                  <a:ext cx="987418" cy="4819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𝐸</m:t>
                        </m:r>
                      </m:oMath>
                    </m:oMathPara>
                  </a14:m>
                  <a:endParaRPr lang="en-AU" sz="2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4404878" y="2075814"/>
                  <a:ext cx="987418" cy="481957"/>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313504" y="3088982"/>
                  <a:ext cx="396565" cy="4819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𝐸</m:t>
                            </m:r>
                          </m:e>
                          <m:sub>
                            <m:r>
                              <a:rPr lang="en-AU" sz="2000" b="0" i="1" smtClean="0">
                                <a:latin typeface="Cambria Math" panose="02040503050406030204" pitchFamily="18" charset="0"/>
                              </a:rPr>
                              <m:t>𝐹</m:t>
                            </m:r>
                          </m:sub>
                        </m:sSub>
                      </m:oMath>
                    </m:oMathPara>
                  </a14:m>
                  <a:endParaRPr lang="en-AU" sz="2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5313504" y="3088982"/>
                  <a:ext cx="396565" cy="481957"/>
                </a:xfrm>
                <a:prstGeom prst="rect">
                  <a:avLst/>
                </a:prstGeom>
                <a:blipFill>
                  <a:blip r:embed="rId5"/>
                  <a:stretch>
                    <a:fillRect r="-27778"/>
                  </a:stretch>
                </a:blipFill>
              </p:spPr>
              <p:txBody>
                <a:bodyPr/>
                <a:lstStyle/>
                <a:p>
                  <a:r>
                    <a:rPr lang="en-AU">
                      <a:noFill/>
                    </a:rPr>
                    <a:t> </a:t>
                  </a:r>
                </a:p>
              </p:txBody>
            </p:sp>
          </mc:Fallback>
        </mc:AlternateContent>
        <p:cxnSp>
          <p:nvCxnSpPr>
            <p:cNvPr id="22" name="Straight Arrow Connector 21"/>
            <p:cNvCxnSpPr>
              <a:cxnSpLocks/>
            </p:cNvCxnSpPr>
            <p:nvPr/>
          </p:nvCxnSpPr>
          <p:spPr>
            <a:xfrm>
              <a:off x="4534469" y="3056191"/>
              <a:ext cx="45377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060778" y="2940511"/>
              <a:ext cx="206634" cy="2328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sp>
          <p:nvSpPr>
            <p:cNvPr id="24" name="Oval 23"/>
            <p:cNvSpPr/>
            <p:nvPr/>
          </p:nvSpPr>
          <p:spPr>
            <a:xfrm>
              <a:off x="5060778" y="3469922"/>
              <a:ext cx="206634" cy="2328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cxnSp>
          <p:nvCxnSpPr>
            <p:cNvPr id="25" name="Straight Arrow Connector 24"/>
            <p:cNvCxnSpPr>
              <a:cxnSpLocks/>
            </p:cNvCxnSpPr>
            <p:nvPr/>
          </p:nvCxnSpPr>
          <p:spPr>
            <a:xfrm flipH="1">
              <a:off x="4534470" y="3559735"/>
              <a:ext cx="428190" cy="100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5800332" y="3844586"/>
            <a:ext cx="1966499" cy="2392235"/>
            <a:chOff x="3131840" y="2075814"/>
            <a:chExt cx="2304256" cy="2874705"/>
          </a:xfrm>
        </p:grpSpPr>
        <p:cxnSp>
          <p:nvCxnSpPr>
            <p:cNvPr id="28" name="Straight Connector 27"/>
            <p:cNvCxnSpPr/>
            <p:nvPr/>
          </p:nvCxnSpPr>
          <p:spPr bwMode="auto">
            <a:xfrm>
              <a:off x="3886803" y="4378432"/>
              <a:ext cx="541181"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auto">
            <a:xfrm>
              <a:off x="3886803" y="3848280"/>
              <a:ext cx="541181" cy="0"/>
            </a:xfrm>
            <a:prstGeom prst="line">
              <a:avLst/>
            </a:prstGeom>
            <a:ln w="57150">
              <a:solidFill>
                <a:srgbClr val="FF6600"/>
              </a:solidFill>
            </a:ln>
          </p:spPr>
          <p:style>
            <a:lnRef idx="1">
              <a:schemeClr val="accent1"/>
            </a:lnRef>
            <a:fillRef idx="0">
              <a:schemeClr val="accent1"/>
            </a:fillRef>
            <a:effectRef idx="0">
              <a:schemeClr val="accent1"/>
            </a:effectRef>
            <a:fontRef idx="minor">
              <a:schemeClr val="tx1"/>
            </a:fontRef>
          </p:style>
        </p:cxnSp>
        <p:sp>
          <p:nvSpPr>
            <p:cNvPr id="30" name="TextBox 124"/>
            <p:cNvSpPr txBox="1">
              <a:spLocks noChangeArrowheads="1"/>
            </p:cNvSpPr>
            <p:nvPr/>
          </p:nvSpPr>
          <p:spPr bwMode="auto">
            <a:xfrm>
              <a:off x="3326118" y="4136272"/>
              <a:ext cx="669818" cy="443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AU"/>
              </a:defPPr>
              <a:lvl1pPr algn="l" rtl="0" fontAlgn="base">
                <a:spcBef>
                  <a:spcPct val="0"/>
                </a:spcBef>
                <a:spcAft>
                  <a:spcPct val="0"/>
                </a:spcAft>
                <a:defRPr sz="2000" kern="1200">
                  <a:solidFill>
                    <a:schemeClr val="tx1"/>
                  </a:solidFill>
                  <a:latin typeface="Tahoma" pitchFamily="34" charset="0"/>
                  <a:ea typeface="+mn-ea"/>
                  <a:cs typeface="+mn-cs"/>
                </a:defRPr>
              </a:lvl1pPr>
              <a:lvl2pPr marL="457200" algn="l" rtl="0" fontAlgn="base">
                <a:spcBef>
                  <a:spcPct val="0"/>
                </a:spcBef>
                <a:spcAft>
                  <a:spcPct val="0"/>
                </a:spcAft>
                <a:defRPr sz="2000" kern="1200">
                  <a:solidFill>
                    <a:schemeClr val="tx1"/>
                  </a:solidFill>
                  <a:latin typeface="Tahoma" pitchFamily="34" charset="0"/>
                  <a:ea typeface="+mn-ea"/>
                  <a:cs typeface="+mn-cs"/>
                </a:defRPr>
              </a:lvl2pPr>
              <a:lvl3pPr marL="914400" algn="l" rtl="0" fontAlgn="base">
                <a:spcBef>
                  <a:spcPct val="0"/>
                </a:spcBef>
                <a:spcAft>
                  <a:spcPct val="0"/>
                </a:spcAft>
                <a:defRPr sz="2000" kern="1200">
                  <a:solidFill>
                    <a:schemeClr val="tx1"/>
                  </a:solidFill>
                  <a:latin typeface="Tahoma" pitchFamily="34" charset="0"/>
                  <a:ea typeface="+mn-ea"/>
                  <a:cs typeface="+mn-cs"/>
                </a:defRPr>
              </a:lvl3pPr>
              <a:lvl4pPr marL="1371600" algn="l" rtl="0" fontAlgn="base">
                <a:spcBef>
                  <a:spcPct val="0"/>
                </a:spcBef>
                <a:spcAft>
                  <a:spcPct val="0"/>
                </a:spcAft>
                <a:defRPr sz="2000" kern="1200">
                  <a:solidFill>
                    <a:schemeClr val="tx1"/>
                  </a:solidFill>
                  <a:latin typeface="Tahoma" pitchFamily="34" charset="0"/>
                  <a:ea typeface="+mn-ea"/>
                  <a:cs typeface="+mn-cs"/>
                </a:defRPr>
              </a:lvl4pPr>
              <a:lvl5pPr marL="1828800" algn="l" rtl="0" fontAlgn="base">
                <a:spcBef>
                  <a:spcPct val="0"/>
                </a:spcBef>
                <a:spcAft>
                  <a:spcPct val="0"/>
                </a:spcAft>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a:lstStyle>
            <a:p>
              <a:pPr eaLnBrk="1" hangingPunct="1"/>
              <a:r>
                <a:rPr lang="en-US" sz="1800" dirty="0">
                  <a:solidFill>
                    <a:srgbClr val="00B0F0"/>
                  </a:solidFill>
                </a:rPr>
                <a:t>|</a:t>
              </a:r>
              <a:r>
                <a:rPr lang="en-US" sz="1800" b="1" dirty="0">
                  <a:solidFill>
                    <a:srgbClr val="00B0F0"/>
                  </a:solidFill>
                  <a:sym typeface="Symbol" pitchFamily="18" charset="2"/>
                </a:rPr>
                <a:t></a:t>
              </a:r>
              <a:endParaRPr lang="en-US" sz="1800" b="1" dirty="0">
                <a:solidFill>
                  <a:srgbClr val="00B0F0"/>
                </a:solidFill>
              </a:endParaRPr>
            </a:p>
          </p:txBody>
        </p:sp>
        <p:sp>
          <p:nvSpPr>
            <p:cNvPr id="31" name="TextBox 125"/>
            <p:cNvSpPr txBox="1">
              <a:spLocks noChangeArrowheads="1"/>
            </p:cNvSpPr>
            <p:nvPr/>
          </p:nvSpPr>
          <p:spPr bwMode="auto">
            <a:xfrm>
              <a:off x="3339172" y="3573017"/>
              <a:ext cx="571388" cy="443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AU"/>
              </a:defPPr>
              <a:lvl1pPr algn="l" rtl="0" fontAlgn="base">
                <a:spcBef>
                  <a:spcPct val="0"/>
                </a:spcBef>
                <a:spcAft>
                  <a:spcPct val="0"/>
                </a:spcAft>
                <a:defRPr sz="2000" kern="1200">
                  <a:solidFill>
                    <a:schemeClr val="tx1"/>
                  </a:solidFill>
                  <a:latin typeface="Tahoma" pitchFamily="34" charset="0"/>
                  <a:ea typeface="+mn-ea"/>
                  <a:cs typeface="+mn-cs"/>
                </a:defRPr>
              </a:lvl1pPr>
              <a:lvl2pPr marL="457200" algn="l" rtl="0" fontAlgn="base">
                <a:spcBef>
                  <a:spcPct val="0"/>
                </a:spcBef>
                <a:spcAft>
                  <a:spcPct val="0"/>
                </a:spcAft>
                <a:defRPr sz="2000" kern="1200">
                  <a:solidFill>
                    <a:schemeClr val="tx1"/>
                  </a:solidFill>
                  <a:latin typeface="Tahoma" pitchFamily="34" charset="0"/>
                  <a:ea typeface="+mn-ea"/>
                  <a:cs typeface="+mn-cs"/>
                </a:defRPr>
              </a:lvl2pPr>
              <a:lvl3pPr marL="914400" algn="l" rtl="0" fontAlgn="base">
                <a:spcBef>
                  <a:spcPct val="0"/>
                </a:spcBef>
                <a:spcAft>
                  <a:spcPct val="0"/>
                </a:spcAft>
                <a:defRPr sz="2000" kern="1200">
                  <a:solidFill>
                    <a:schemeClr val="tx1"/>
                  </a:solidFill>
                  <a:latin typeface="Tahoma" pitchFamily="34" charset="0"/>
                  <a:ea typeface="+mn-ea"/>
                  <a:cs typeface="+mn-cs"/>
                </a:defRPr>
              </a:lvl3pPr>
              <a:lvl4pPr marL="1371600" algn="l" rtl="0" fontAlgn="base">
                <a:spcBef>
                  <a:spcPct val="0"/>
                </a:spcBef>
                <a:spcAft>
                  <a:spcPct val="0"/>
                </a:spcAft>
                <a:defRPr sz="2000" kern="1200">
                  <a:solidFill>
                    <a:schemeClr val="tx1"/>
                  </a:solidFill>
                  <a:latin typeface="Tahoma" pitchFamily="34" charset="0"/>
                  <a:ea typeface="+mn-ea"/>
                  <a:cs typeface="+mn-cs"/>
                </a:defRPr>
              </a:lvl4pPr>
              <a:lvl5pPr marL="1828800" algn="l" rtl="0" fontAlgn="base">
                <a:spcBef>
                  <a:spcPct val="0"/>
                </a:spcBef>
                <a:spcAft>
                  <a:spcPct val="0"/>
                </a:spcAft>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a:lstStyle>
            <a:p>
              <a:pPr eaLnBrk="1" hangingPunct="1"/>
              <a:r>
                <a:rPr lang="en-US" sz="1800" dirty="0">
                  <a:solidFill>
                    <a:srgbClr val="FF6600"/>
                  </a:solidFill>
                </a:rPr>
                <a:t>|</a:t>
              </a:r>
              <a:r>
                <a:rPr lang="en-US" sz="1800" b="1" dirty="0">
                  <a:solidFill>
                    <a:srgbClr val="FF6600"/>
                  </a:solidFill>
                  <a:sym typeface="Symbol" pitchFamily="18" charset="2"/>
                </a:rPr>
                <a:t></a:t>
              </a:r>
              <a:endParaRPr lang="en-US" sz="1800" b="1" dirty="0">
                <a:solidFill>
                  <a:srgbClr val="FF6600"/>
                </a:solidFill>
              </a:endParaRPr>
            </a:p>
          </p:txBody>
        </p:sp>
        <p:sp>
          <p:nvSpPr>
            <p:cNvPr id="32" name="Freeform 31"/>
            <p:cNvSpPr/>
            <p:nvPr/>
          </p:nvSpPr>
          <p:spPr bwMode="auto">
            <a:xfrm>
              <a:off x="4570141" y="2210241"/>
              <a:ext cx="727613" cy="2698989"/>
            </a:xfrm>
            <a:custGeom>
              <a:avLst/>
              <a:gdLst>
                <a:gd name="connsiteX0" fmla="*/ 62484 w 733044"/>
                <a:gd name="connsiteY0" fmla="*/ 1892808 h 1892808"/>
                <a:gd name="connsiteX1" fmla="*/ 53340 w 733044"/>
                <a:gd name="connsiteY1" fmla="*/ 1161288 h 1892808"/>
                <a:gd name="connsiteX2" fmla="*/ 382524 w 733044"/>
                <a:gd name="connsiteY2" fmla="*/ 795528 h 1892808"/>
                <a:gd name="connsiteX3" fmla="*/ 675132 w 733044"/>
                <a:gd name="connsiteY3" fmla="*/ 429768 h 1892808"/>
                <a:gd name="connsiteX4" fmla="*/ 729996 w 733044"/>
                <a:gd name="connsiteY4" fmla="*/ 0 h 1892808"/>
                <a:gd name="connsiteX0" fmla="*/ 62484 w 733044"/>
                <a:gd name="connsiteY0" fmla="*/ 1892808 h 1892808"/>
                <a:gd name="connsiteX1" fmla="*/ 53340 w 733044"/>
                <a:gd name="connsiteY1" fmla="*/ 1161288 h 1892808"/>
                <a:gd name="connsiteX2" fmla="*/ 382524 w 733044"/>
                <a:gd name="connsiteY2" fmla="*/ 795528 h 1892808"/>
                <a:gd name="connsiteX3" fmla="*/ 675132 w 733044"/>
                <a:gd name="connsiteY3" fmla="*/ 429768 h 1892808"/>
                <a:gd name="connsiteX4" fmla="*/ 729996 w 733044"/>
                <a:gd name="connsiteY4" fmla="*/ 0 h 1892808"/>
                <a:gd name="connsiteX0" fmla="*/ 25505 w 696065"/>
                <a:gd name="connsiteY0" fmla="*/ 1892808 h 1892808"/>
                <a:gd name="connsiteX1" fmla="*/ 53340 w 696065"/>
                <a:gd name="connsiteY1" fmla="*/ 1154564 h 1892808"/>
                <a:gd name="connsiteX2" fmla="*/ 345545 w 696065"/>
                <a:gd name="connsiteY2" fmla="*/ 795528 h 1892808"/>
                <a:gd name="connsiteX3" fmla="*/ 638153 w 696065"/>
                <a:gd name="connsiteY3" fmla="*/ 429768 h 1892808"/>
                <a:gd name="connsiteX4" fmla="*/ 693017 w 696065"/>
                <a:gd name="connsiteY4" fmla="*/ 0 h 1892808"/>
                <a:gd name="connsiteX0" fmla="*/ 31668 w 700704"/>
                <a:gd name="connsiteY0" fmla="*/ 1892808 h 1892808"/>
                <a:gd name="connsiteX1" fmla="*/ 59503 w 700704"/>
                <a:gd name="connsiteY1" fmla="*/ 1154564 h 1892808"/>
                <a:gd name="connsiteX2" fmla="*/ 388688 w 700704"/>
                <a:gd name="connsiteY2" fmla="*/ 771995 h 1892808"/>
                <a:gd name="connsiteX3" fmla="*/ 644316 w 700704"/>
                <a:gd name="connsiteY3" fmla="*/ 429768 h 1892808"/>
                <a:gd name="connsiteX4" fmla="*/ 699180 w 700704"/>
                <a:gd name="connsiteY4" fmla="*/ 0 h 1892808"/>
                <a:gd name="connsiteX0" fmla="*/ 31668 w 700704"/>
                <a:gd name="connsiteY0" fmla="*/ 1892808 h 1892808"/>
                <a:gd name="connsiteX1" fmla="*/ 59503 w 700704"/>
                <a:gd name="connsiteY1" fmla="*/ 1154564 h 1892808"/>
                <a:gd name="connsiteX2" fmla="*/ 388688 w 700704"/>
                <a:gd name="connsiteY2" fmla="*/ 771995 h 1892808"/>
                <a:gd name="connsiteX3" fmla="*/ 597251 w 700704"/>
                <a:gd name="connsiteY3" fmla="*/ 517174 h 1892808"/>
                <a:gd name="connsiteX4" fmla="*/ 699180 w 700704"/>
                <a:gd name="connsiteY4" fmla="*/ 0 h 1892808"/>
                <a:gd name="connsiteX0" fmla="*/ 31668 w 700704"/>
                <a:gd name="connsiteY0" fmla="*/ 1892808 h 1892808"/>
                <a:gd name="connsiteX1" fmla="*/ 59503 w 700704"/>
                <a:gd name="connsiteY1" fmla="*/ 1154564 h 1892808"/>
                <a:gd name="connsiteX2" fmla="*/ 388688 w 700704"/>
                <a:gd name="connsiteY2" fmla="*/ 771995 h 1892808"/>
                <a:gd name="connsiteX3" fmla="*/ 597251 w 700704"/>
                <a:gd name="connsiteY3" fmla="*/ 517174 h 1892808"/>
                <a:gd name="connsiteX4" fmla="*/ 699180 w 700704"/>
                <a:gd name="connsiteY4" fmla="*/ 0 h 1892808"/>
                <a:gd name="connsiteX0" fmla="*/ 14680 w 683716"/>
                <a:gd name="connsiteY0" fmla="*/ 1892808 h 1937855"/>
                <a:gd name="connsiteX1" fmla="*/ 626790 w 683716"/>
                <a:gd name="connsiteY1" fmla="*/ 1814815 h 1937855"/>
                <a:gd name="connsiteX2" fmla="*/ 42515 w 683716"/>
                <a:gd name="connsiteY2" fmla="*/ 1154564 h 1937855"/>
                <a:gd name="connsiteX3" fmla="*/ 371700 w 683716"/>
                <a:gd name="connsiteY3" fmla="*/ 771995 h 1937855"/>
                <a:gd name="connsiteX4" fmla="*/ 580263 w 683716"/>
                <a:gd name="connsiteY4" fmla="*/ 517174 h 1937855"/>
                <a:gd name="connsiteX5" fmla="*/ 682192 w 683716"/>
                <a:gd name="connsiteY5" fmla="*/ 0 h 1937855"/>
                <a:gd name="connsiteX0" fmla="*/ 545839 w 710677"/>
                <a:gd name="connsiteY0" fmla="*/ 1929787 h 1944019"/>
                <a:gd name="connsiteX1" fmla="*/ 626790 w 710677"/>
                <a:gd name="connsiteY1" fmla="*/ 1814815 h 1944019"/>
                <a:gd name="connsiteX2" fmla="*/ 42515 w 710677"/>
                <a:gd name="connsiteY2" fmla="*/ 1154564 h 1944019"/>
                <a:gd name="connsiteX3" fmla="*/ 371700 w 710677"/>
                <a:gd name="connsiteY3" fmla="*/ 771995 h 1944019"/>
                <a:gd name="connsiteX4" fmla="*/ 580263 w 710677"/>
                <a:gd name="connsiteY4" fmla="*/ 517174 h 1944019"/>
                <a:gd name="connsiteX5" fmla="*/ 682192 w 710677"/>
                <a:gd name="connsiteY5" fmla="*/ 0 h 1944019"/>
                <a:gd name="connsiteX0" fmla="*/ 591245 w 729122"/>
                <a:gd name="connsiteY0" fmla="*/ 1929787 h 2001169"/>
                <a:gd name="connsiteX1" fmla="*/ 83887 w 729122"/>
                <a:gd name="connsiteY1" fmla="*/ 1871965 h 2001169"/>
                <a:gd name="connsiteX2" fmla="*/ 87921 w 729122"/>
                <a:gd name="connsiteY2" fmla="*/ 1154564 h 2001169"/>
                <a:gd name="connsiteX3" fmla="*/ 417106 w 729122"/>
                <a:gd name="connsiteY3" fmla="*/ 771995 h 2001169"/>
                <a:gd name="connsiteX4" fmla="*/ 625669 w 729122"/>
                <a:gd name="connsiteY4" fmla="*/ 517174 h 2001169"/>
                <a:gd name="connsiteX5" fmla="*/ 727598 w 729122"/>
                <a:gd name="connsiteY5" fmla="*/ 0 h 2001169"/>
                <a:gd name="connsiteX0" fmla="*/ 612581 w 825157"/>
                <a:gd name="connsiteY0" fmla="*/ 1929787 h 1992092"/>
                <a:gd name="connsiteX1" fmla="*/ 740597 w 825157"/>
                <a:gd name="connsiteY1" fmla="*/ 1875327 h 1992092"/>
                <a:gd name="connsiteX2" fmla="*/ 105223 w 825157"/>
                <a:gd name="connsiteY2" fmla="*/ 1871965 h 1992092"/>
                <a:gd name="connsiteX3" fmla="*/ 109257 w 825157"/>
                <a:gd name="connsiteY3" fmla="*/ 1154564 h 1992092"/>
                <a:gd name="connsiteX4" fmla="*/ 438442 w 825157"/>
                <a:gd name="connsiteY4" fmla="*/ 771995 h 1992092"/>
                <a:gd name="connsiteX5" fmla="*/ 647005 w 825157"/>
                <a:gd name="connsiteY5" fmla="*/ 517174 h 1992092"/>
                <a:gd name="connsiteX6" fmla="*/ 748934 w 825157"/>
                <a:gd name="connsiteY6" fmla="*/ 0 h 1992092"/>
                <a:gd name="connsiteX0" fmla="*/ 591245 w 729122"/>
                <a:gd name="connsiteY0" fmla="*/ 1929787 h 2001169"/>
                <a:gd name="connsiteX1" fmla="*/ 83887 w 729122"/>
                <a:gd name="connsiteY1" fmla="*/ 1871965 h 2001169"/>
                <a:gd name="connsiteX2" fmla="*/ 87921 w 729122"/>
                <a:gd name="connsiteY2" fmla="*/ 1154564 h 2001169"/>
                <a:gd name="connsiteX3" fmla="*/ 417106 w 729122"/>
                <a:gd name="connsiteY3" fmla="*/ 771995 h 2001169"/>
                <a:gd name="connsiteX4" fmla="*/ 625669 w 729122"/>
                <a:gd name="connsiteY4" fmla="*/ 517174 h 2001169"/>
                <a:gd name="connsiteX5" fmla="*/ 727598 w 729122"/>
                <a:gd name="connsiteY5" fmla="*/ 0 h 2001169"/>
                <a:gd name="connsiteX0" fmla="*/ 763816 w 763816"/>
                <a:gd name="connsiteY0" fmla="*/ 1869276 h 1991084"/>
                <a:gd name="connsiteX1" fmla="*/ 108540 w 763816"/>
                <a:gd name="connsiteY1" fmla="*/ 1871965 h 1991084"/>
                <a:gd name="connsiteX2" fmla="*/ 112574 w 763816"/>
                <a:gd name="connsiteY2" fmla="*/ 1154564 h 1991084"/>
                <a:gd name="connsiteX3" fmla="*/ 441759 w 763816"/>
                <a:gd name="connsiteY3" fmla="*/ 771995 h 1991084"/>
                <a:gd name="connsiteX4" fmla="*/ 650322 w 763816"/>
                <a:gd name="connsiteY4" fmla="*/ 517174 h 1991084"/>
                <a:gd name="connsiteX5" fmla="*/ 752251 w 763816"/>
                <a:gd name="connsiteY5" fmla="*/ 0 h 1991084"/>
                <a:gd name="connsiteX0" fmla="*/ 763816 w 763816"/>
                <a:gd name="connsiteY0" fmla="*/ 1869276 h 1991084"/>
                <a:gd name="connsiteX1" fmla="*/ 108540 w 763816"/>
                <a:gd name="connsiteY1" fmla="*/ 1871965 h 1991084"/>
                <a:gd name="connsiteX2" fmla="*/ 112574 w 763816"/>
                <a:gd name="connsiteY2" fmla="*/ 1154564 h 1991084"/>
                <a:gd name="connsiteX3" fmla="*/ 441759 w 763816"/>
                <a:gd name="connsiteY3" fmla="*/ 771995 h 1991084"/>
                <a:gd name="connsiteX4" fmla="*/ 650322 w 763816"/>
                <a:gd name="connsiteY4" fmla="*/ 517174 h 1991084"/>
                <a:gd name="connsiteX5" fmla="*/ 752251 w 763816"/>
                <a:gd name="connsiteY5" fmla="*/ 0 h 1991084"/>
                <a:gd name="connsiteX0" fmla="*/ 706778 w 706778"/>
                <a:gd name="connsiteY0" fmla="*/ 1869276 h 1991084"/>
                <a:gd name="connsiteX1" fmla="*/ 51502 w 706778"/>
                <a:gd name="connsiteY1" fmla="*/ 1871965 h 1991084"/>
                <a:gd name="connsiteX2" fmla="*/ 55536 w 706778"/>
                <a:gd name="connsiteY2" fmla="*/ 1154564 h 1991084"/>
                <a:gd name="connsiteX3" fmla="*/ 384721 w 706778"/>
                <a:gd name="connsiteY3" fmla="*/ 771995 h 1991084"/>
                <a:gd name="connsiteX4" fmla="*/ 593284 w 706778"/>
                <a:gd name="connsiteY4" fmla="*/ 517174 h 1991084"/>
                <a:gd name="connsiteX5" fmla="*/ 695213 w 706778"/>
                <a:gd name="connsiteY5" fmla="*/ 0 h 1991084"/>
                <a:gd name="connsiteX0" fmla="*/ 706778 w 706778"/>
                <a:gd name="connsiteY0" fmla="*/ 1869276 h 1880146"/>
                <a:gd name="connsiteX1" fmla="*/ 51502 w 706778"/>
                <a:gd name="connsiteY1" fmla="*/ 1871965 h 1880146"/>
                <a:gd name="connsiteX2" fmla="*/ 55536 w 706778"/>
                <a:gd name="connsiteY2" fmla="*/ 1154564 h 1880146"/>
                <a:gd name="connsiteX3" fmla="*/ 384721 w 706778"/>
                <a:gd name="connsiteY3" fmla="*/ 771995 h 1880146"/>
                <a:gd name="connsiteX4" fmla="*/ 593284 w 706778"/>
                <a:gd name="connsiteY4" fmla="*/ 517174 h 1880146"/>
                <a:gd name="connsiteX5" fmla="*/ 695213 w 706778"/>
                <a:gd name="connsiteY5" fmla="*/ 0 h 1880146"/>
                <a:gd name="connsiteX0" fmla="*/ 706778 w 706778"/>
                <a:gd name="connsiteY0" fmla="*/ 1876000 h 1880146"/>
                <a:gd name="connsiteX1" fmla="*/ 51502 w 706778"/>
                <a:gd name="connsiteY1" fmla="*/ 1871965 h 1880146"/>
                <a:gd name="connsiteX2" fmla="*/ 55536 w 706778"/>
                <a:gd name="connsiteY2" fmla="*/ 1154564 h 1880146"/>
                <a:gd name="connsiteX3" fmla="*/ 384721 w 706778"/>
                <a:gd name="connsiteY3" fmla="*/ 771995 h 1880146"/>
                <a:gd name="connsiteX4" fmla="*/ 593284 w 706778"/>
                <a:gd name="connsiteY4" fmla="*/ 517174 h 1880146"/>
                <a:gd name="connsiteX5" fmla="*/ 695213 w 706778"/>
                <a:gd name="connsiteY5" fmla="*/ 0 h 1880146"/>
                <a:gd name="connsiteX0" fmla="*/ 706778 w 706778"/>
                <a:gd name="connsiteY0" fmla="*/ 1876000 h 1876000"/>
                <a:gd name="connsiteX1" fmla="*/ 51502 w 706778"/>
                <a:gd name="connsiteY1" fmla="*/ 1871965 h 1876000"/>
                <a:gd name="connsiteX2" fmla="*/ 55536 w 706778"/>
                <a:gd name="connsiteY2" fmla="*/ 1154564 h 1876000"/>
                <a:gd name="connsiteX3" fmla="*/ 384721 w 706778"/>
                <a:gd name="connsiteY3" fmla="*/ 771995 h 1876000"/>
                <a:gd name="connsiteX4" fmla="*/ 593284 w 706778"/>
                <a:gd name="connsiteY4" fmla="*/ 517174 h 1876000"/>
                <a:gd name="connsiteX5" fmla="*/ 695213 w 706778"/>
                <a:gd name="connsiteY5" fmla="*/ 0 h 1876000"/>
                <a:gd name="connsiteX0" fmla="*/ 666437 w 666437"/>
                <a:gd name="connsiteY0" fmla="*/ 1876000 h 1876000"/>
                <a:gd name="connsiteX1" fmla="*/ 11161 w 666437"/>
                <a:gd name="connsiteY1" fmla="*/ 1871965 h 1876000"/>
                <a:gd name="connsiteX2" fmla="*/ 55536 w 666437"/>
                <a:gd name="connsiteY2" fmla="*/ 1104138 h 1876000"/>
                <a:gd name="connsiteX3" fmla="*/ 344380 w 666437"/>
                <a:gd name="connsiteY3" fmla="*/ 771995 h 1876000"/>
                <a:gd name="connsiteX4" fmla="*/ 552943 w 666437"/>
                <a:gd name="connsiteY4" fmla="*/ 517174 h 1876000"/>
                <a:gd name="connsiteX5" fmla="*/ 654872 w 666437"/>
                <a:gd name="connsiteY5" fmla="*/ 0 h 1876000"/>
                <a:gd name="connsiteX0" fmla="*/ 666437 w 666437"/>
                <a:gd name="connsiteY0" fmla="*/ 1876000 h 1876000"/>
                <a:gd name="connsiteX1" fmla="*/ 11161 w 666437"/>
                <a:gd name="connsiteY1" fmla="*/ 1871965 h 1876000"/>
                <a:gd name="connsiteX2" fmla="*/ 55536 w 666437"/>
                <a:gd name="connsiteY2" fmla="*/ 1104138 h 1876000"/>
                <a:gd name="connsiteX3" fmla="*/ 344380 w 666437"/>
                <a:gd name="connsiteY3" fmla="*/ 771995 h 1876000"/>
                <a:gd name="connsiteX4" fmla="*/ 552943 w 666437"/>
                <a:gd name="connsiteY4" fmla="*/ 517174 h 1876000"/>
                <a:gd name="connsiteX5" fmla="*/ 654872 w 666437"/>
                <a:gd name="connsiteY5" fmla="*/ 0 h 1876000"/>
                <a:gd name="connsiteX0" fmla="*/ 666437 w 666437"/>
                <a:gd name="connsiteY0" fmla="*/ 1876000 h 1876000"/>
                <a:gd name="connsiteX1" fmla="*/ 11161 w 666437"/>
                <a:gd name="connsiteY1" fmla="*/ 1871965 h 1876000"/>
                <a:gd name="connsiteX2" fmla="*/ 55536 w 666437"/>
                <a:gd name="connsiteY2" fmla="*/ 1104138 h 1876000"/>
                <a:gd name="connsiteX3" fmla="*/ 344380 w 666437"/>
                <a:gd name="connsiteY3" fmla="*/ 771995 h 1876000"/>
                <a:gd name="connsiteX4" fmla="*/ 552943 w 666437"/>
                <a:gd name="connsiteY4" fmla="*/ 517174 h 1876000"/>
                <a:gd name="connsiteX5" fmla="*/ 654872 w 666437"/>
                <a:gd name="connsiteY5" fmla="*/ 0 h 1876000"/>
                <a:gd name="connsiteX0" fmla="*/ 703417 w 703417"/>
                <a:gd name="connsiteY0" fmla="*/ 1876000 h 1876000"/>
                <a:gd name="connsiteX1" fmla="*/ 48141 w 703417"/>
                <a:gd name="connsiteY1" fmla="*/ 1871965 h 1876000"/>
                <a:gd name="connsiteX2" fmla="*/ 92516 w 703417"/>
                <a:gd name="connsiteY2" fmla="*/ 1104138 h 1876000"/>
                <a:gd name="connsiteX3" fmla="*/ 381360 w 703417"/>
                <a:gd name="connsiteY3" fmla="*/ 771995 h 1876000"/>
                <a:gd name="connsiteX4" fmla="*/ 589923 w 703417"/>
                <a:gd name="connsiteY4" fmla="*/ 517174 h 1876000"/>
                <a:gd name="connsiteX5" fmla="*/ 691852 w 703417"/>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37544 w 659601"/>
                <a:gd name="connsiteY3" fmla="*/ 771995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95765 w 659601"/>
                <a:gd name="connsiteY2" fmla="*/ 1087330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85679 w 659601"/>
                <a:gd name="connsiteY2" fmla="*/ 1057074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85679 w 659601"/>
                <a:gd name="connsiteY2" fmla="*/ 1057074 h 1876000"/>
                <a:gd name="connsiteX3" fmla="*/ 303926 w 659601"/>
                <a:gd name="connsiteY3" fmla="*/ 822421 h 1876000"/>
                <a:gd name="connsiteX4" fmla="*/ 546107 w 659601"/>
                <a:gd name="connsiteY4" fmla="*/ 517174 h 1876000"/>
                <a:gd name="connsiteX5" fmla="*/ 648036 w 659601"/>
                <a:gd name="connsiteY5" fmla="*/ 0 h 1876000"/>
                <a:gd name="connsiteX0" fmla="*/ 659601 w 659601"/>
                <a:gd name="connsiteY0" fmla="*/ 1876000 h 1876000"/>
                <a:gd name="connsiteX1" fmla="*/ 4325 w 659601"/>
                <a:gd name="connsiteY1" fmla="*/ 1871965 h 1876000"/>
                <a:gd name="connsiteX2" fmla="*/ 85679 w 659601"/>
                <a:gd name="connsiteY2" fmla="*/ 1057074 h 1876000"/>
                <a:gd name="connsiteX3" fmla="*/ 303926 w 659601"/>
                <a:gd name="connsiteY3" fmla="*/ 822421 h 1876000"/>
                <a:gd name="connsiteX4" fmla="*/ 576363 w 659601"/>
                <a:gd name="connsiteY4" fmla="*/ 513812 h 1876000"/>
                <a:gd name="connsiteX5" fmla="*/ 648036 w 659601"/>
                <a:gd name="connsiteY5" fmla="*/ 0 h 1876000"/>
                <a:gd name="connsiteX0" fmla="*/ 659601 w 659601"/>
                <a:gd name="connsiteY0" fmla="*/ 1876000 h 1876000"/>
                <a:gd name="connsiteX1" fmla="*/ 4325 w 659601"/>
                <a:gd name="connsiteY1" fmla="*/ 1871965 h 1876000"/>
                <a:gd name="connsiteX2" fmla="*/ 85679 w 659601"/>
                <a:gd name="connsiteY2" fmla="*/ 1057074 h 1876000"/>
                <a:gd name="connsiteX3" fmla="*/ 303926 w 659601"/>
                <a:gd name="connsiteY3" fmla="*/ 822421 h 1876000"/>
                <a:gd name="connsiteX4" fmla="*/ 576363 w 659601"/>
                <a:gd name="connsiteY4" fmla="*/ 513812 h 1876000"/>
                <a:gd name="connsiteX5" fmla="*/ 648036 w 659601"/>
                <a:gd name="connsiteY5" fmla="*/ 0 h 1876000"/>
                <a:gd name="connsiteX0" fmla="*/ 659601 w 659601"/>
                <a:gd name="connsiteY0" fmla="*/ 1876000 h 1876000"/>
                <a:gd name="connsiteX1" fmla="*/ 4325 w 659601"/>
                <a:gd name="connsiteY1" fmla="*/ 1871965 h 1876000"/>
                <a:gd name="connsiteX2" fmla="*/ 85679 w 659601"/>
                <a:gd name="connsiteY2" fmla="*/ 1057074 h 1876000"/>
                <a:gd name="connsiteX3" fmla="*/ 303926 w 659601"/>
                <a:gd name="connsiteY3" fmla="*/ 822421 h 1876000"/>
                <a:gd name="connsiteX4" fmla="*/ 576363 w 659601"/>
                <a:gd name="connsiteY4" fmla="*/ 513812 h 1876000"/>
                <a:gd name="connsiteX5" fmla="*/ 648036 w 659601"/>
                <a:gd name="connsiteY5" fmla="*/ 0 h 1876000"/>
                <a:gd name="connsiteX0" fmla="*/ 656239 w 656239"/>
                <a:gd name="connsiteY0" fmla="*/ 1876000 h 1876000"/>
                <a:gd name="connsiteX1" fmla="*/ 963 w 656239"/>
                <a:gd name="connsiteY1" fmla="*/ 1871965 h 1876000"/>
                <a:gd name="connsiteX2" fmla="*/ 82317 w 656239"/>
                <a:gd name="connsiteY2" fmla="*/ 1057074 h 1876000"/>
                <a:gd name="connsiteX3" fmla="*/ 300564 w 656239"/>
                <a:gd name="connsiteY3" fmla="*/ 822421 h 1876000"/>
                <a:gd name="connsiteX4" fmla="*/ 573001 w 656239"/>
                <a:gd name="connsiteY4" fmla="*/ 513812 h 1876000"/>
                <a:gd name="connsiteX5" fmla="*/ 644674 w 656239"/>
                <a:gd name="connsiteY5" fmla="*/ 0 h 1876000"/>
                <a:gd name="connsiteX0" fmla="*/ 656239 w 656239"/>
                <a:gd name="connsiteY0" fmla="*/ 1876000 h 1876000"/>
                <a:gd name="connsiteX1" fmla="*/ 963 w 656239"/>
                <a:gd name="connsiteY1" fmla="*/ 1871965 h 1876000"/>
                <a:gd name="connsiteX2" fmla="*/ 82317 w 656239"/>
                <a:gd name="connsiteY2" fmla="*/ 1057074 h 1876000"/>
                <a:gd name="connsiteX3" fmla="*/ 300564 w 656239"/>
                <a:gd name="connsiteY3" fmla="*/ 822421 h 1876000"/>
                <a:gd name="connsiteX4" fmla="*/ 573001 w 656239"/>
                <a:gd name="connsiteY4" fmla="*/ 513812 h 1876000"/>
                <a:gd name="connsiteX5" fmla="*/ 644674 w 656239"/>
                <a:gd name="connsiteY5" fmla="*/ 0 h 1876000"/>
                <a:gd name="connsiteX0" fmla="*/ 656239 w 656239"/>
                <a:gd name="connsiteY0" fmla="*/ 1876000 h 1876000"/>
                <a:gd name="connsiteX1" fmla="*/ 963 w 656239"/>
                <a:gd name="connsiteY1" fmla="*/ 1871965 h 1876000"/>
                <a:gd name="connsiteX2" fmla="*/ 82317 w 656239"/>
                <a:gd name="connsiteY2" fmla="*/ 1057074 h 1876000"/>
                <a:gd name="connsiteX3" fmla="*/ 300564 w 656239"/>
                <a:gd name="connsiteY3" fmla="*/ 822421 h 1876000"/>
                <a:gd name="connsiteX4" fmla="*/ 549468 w 656239"/>
                <a:gd name="connsiteY4" fmla="*/ 591133 h 1876000"/>
                <a:gd name="connsiteX5" fmla="*/ 644674 w 656239"/>
                <a:gd name="connsiteY5" fmla="*/ 0 h 1876000"/>
                <a:gd name="connsiteX0" fmla="*/ 656239 w 656239"/>
                <a:gd name="connsiteY0" fmla="*/ 1876000 h 1876000"/>
                <a:gd name="connsiteX1" fmla="*/ 963 w 656239"/>
                <a:gd name="connsiteY1" fmla="*/ 1871965 h 1876000"/>
                <a:gd name="connsiteX2" fmla="*/ 82317 w 656239"/>
                <a:gd name="connsiteY2" fmla="*/ 1057074 h 1876000"/>
                <a:gd name="connsiteX3" fmla="*/ 300564 w 656239"/>
                <a:gd name="connsiteY3" fmla="*/ 822421 h 1876000"/>
                <a:gd name="connsiteX4" fmla="*/ 549468 w 656239"/>
                <a:gd name="connsiteY4" fmla="*/ 591133 h 1876000"/>
                <a:gd name="connsiteX5" fmla="*/ 644674 w 656239"/>
                <a:gd name="connsiteY5" fmla="*/ 0 h 1876000"/>
                <a:gd name="connsiteX0" fmla="*/ 656239 w 656239"/>
                <a:gd name="connsiteY0" fmla="*/ 1876000 h 1876000"/>
                <a:gd name="connsiteX1" fmla="*/ 963 w 656239"/>
                <a:gd name="connsiteY1" fmla="*/ 1871965 h 1876000"/>
                <a:gd name="connsiteX2" fmla="*/ 82317 w 656239"/>
                <a:gd name="connsiteY2" fmla="*/ 1057074 h 1876000"/>
                <a:gd name="connsiteX3" fmla="*/ 300564 w 656239"/>
                <a:gd name="connsiteY3" fmla="*/ 822421 h 1876000"/>
                <a:gd name="connsiteX4" fmla="*/ 549468 w 656239"/>
                <a:gd name="connsiteY4" fmla="*/ 591133 h 1876000"/>
                <a:gd name="connsiteX5" fmla="*/ 644674 w 656239"/>
                <a:gd name="connsiteY5" fmla="*/ 0 h 1876000"/>
                <a:gd name="connsiteX0" fmla="*/ 656239 w 656239"/>
                <a:gd name="connsiteY0" fmla="*/ 1876000 h 1876000"/>
                <a:gd name="connsiteX1" fmla="*/ 963 w 656239"/>
                <a:gd name="connsiteY1" fmla="*/ 1871965 h 1876000"/>
                <a:gd name="connsiteX2" fmla="*/ 82317 w 656239"/>
                <a:gd name="connsiteY2" fmla="*/ 1057074 h 1876000"/>
                <a:gd name="connsiteX3" fmla="*/ 354352 w 656239"/>
                <a:gd name="connsiteY3" fmla="*/ 782080 h 1876000"/>
                <a:gd name="connsiteX4" fmla="*/ 549468 w 656239"/>
                <a:gd name="connsiteY4" fmla="*/ 591133 h 1876000"/>
                <a:gd name="connsiteX5" fmla="*/ 644674 w 656239"/>
                <a:gd name="connsiteY5" fmla="*/ 0 h 1876000"/>
                <a:gd name="connsiteX0" fmla="*/ 656239 w 656239"/>
                <a:gd name="connsiteY0" fmla="*/ 1876000 h 1876000"/>
                <a:gd name="connsiteX1" fmla="*/ 963 w 656239"/>
                <a:gd name="connsiteY1" fmla="*/ 1871965 h 1876000"/>
                <a:gd name="connsiteX2" fmla="*/ 82317 w 656239"/>
                <a:gd name="connsiteY2" fmla="*/ 1057074 h 1876000"/>
                <a:gd name="connsiteX3" fmla="*/ 354352 w 656239"/>
                <a:gd name="connsiteY3" fmla="*/ 782080 h 1876000"/>
                <a:gd name="connsiteX4" fmla="*/ 549468 w 656239"/>
                <a:gd name="connsiteY4" fmla="*/ 591133 h 1876000"/>
                <a:gd name="connsiteX5" fmla="*/ 644674 w 656239"/>
                <a:gd name="connsiteY5" fmla="*/ 0 h 18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6239" h="1876000">
                  <a:moveTo>
                    <a:pt x="656239" y="1876000"/>
                  </a:moveTo>
                  <a:lnTo>
                    <a:pt x="963" y="1871965"/>
                  </a:lnTo>
                  <a:cubicBezTo>
                    <a:pt x="0" y="1292284"/>
                    <a:pt x="26780" y="1166442"/>
                    <a:pt x="82317" y="1057074"/>
                  </a:cubicBezTo>
                  <a:cubicBezTo>
                    <a:pt x="127767" y="954427"/>
                    <a:pt x="259124" y="830041"/>
                    <a:pt x="354352" y="782080"/>
                  </a:cubicBezTo>
                  <a:cubicBezTo>
                    <a:pt x="429410" y="750927"/>
                    <a:pt x="502201" y="667692"/>
                    <a:pt x="549468" y="591133"/>
                  </a:cubicBezTo>
                  <a:cubicBezTo>
                    <a:pt x="603458" y="504489"/>
                    <a:pt x="646198" y="467958"/>
                    <a:pt x="644674" y="0"/>
                  </a:cubicBezTo>
                </a:path>
              </a:pathLst>
            </a:custGeom>
            <a:solidFill>
              <a:schemeClr val="tx2">
                <a:lumMod val="60000"/>
                <a:lumOff val="40000"/>
              </a:schemeClr>
            </a:solidFill>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anchor="ctr"/>
            <a:lstStyle>
              <a:defPPr>
                <a:defRPr lang="en-AU"/>
              </a:defPPr>
              <a:lvl1pPr algn="l" rtl="0" fontAlgn="base">
                <a:spcBef>
                  <a:spcPct val="0"/>
                </a:spcBef>
                <a:spcAft>
                  <a:spcPct val="0"/>
                </a:spcAft>
                <a:defRPr sz="2000" kern="1200">
                  <a:solidFill>
                    <a:schemeClr val="tx1"/>
                  </a:solidFill>
                  <a:latin typeface="+mn-lt"/>
                  <a:ea typeface="+mn-ea"/>
                  <a:cs typeface="+mn-cs"/>
                </a:defRPr>
              </a:lvl1pPr>
              <a:lvl2pPr marL="457200" algn="l" rtl="0" fontAlgn="base">
                <a:spcBef>
                  <a:spcPct val="0"/>
                </a:spcBef>
                <a:spcAft>
                  <a:spcPct val="0"/>
                </a:spcAft>
                <a:defRPr sz="2000" kern="1200">
                  <a:solidFill>
                    <a:schemeClr val="tx1"/>
                  </a:solidFill>
                  <a:latin typeface="+mn-lt"/>
                  <a:ea typeface="+mn-ea"/>
                  <a:cs typeface="+mn-cs"/>
                </a:defRPr>
              </a:lvl2pPr>
              <a:lvl3pPr marL="914400" algn="l" rtl="0" fontAlgn="base">
                <a:spcBef>
                  <a:spcPct val="0"/>
                </a:spcBef>
                <a:spcAft>
                  <a:spcPct val="0"/>
                </a:spcAft>
                <a:defRPr sz="2000" kern="1200">
                  <a:solidFill>
                    <a:schemeClr val="tx1"/>
                  </a:solidFill>
                  <a:latin typeface="+mn-lt"/>
                  <a:ea typeface="+mn-ea"/>
                  <a:cs typeface="+mn-cs"/>
                </a:defRPr>
              </a:lvl3pPr>
              <a:lvl4pPr marL="1371600" algn="l" rtl="0" fontAlgn="base">
                <a:spcBef>
                  <a:spcPct val="0"/>
                </a:spcBef>
                <a:spcAft>
                  <a:spcPct val="0"/>
                </a:spcAft>
                <a:defRPr sz="2000" kern="1200">
                  <a:solidFill>
                    <a:schemeClr val="tx1"/>
                  </a:solidFill>
                  <a:latin typeface="+mn-lt"/>
                  <a:ea typeface="+mn-ea"/>
                  <a:cs typeface="+mn-cs"/>
                </a:defRPr>
              </a:lvl4pPr>
              <a:lvl5pPr marL="1828800" algn="l" rtl="0" fontAlgn="base">
                <a:spcBef>
                  <a:spcPct val="0"/>
                </a:spcBef>
                <a:spcAft>
                  <a:spcPct val="0"/>
                </a:spcAft>
                <a:defRPr sz="2000" kern="1200">
                  <a:solidFill>
                    <a:schemeClr val="tx1"/>
                  </a:solidFill>
                  <a:latin typeface="+mn-lt"/>
                  <a:ea typeface="+mn-ea"/>
                  <a:cs typeface="+mn-cs"/>
                </a:defRPr>
              </a:lvl5pPr>
              <a:lvl6pPr marL="2286000" algn="l" defTabSz="914400" rtl="0" eaLnBrk="1" latinLnBrk="0" hangingPunct="1">
                <a:defRPr sz="2000" kern="1200">
                  <a:solidFill>
                    <a:schemeClr val="tx1"/>
                  </a:solidFill>
                  <a:latin typeface="+mn-lt"/>
                  <a:ea typeface="+mn-ea"/>
                  <a:cs typeface="+mn-cs"/>
                </a:defRPr>
              </a:lvl6pPr>
              <a:lvl7pPr marL="2743200" algn="l" defTabSz="914400" rtl="0" eaLnBrk="1" latinLnBrk="0" hangingPunct="1">
                <a:defRPr sz="2000" kern="1200">
                  <a:solidFill>
                    <a:schemeClr val="tx1"/>
                  </a:solidFill>
                  <a:latin typeface="+mn-lt"/>
                  <a:ea typeface="+mn-ea"/>
                  <a:cs typeface="+mn-cs"/>
                </a:defRPr>
              </a:lvl7pPr>
              <a:lvl8pPr marL="3200400" algn="l" defTabSz="914400" rtl="0" eaLnBrk="1" latinLnBrk="0" hangingPunct="1">
                <a:defRPr sz="2000" kern="1200">
                  <a:solidFill>
                    <a:schemeClr val="tx1"/>
                  </a:solidFill>
                  <a:latin typeface="+mn-lt"/>
                  <a:ea typeface="+mn-ea"/>
                  <a:cs typeface="+mn-cs"/>
                </a:defRPr>
              </a:lvl8pPr>
              <a:lvl9pPr marL="3657600" algn="l" defTabSz="914400" rtl="0" eaLnBrk="1" latinLnBrk="0" hangingPunct="1">
                <a:defRPr sz="2000" kern="1200">
                  <a:solidFill>
                    <a:schemeClr val="tx1"/>
                  </a:solidFill>
                  <a:latin typeface="+mn-lt"/>
                  <a:ea typeface="+mn-ea"/>
                  <a:cs typeface="+mn-cs"/>
                </a:defRPr>
              </a:lvl9pPr>
            </a:lstStyle>
            <a:p>
              <a:pPr algn="ctr">
                <a:defRPr/>
              </a:pPr>
              <a:endParaRPr lang="en-US" sz="1800">
                <a:solidFill>
                  <a:srgbClr val="DDDDDD"/>
                </a:solidFill>
              </a:endParaRPr>
            </a:p>
          </p:txBody>
        </p:sp>
        <p:cxnSp>
          <p:nvCxnSpPr>
            <p:cNvPr id="33" name="Straight Connector 32"/>
            <p:cNvCxnSpPr>
              <a:cxnSpLocks/>
            </p:cNvCxnSpPr>
            <p:nvPr/>
          </p:nvCxnSpPr>
          <p:spPr bwMode="auto">
            <a:xfrm flipH="1">
              <a:off x="3881875" y="3350049"/>
              <a:ext cx="1410205"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bwMode="auto">
            <a:xfrm flipH="1" flipV="1">
              <a:off x="5292080" y="2210241"/>
              <a:ext cx="5674" cy="269899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026416" y="3725389"/>
              <a:ext cx="206634" cy="2328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sp>
          <p:nvSpPr>
            <p:cNvPr id="36" name="Oval 35"/>
            <p:cNvSpPr/>
            <p:nvPr/>
          </p:nvSpPr>
          <p:spPr>
            <a:xfrm>
              <a:off x="4023947" y="4262010"/>
              <a:ext cx="206634" cy="2328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mc:AlternateContent xmlns:mc="http://schemas.openxmlformats.org/markup-compatibility/2006" xmlns:a14="http://schemas.microsoft.com/office/drawing/2010/main">
          <mc:Choice Requires="a14">
            <p:sp>
              <p:nvSpPr>
                <p:cNvPr id="37" name="TextBox 36"/>
                <p:cNvSpPr txBox="1"/>
                <p:nvPr/>
              </p:nvSpPr>
              <p:spPr>
                <a:xfrm>
                  <a:off x="4448678" y="4469714"/>
                  <a:ext cx="987418" cy="480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𝑁</m:t>
                        </m:r>
                        <m:r>
                          <a:rPr lang="en-AU" sz="2000" b="0" i="1" smtClean="0">
                            <a:latin typeface="Cambria Math" panose="02040503050406030204" pitchFamily="18" charset="0"/>
                          </a:rPr>
                          <m:t>(</m:t>
                        </m:r>
                        <m:r>
                          <a:rPr lang="en-AU" sz="2000" b="0" i="1" smtClean="0">
                            <a:latin typeface="Cambria Math" panose="02040503050406030204" pitchFamily="18" charset="0"/>
                          </a:rPr>
                          <m:t>𝐸</m:t>
                        </m:r>
                        <m:r>
                          <a:rPr lang="en-AU" sz="2000" b="0" i="1" smtClean="0">
                            <a:latin typeface="Cambria Math" panose="02040503050406030204" pitchFamily="18" charset="0"/>
                          </a:rPr>
                          <m:t>)</m:t>
                        </m:r>
                      </m:oMath>
                    </m:oMathPara>
                  </a14:m>
                  <a:endParaRPr lang="en-AU" sz="2000" dirty="0"/>
                </a:p>
              </p:txBody>
            </p:sp>
          </mc:Choice>
          <mc:Fallback xmlns="">
            <p:sp>
              <p:nvSpPr>
                <p:cNvPr id="37" name="TextBox 36"/>
                <p:cNvSpPr txBox="1">
                  <a:spLocks noRot="1" noChangeAspect="1" noMove="1" noResize="1" noEditPoints="1" noAdjustHandles="1" noChangeArrowheads="1" noChangeShapeType="1" noTextEdit="1"/>
                </p:cNvSpPr>
                <p:nvPr/>
              </p:nvSpPr>
              <p:spPr>
                <a:xfrm>
                  <a:off x="4448678" y="4469714"/>
                  <a:ext cx="987418" cy="480805"/>
                </a:xfrm>
                <a:prstGeom prst="rect">
                  <a:avLst/>
                </a:prstGeom>
                <a:blipFill>
                  <a:blip r:embed="rId6"/>
                  <a:stretch>
                    <a:fillRect b="-1363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404879" y="2075814"/>
                  <a:ext cx="987418" cy="480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𝐸</m:t>
                        </m:r>
                      </m:oMath>
                    </m:oMathPara>
                  </a14:m>
                  <a:endParaRPr lang="en-AU"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404879" y="2075814"/>
                  <a:ext cx="987418" cy="480805"/>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3131840" y="3110488"/>
                  <a:ext cx="987418" cy="4808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𝐸</m:t>
                            </m:r>
                          </m:e>
                          <m:sub>
                            <m:r>
                              <a:rPr lang="en-AU" sz="2000" b="0" i="1" smtClean="0">
                                <a:latin typeface="Cambria Math" panose="02040503050406030204" pitchFamily="18" charset="0"/>
                              </a:rPr>
                              <m:t>𝐹</m:t>
                            </m:r>
                          </m:sub>
                        </m:sSub>
                      </m:oMath>
                    </m:oMathPara>
                  </a14:m>
                  <a:endParaRPr lang="en-AU" sz="2000" dirty="0"/>
                </a:p>
              </p:txBody>
            </p:sp>
          </mc:Choice>
          <mc:Fallback xmlns="">
            <p:sp>
              <p:nvSpPr>
                <p:cNvPr id="39" name="TextBox 38"/>
                <p:cNvSpPr txBox="1">
                  <a:spLocks noRot="1" noChangeAspect="1" noMove="1" noResize="1" noEditPoints="1" noAdjustHandles="1" noChangeArrowheads="1" noChangeShapeType="1" noTextEdit="1"/>
                </p:cNvSpPr>
                <p:nvPr/>
              </p:nvSpPr>
              <p:spPr>
                <a:xfrm>
                  <a:off x="3131840" y="3110488"/>
                  <a:ext cx="987418" cy="480805"/>
                </a:xfrm>
                <a:prstGeom prst="rect">
                  <a:avLst/>
                </a:prstGeom>
                <a:blipFill>
                  <a:blip r:embed="rId8"/>
                  <a:stretch>
                    <a:fillRect/>
                  </a:stretch>
                </a:blipFill>
              </p:spPr>
              <p:txBody>
                <a:bodyPr/>
                <a:lstStyle/>
                <a:p>
                  <a:r>
                    <a:rPr lang="en-AU">
                      <a:noFill/>
                    </a:rPr>
                    <a:t> </a:t>
                  </a:r>
                </a:p>
              </p:txBody>
            </p:sp>
          </mc:Fallback>
        </mc:AlternateContent>
        <p:cxnSp>
          <p:nvCxnSpPr>
            <p:cNvPr id="40" name="Straight Arrow Connector 39"/>
            <p:cNvCxnSpPr/>
            <p:nvPr/>
          </p:nvCxnSpPr>
          <p:spPr>
            <a:xfrm flipV="1">
              <a:off x="4356372" y="3243695"/>
              <a:ext cx="620516" cy="4291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5071430" y="2994066"/>
              <a:ext cx="206634" cy="2328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sp>
          <p:nvSpPr>
            <p:cNvPr id="42" name="Oval 41"/>
            <p:cNvSpPr/>
            <p:nvPr/>
          </p:nvSpPr>
          <p:spPr>
            <a:xfrm>
              <a:off x="5059005" y="3670320"/>
              <a:ext cx="206634" cy="23284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p>
          </p:txBody>
        </p:sp>
        <p:cxnSp>
          <p:nvCxnSpPr>
            <p:cNvPr id="43" name="Straight Arrow Connector 42"/>
            <p:cNvCxnSpPr/>
            <p:nvPr/>
          </p:nvCxnSpPr>
          <p:spPr>
            <a:xfrm flipH="1">
              <a:off x="4333028" y="3865217"/>
              <a:ext cx="619492" cy="3967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 name="Rectangle 1"/>
              <p:cNvSpPr/>
              <p:nvPr/>
            </p:nvSpPr>
            <p:spPr>
              <a:xfrm>
                <a:off x="367240" y="1170099"/>
                <a:ext cx="4572000" cy="1442639"/>
              </a:xfrm>
              <a:prstGeom prst="rect">
                <a:avLst/>
              </a:prstGeom>
            </p:spPr>
            <p:txBody>
              <a:bodyPr>
                <a:spAutoFit/>
              </a:bodyPr>
              <a:lstStyle/>
              <a:p>
                <a:pPr marL="285750" indent="-285750">
                  <a:buFont typeface="Arial" panose="020B0604020202020204" pitchFamily="34" charset="0"/>
                  <a:buChar char="•"/>
                </a:pPr>
                <a:r>
                  <a:rPr lang="en-AU" dirty="0"/>
                  <a:t>First order tunnelling (direct tunnelling):</a:t>
                </a:r>
                <a:br>
                  <a:rPr lang="en-AU" dirty="0"/>
                </a:br>
                <a14:m>
                  <m:oMath xmlns:m="http://schemas.openxmlformats.org/officeDocument/2006/math">
                    <m:r>
                      <m:rPr>
                        <m:sty m:val="p"/>
                      </m:rPr>
                      <a:rPr lang="en-AU">
                        <a:latin typeface="Cambria Math" panose="02040503050406030204" pitchFamily="18" charset="0"/>
                      </a:rPr>
                      <m:t>Γ</m:t>
                    </m:r>
                    <m:r>
                      <a:rPr lang="en-AU" i="1">
                        <a:latin typeface="Cambria Math" panose="02040503050406030204" pitchFamily="18" charset="0"/>
                      </a:rPr>
                      <m:t>=</m:t>
                    </m:r>
                    <m:sSub>
                      <m:sSubPr>
                        <m:ctrlPr>
                          <a:rPr lang="en-AU" i="1">
                            <a:latin typeface="Cambria Math" panose="02040503050406030204" pitchFamily="18" charset="0"/>
                          </a:rPr>
                        </m:ctrlPr>
                      </m:sSubPr>
                      <m:e>
                        <m:r>
                          <m:rPr>
                            <m:sty m:val="p"/>
                          </m:rPr>
                          <a:rPr lang="en-AU">
                            <a:latin typeface="Cambria Math" panose="02040503050406030204" pitchFamily="18" charset="0"/>
                          </a:rPr>
                          <m:t>Γ</m:t>
                        </m:r>
                      </m:e>
                      <m:sub>
                        <m:r>
                          <a:rPr lang="en-AU" i="1">
                            <a:latin typeface="Cambria Math" panose="02040503050406030204" pitchFamily="18" charset="0"/>
                          </a:rPr>
                          <m:t>0</m:t>
                        </m:r>
                      </m:sub>
                    </m:sSub>
                    <m:sSup>
                      <m:sSupPr>
                        <m:ctrlPr>
                          <a:rPr lang="en-AU" i="1">
                            <a:latin typeface="Cambria Math" panose="02040503050406030204" pitchFamily="18" charset="0"/>
                          </a:rPr>
                        </m:ctrlPr>
                      </m:sSupPr>
                      <m:e>
                        <m:r>
                          <a:rPr lang="en-AU" i="1">
                            <a:latin typeface="Cambria Math" panose="02040503050406030204" pitchFamily="18" charset="0"/>
                          </a:rPr>
                          <m:t>𝑒</m:t>
                        </m:r>
                      </m:e>
                      <m:sup>
                        <m:r>
                          <a:rPr lang="en-AU" i="1">
                            <a:latin typeface="Cambria Math" panose="02040503050406030204" pitchFamily="18" charset="0"/>
                          </a:rPr>
                          <m:t>−</m:t>
                        </m:r>
                        <m:r>
                          <a:rPr lang="en-AU" i="1">
                            <a:latin typeface="Cambria Math" panose="02040503050406030204" pitchFamily="18" charset="0"/>
                          </a:rPr>
                          <m:t>𝛽</m:t>
                        </m:r>
                        <m:sSub>
                          <m:sSubPr>
                            <m:ctrlPr>
                              <a:rPr lang="en-AU" i="1">
                                <a:latin typeface="Cambria Math" panose="02040503050406030204" pitchFamily="18" charset="0"/>
                              </a:rPr>
                            </m:ctrlPr>
                          </m:sSubPr>
                          <m:e>
                            <m:r>
                              <a:rPr lang="en-AU" i="1">
                                <a:latin typeface="Cambria Math" panose="02040503050406030204" pitchFamily="18" charset="0"/>
                              </a:rPr>
                              <m:t>𝑉</m:t>
                            </m:r>
                          </m:e>
                          <m:sub>
                            <m:r>
                              <a:rPr lang="en-AU" i="1">
                                <a:latin typeface="Cambria Math" panose="02040503050406030204" pitchFamily="18" charset="0"/>
                              </a:rPr>
                              <m:t>𝑝</m:t>
                            </m:r>
                          </m:sub>
                        </m:sSub>
                      </m:sup>
                    </m:sSup>
                    <m:r>
                      <a:rPr lang="en-AU" i="1">
                        <a:latin typeface="Cambria Math" panose="02040503050406030204" pitchFamily="18" charset="0"/>
                      </a:rPr>
                      <m:t>[1−</m:t>
                    </m:r>
                    <m:sSup>
                      <m:sSupPr>
                        <m:ctrlPr>
                          <a:rPr lang="en-AU" i="1">
                            <a:latin typeface="Cambria Math" panose="02040503050406030204" pitchFamily="18" charset="0"/>
                          </a:rPr>
                        </m:ctrlPr>
                      </m:sSupPr>
                      <m:e>
                        <m:d>
                          <m:dPr>
                            <m:ctrlPr>
                              <a:rPr lang="en-AU" i="1">
                                <a:latin typeface="Cambria Math" panose="02040503050406030204" pitchFamily="18" charset="0"/>
                              </a:rPr>
                            </m:ctrlPr>
                          </m:dPr>
                          <m:e>
                            <m:r>
                              <a:rPr lang="en-AU" i="1">
                                <a:latin typeface="Cambria Math" panose="02040503050406030204" pitchFamily="18" charset="0"/>
                              </a:rPr>
                              <m:t>1+</m:t>
                            </m:r>
                            <m:sSup>
                              <m:sSupPr>
                                <m:ctrlPr>
                                  <a:rPr lang="en-AU" i="1">
                                    <a:latin typeface="Cambria Math" panose="02040503050406030204" pitchFamily="18" charset="0"/>
                                  </a:rPr>
                                </m:ctrlPr>
                              </m:sSupPr>
                              <m:e>
                                <m:r>
                                  <a:rPr lang="en-AU" i="1">
                                    <a:latin typeface="Cambria Math" panose="02040503050406030204" pitchFamily="18" charset="0"/>
                                  </a:rPr>
                                  <m:t>𝑒</m:t>
                                </m:r>
                              </m:e>
                              <m:sup>
                                <m:f>
                                  <m:fPr>
                                    <m:ctrlPr>
                                      <a:rPr lang="en-AU" i="1">
                                        <a:latin typeface="Cambria Math" panose="02040503050406030204" pitchFamily="18" charset="0"/>
                                      </a:rPr>
                                    </m:ctrlPr>
                                  </m:fPr>
                                  <m:num>
                                    <m:r>
                                      <a:rPr lang="en-AU" i="1">
                                        <a:latin typeface="Cambria Math" panose="02040503050406030204" pitchFamily="18" charset="0"/>
                                      </a:rPr>
                                      <m:t>−</m:t>
                                    </m:r>
                                    <m:r>
                                      <a:rPr lang="en-AU" i="1">
                                        <a:latin typeface="Cambria Math" panose="02040503050406030204" pitchFamily="18" charset="0"/>
                                      </a:rPr>
                                      <m:t>𝑒</m:t>
                                    </m:r>
                                    <m:r>
                                      <a:rPr lang="en-AU" i="1">
                                        <a:latin typeface="Cambria Math" panose="02040503050406030204" pitchFamily="18" charset="0"/>
                                      </a:rPr>
                                      <m:t>𝛼</m:t>
                                    </m:r>
                                    <m:sSub>
                                      <m:sSubPr>
                                        <m:ctrlPr>
                                          <a:rPr lang="en-AU" i="1">
                                            <a:latin typeface="Cambria Math" panose="02040503050406030204" pitchFamily="18" charset="0"/>
                                          </a:rPr>
                                        </m:ctrlPr>
                                      </m:sSubPr>
                                      <m:e>
                                        <m:r>
                                          <a:rPr lang="en-AU" i="1">
                                            <a:latin typeface="Cambria Math" panose="02040503050406030204" pitchFamily="18" charset="0"/>
                                          </a:rPr>
                                          <m:t>𝑉</m:t>
                                        </m:r>
                                      </m:e>
                                      <m:sub>
                                        <m:r>
                                          <a:rPr lang="en-AU" i="1">
                                            <a:latin typeface="Cambria Math" panose="02040503050406030204" pitchFamily="18" charset="0"/>
                                          </a:rPr>
                                          <m:t>𝑝</m:t>
                                        </m:r>
                                      </m:sub>
                                    </m:sSub>
                                  </m:num>
                                  <m:den>
                                    <m:sSub>
                                      <m:sSubPr>
                                        <m:ctrlPr>
                                          <a:rPr lang="en-AU" i="1">
                                            <a:latin typeface="Cambria Math" panose="02040503050406030204" pitchFamily="18" charset="0"/>
                                          </a:rPr>
                                        </m:ctrlPr>
                                      </m:sSubPr>
                                      <m:e>
                                        <m:r>
                                          <a:rPr lang="en-AU" i="1">
                                            <a:latin typeface="Cambria Math" panose="02040503050406030204" pitchFamily="18" charset="0"/>
                                          </a:rPr>
                                          <m:t>𝑘</m:t>
                                        </m:r>
                                      </m:e>
                                      <m:sub>
                                        <m:r>
                                          <a:rPr lang="en-AU" i="1">
                                            <a:latin typeface="Cambria Math" panose="02040503050406030204" pitchFamily="18" charset="0"/>
                                          </a:rPr>
                                          <m:t>𝐵</m:t>
                                        </m:r>
                                      </m:sub>
                                    </m:sSub>
                                    <m:r>
                                      <a:rPr lang="en-AU" i="1">
                                        <a:latin typeface="Cambria Math" panose="02040503050406030204" pitchFamily="18" charset="0"/>
                                      </a:rPr>
                                      <m:t>𝑇</m:t>
                                    </m:r>
                                  </m:den>
                                </m:f>
                              </m:sup>
                            </m:sSup>
                          </m:e>
                        </m:d>
                      </m:e>
                      <m:sup>
                        <m:r>
                          <a:rPr lang="en-AU" i="1">
                            <a:latin typeface="Cambria Math" panose="02040503050406030204" pitchFamily="18" charset="0"/>
                          </a:rPr>
                          <m:t>−1 </m:t>
                        </m:r>
                      </m:sup>
                    </m:sSup>
                    <m:r>
                      <a:rPr lang="en-AU" i="1">
                        <a:latin typeface="Cambria Math" panose="02040503050406030204" pitchFamily="18" charset="0"/>
                      </a:rPr>
                      <m:t>]</m:t>
                    </m:r>
                  </m:oMath>
                </a14:m>
                <a:r>
                  <a:rPr lang="en-AU" dirty="0"/>
                  <a:t/>
                </a:r>
                <a:br>
                  <a:rPr lang="en-AU" dirty="0"/>
                </a:br>
                <a14:m>
                  <m:oMath xmlns:m="http://schemas.openxmlformats.org/officeDocument/2006/math">
                    <m:r>
                      <a:rPr lang="en-AU" i="1" dirty="0">
                        <a:latin typeface="Cambria Math" panose="02040503050406030204" pitchFamily="18" charset="0"/>
                      </a:rPr>
                      <m:t>⇒ </m:t>
                    </m:r>
                  </m:oMath>
                </a14:m>
                <a:r>
                  <a:rPr lang="en-AU" dirty="0"/>
                  <a:t>exponentially suppressed with the donor distance to the Fermi level</a:t>
                </a:r>
              </a:p>
            </p:txBody>
          </p:sp>
        </mc:Choice>
        <mc:Fallback xmlns="">
          <p:sp>
            <p:nvSpPr>
              <p:cNvPr id="2" name="Rectangle 1"/>
              <p:cNvSpPr>
                <a:spLocks noRot="1" noChangeAspect="1" noMove="1" noResize="1" noEditPoints="1" noAdjustHandles="1" noChangeArrowheads="1" noChangeShapeType="1" noTextEdit="1"/>
              </p:cNvSpPr>
              <p:nvPr/>
            </p:nvSpPr>
            <p:spPr>
              <a:xfrm>
                <a:off x="367240" y="1170099"/>
                <a:ext cx="4572000" cy="1442639"/>
              </a:xfrm>
              <a:prstGeom prst="rect">
                <a:avLst/>
              </a:prstGeom>
              <a:blipFill>
                <a:blip r:embed="rId9"/>
                <a:stretch>
                  <a:fillRect l="-800" t="-2532" r="-1200" b="-5485"/>
                </a:stretch>
              </a:blipFill>
            </p:spPr>
            <p:txBody>
              <a:bodyPr/>
              <a:lstStyle/>
              <a:p>
                <a:r>
                  <a:rPr lang="en-AU">
                    <a:noFill/>
                  </a:rPr>
                  <a:t> </a:t>
                </a:r>
              </a:p>
            </p:txBody>
          </p:sp>
        </mc:Fallback>
      </mc:AlternateContent>
      <p:sp>
        <p:nvSpPr>
          <p:cNvPr id="6" name="Rectangle 5"/>
          <p:cNvSpPr/>
          <p:nvPr/>
        </p:nvSpPr>
        <p:spPr>
          <a:xfrm>
            <a:off x="355393" y="3686358"/>
            <a:ext cx="4572000" cy="646331"/>
          </a:xfrm>
          <a:prstGeom prst="rect">
            <a:avLst/>
          </a:prstGeom>
        </p:spPr>
        <p:txBody>
          <a:bodyPr>
            <a:spAutoFit/>
          </a:bodyPr>
          <a:lstStyle/>
          <a:p>
            <a:pPr marL="285750" indent="-285750">
              <a:buFont typeface="Arial" panose="020B0604020202020204" pitchFamily="34" charset="0"/>
              <a:buChar char="•"/>
            </a:pPr>
            <a:r>
              <a:rPr lang="en-AU" dirty="0" smtClean="0"/>
              <a:t>Second order tunnelling (co-tunnelling):</a:t>
            </a:r>
            <a:br>
              <a:rPr lang="en-AU" dirty="0" smtClean="0"/>
            </a:br>
            <a:endParaRPr lang="en-AU" dirty="0"/>
          </a:p>
        </p:txBody>
      </p:sp>
      <p:pic>
        <p:nvPicPr>
          <p:cNvPr id="8" name="Picture 7"/>
          <p:cNvPicPr>
            <a:picLocks noChangeAspect="1"/>
          </p:cNvPicPr>
          <p:nvPr/>
        </p:nvPicPr>
        <p:blipFill>
          <a:blip r:embed="rId10"/>
          <a:stretch>
            <a:fillRect/>
          </a:stretch>
        </p:blipFill>
        <p:spPr>
          <a:xfrm>
            <a:off x="203036" y="4009523"/>
            <a:ext cx="6118562" cy="1056112"/>
          </a:xfrm>
          <a:prstGeom prst="rect">
            <a:avLst/>
          </a:prstGeom>
        </p:spPr>
      </p:pic>
      <p:sp>
        <p:nvSpPr>
          <p:cNvPr id="60" name="Rectangle 59"/>
          <p:cNvSpPr/>
          <p:nvPr/>
        </p:nvSpPr>
        <p:spPr>
          <a:xfrm>
            <a:off x="251520" y="4984180"/>
            <a:ext cx="2936188" cy="523220"/>
          </a:xfrm>
          <a:prstGeom prst="rect">
            <a:avLst/>
          </a:prstGeom>
        </p:spPr>
        <p:txBody>
          <a:bodyPr wrap="none">
            <a:spAutoFit/>
          </a:bodyPr>
          <a:lstStyle/>
          <a:p>
            <a:r>
              <a:rPr lang="en-AU" sz="1400" dirty="0" smtClean="0"/>
              <a:t>Otsuka et. al. Scientific Reports 2017, </a:t>
            </a:r>
          </a:p>
          <a:p>
            <a:r>
              <a:rPr lang="en-AU" sz="1400" dirty="0" smtClean="0"/>
              <a:t>DOI:10.1038/s41598-017-12217-6</a:t>
            </a:r>
            <a:endParaRPr lang="en-AU" sz="1400" dirty="0"/>
          </a:p>
        </p:txBody>
      </p:sp>
    </p:spTree>
    <p:extLst>
      <p:ext uri="{BB962C8B-B14F-4D97-AF65-F5344CB8AC3E}">
        <p14:creationId xmlns:p14="http://schemas.microsoft.com/office/powerpoint/2010/main" val="61659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Sequence to measure relaxation times</a:t>
            </a:r>
          </a:p>
        </p:txBody>
      </p:sp>
      <p:sp>
        <p:nvSpPr>
          <p:cNvPr id="5" name="Slide Number Placeholder 4"/>
          <p:cNvSpPr>
            <a:spLocks noGrp="1"/>
          </p:cNvSpPr>
          <p:nvPr>
            <p:ph type="sldNum" sz="quarter" idx="12"/>
          </p:nvPr>
        </p:nvSpPr>
        <p:spPr/>
        <p:txBody>
          <a:bodyPr/>
          <a:lstStyle/>
          <a:p>
            <a:fld id="{D1F77FD5-8964-4EF4-B0DC-F29804E0ACF6}" type="slidenum">
              <a:rPr lang="en-AU" smtClean="0"/>
              <a:pPr/>
              <a:t>3</a:t>
            </a:fld>
            <a:endParaRPr lang="en-AU" dirty="0"/>
          </a:p>
        </p:txBody>
      </p:sp>
      <p:sp>
        <p:nvSpPr>
          <p:cNvPr id="6" name="TextBox 5"/>
          <p:cNvSpPr txBox="1"/>
          <p:nvPr/>
        </p:nvSpPr>
        <p:spPr>
          <a:xfrm>
            <a:off x="167138" y="1372126"/>
            <a:ext cx="2124236" cy="369332"/>
          </a:xfrm>
          <a:prstGeom prst="rect">
            <a:avLst/>
          </a:prstGeom>
          <a:noFill/>
        </p:spPr>
        <p:txBody>
          <a:bodyPr wrap="square" rtlCol="0">
            <a:spAutoFit/>
          </a:bodyPr>
          <a:lstStyle/>
          <a:p>
            <a:r>
              <a:rPr lang="en-AU" dirty="0"/>
              <a:t>Pulse sequence</a:t>
            </a:r>
          </a:p>
        </p:txBody>
      </p:sp>
      <mc:AlternateContent xmlns:mc="http://schemas.openxmlformats.org/markup-compatibility/2006" xmlns:a14="http://schemas.microsoft.com/office/drawing/2010/main">
        <mc:Choice Requires="a14">
          <p:sp>
            <p:nvSpPr>
              <p:cNvPr id="7" name="TextBox 6"/>
              <p:cNvSpPr txBox="1"/>
              <p:nvPr/>
            </p:nvSpPr>
            <p:spPr>
              <a:xfrm>
                <a:off x="2177734" y="1052736"/>
                <a:ext cx="1980220" cy="369332"/>
              </a:xfrm>
              <a:prstGeom prst="rect">
                <a:avLst/>
              </a:prstGeom>
              <a:noFill/>
            </p:spPr>
            <p:txBody>
              <a:bodyPr wrap="square" rtlCol="0">
                <a:spAutoFit/>
              </a:bodyPr>
              <a:lstStyle/>
              <a:p>
                <a:r>
                  <a:rPr lang="en-AU" dirty="0"/>
                  <a:t>Initialization </a:t>
                </a:r>
                <a14:m>
                  <m:oMath xmlns:m="http://schemas.openxmlformats.org/officeDocument/2006/math">
                    <m:r>
                      <a:rPr lang="en-AU" b="0" i="0" smtClean="0">
                        <a:latin typeface="Cambria Math"/>
                      </a:rPr>
                      <m:t>|</m:t>
                    </m:r>
                    <m:r>
                      <a:rPr lang="en-AU" b="0" i="1" smtClean="0">
                        <a:latin typeface="Cambria Math" panose="02040503050406030204" pitchFamily="18" charset="0"/>
                      </a:rPr>
                      <m:t>↓</m:t>
                    </m:r>
                    <m:r>
                      <a:rPr lang="en-AU" b="0" i="1" smtClean="0">
                        <a:latin typeface="Cambria Math"/>
                      </a:rPr>
                      <m:t> 〉</m:t>
                    </m:r>
                  </m:oMath>
                </a14:m>
                <a:r>
                  <a:rPr lang="en-AU" b="0" dirty="0"/>
                  <a:t> </a:t>
                </a:r>
              </a:p>
            </p:txBody>
          </p:sp>
        </mc:Choice>
        <mc:Fallback xmlns="">
          <p:sp>
            <p:nvSpPr>
              <p:cNvPr id="7" name="TextBox 6"/>
              <p:cNvSpPr txBox="1">
                <a:spLocks noRot="1" noChangeAspect="1" noMove="1" noResize="1" noEditPoints="1" noAdjustHandles="1" noChangeArrowheads="1" noChangeShapeType="1" noTextEdit="1"/>
              </p:cNvSpPr>
              <p:nvPr/>
            </p:nvSpPr>
            <p:spPr>
              <a:xfrm>
                <a:off x="2177734" y="1052736"/>
                <a:ext cx="1980220" cy="369332"/>
              </a:xfrm>
              <a:prstGeom prst="rect">
                <a:avLst/>
              </a:prstGeom>
              <a:blipFill>
                <a:blip r:embed="rId4"/>
                <a:stretch>
                  <a:fillRect l="-2462" t="-10000" b="-26667"/>
                </a:stretch>
              </a:blipFill>
            </p:spPr>
            <p:txBody>
              <a:bodyPr/>
              <a:lstStyle/>
              <a:p>
                <a:r>
                  <a:rPr lang="en-AU">
                    <a:noFill/>
                  </a:rPr>
                  <a:t> </a:t>
                </a:r>
              </a:p>
            </p:txBody>
          </p:sp>
        </mc:Fallback>
      </mc:AlternateContent>
      <p:sp>
        <p:nvSpPr>
          <p:cNvPr id="8" name="TextBox 7"/>
          <p:cNvSpPr txBox="1"/>
          <p:nvPr/>
        </p:nvSpPr>
        <p:spPr>
          <a:xfrm>
            <a:off x="4641711" y="989166"/>
            <a:ext cx="2088232" cy="369332"/>
          </a:xfrm>
          <a:prstGeom prst="rect">
            <a:avLst/>
          </a:prstGeom>
          <a:noFill/>
        </p:spPr>
        <p:txBody>
          <a:bodyPr wrap="square" rtlCol="0">
            <a:spAutoFit/>
          </a:bodyPr>
          <a:lstStyle/>
          <a:p>
            <a:r>
              <a:rPr lang="en-AU" dirty="0"/>
              <a:t>Plunge</a:t>
            </a:r>
          </a:p>
        </p:txBody>
      </p:sp>
      <p:sp>
        <p:nvSpPr>
          <p:cNvPr id="9" name="TextBox 8"/>
          <p:cNvSpPr txBox="1"/>
          <p:nvPr/>
        </p:nvSpPr>
        <p:spPr>
          <a:xfrm>
            <a:off x="6804248" y="980728"/>
            <a:ext cx="1296144" cy="369332"/>
          </a:xfrm>
          <a:prstGeom prst="rect">
            <a:avLst/>
          </a:prstGeom>
          <a:noFill/>
        </p:spPr>
        <p:txBody>
          <a:bodyPr wrap="square" rtlCol="0">
            <a:spAutoFit/>
          </a:bodyPr>
          <a:lstStyle/>
          <a:p>
            <a:r>
              <a:rPr lang="en-AU" dirty="0"/>
              <a:t>Read-out</a:t>
            </a:r>
          </a:p>
        </p:txBody>
      </p:sp>
      <p:cxnSp>
        <p:nvCxnSpPr>
          <p:cNvPr id="20" name="Straight Connector 19"/>
          <p:cNvCxnSpPr/>
          <p:nvPr/>
        </p:nvCxnSpPr>
        <p:spPr>
          <a:xfrm>
            <a:off x="2123728" y="1556792"/>
            <a:ext cx="1896215"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019943" y="1556792"/>
            <a:ext cx="0" cy="72008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019943" y="2276872"/>
            <a:ext cx="2352257" cy="203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372200" y="1556792"/>
            <a:ext cx="0" cy="72008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372200" y="1556792"/>
            <a:ext cx="2088232" cy="0"/>
          </a:xfrm>
          <a:prstGeom prst="line">
            <a:avLst/>
          </a:prstGeom>
          <a:ln w="571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4907294" y="2276872"/>
                <a:ext cx="86409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a:rPr>
                        <m:t>𝜏</m:t>
                      </m:r>
                    </m:oMath>
                  </m:oMathPara>
                </a14:m>
                <a:endParaRPr lang="en-AU" dirty="0"/>
              </a:p>
            </p:txBody>
          </p:sp>
        </mc:Choice>
        <mc:Fallback xmlns="">
          <p:sp>
            <p:nvSpPr>
              <p:cNvPr id="31" name="TextBox 30"/>
              <p:cNvSpPr txBox="1">
                <a:spLocks noRot="1" noChangeAspect="1" noMove="1" noResize="1" noEditPoints="1" noAdjustHandles="1" noChangeArrowheads="1" noChangeShapeType="1" noTextEdit="1"/>
              </p:cNvSpPr>
              <p:nvPr/>
            </p:nvSpPr>
            <p:spPr>
              <a:xfrm>
                <a:off x="4907294" y="2276872"/>
                <a:ext cx="864096" cy="369332"/>
              </a:xfrm>
              <a:prstGeom prst="rect">
                <a:avLst/>
              </a:prstGeom>
              <a:blipFill rotWithShape="1">
                <a:blip r:embed="rId5"/>
                <a:stretch>
                  <a:fillRect/>
                </a:stretch>
              </a:blipFill>
            </p:spPr>
            <p:txBody>
              <a:bodyPr/>
              <a:lstStyle/>
              <a:p>
                <a:r>
                  <a:rPr lang="en-AU">
                    <a:noFill/>
                  </a:rPr>
                  <a:t> </a:t>
                </a:r>
              </a:p>
            </p:txBody>
          </p:sp>
        </mc:Fallback>
      </mc:AlternateContent>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0359" y="1418243"/>
            <a:ext cx="566386" cy="1006619"/>
          </a:xfrm>
          <a:prstGeom prst="rect">
            <a:avLst/>
          </a:prstGeom>
        </p:spPr>
      </p:pic>
      <p:sp>
        <p:nvSpPr>
          <p:cNvPr id="23" name="TextBox 22"/>
          <p:cNvSpPr txBox="1"/>
          <p:nvPr/>
        </p:nvSpPr>
        <p:spPr>
          <a:xfrm>
            <a:off x="4005603" y="1222012"/>
            <a:ext cx="1123605" cy="369332"/>
          </a:xfrm>
          <a:prstGeom prst="rect">
            <a:avLst/>
          </a:prstGeom>
          <a:noFill/>
        </p:spPr>
        <p:txBody>
          <a:bodyPr wrap="square" rtlCol="0">
            <a:spAutoFit/>
          </a:bodyPr>
          <a:lstStyle/>
          <a:p>
            <a:r>
              <a:rPr lang="en-AU" dirty="0"/>
              <a:t>Inversion</a:t>
            </a:r>
          </a:p>
        </p:txBody>
      </p:sp>
      <p:pic>
        <p:nvPicPr>
          <p:cNvPr id="29" name="Picture 28">
            <a:extLst>
              <a:ext uri="{FF2B5EF4-FFF2-40B4-BE49-F238E27FC236}">
                <a16:creationId xmlns:a16="http://schemas.microsoft.com/office/drawing/2014/main" id="{431AE080-357B-411F-ADB4-9B20B97F55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936" y="2609528"/>
            <a:ext cx="5976664" cy="3984442"/>
          </a:xfrm>
          <a:prstGeom prst="rect">
            <a:avLst/>
          </a:prstGeom>
        </p:spPr>
      </p:pic>
      <p:sp>
        <p:nvSpPr>
          <p:cNvPr id="4" name="TextBox 3"/>
          <p:cNvSpPr txBox="1"/>
          <p:nvPr/>
        </p:nvSpPr>
        <p:spPr>
          <a:xfrm>
            <a:off x="6361836" y="3191815"/>
            <a:ext cx="2098596" cy="1754326"/>
          </a:xfrm>
          <a:prstGeom prst="rect">
            <a:avLst/>
          </a:prstGeom>
          <a:noFill/>
        </p:spPr>
        <p:txBody>
          <a:bodyPr wrap="square" rtlCol="0">
            <a:spAutoFit/>
          </a:bodyPr>
          <a:lstStyle/>
          <a:p>
            <a:r>
              <a:rPr lang="en-AU" dirty="0" smtClean="0"/>
              <a:t>Plunge voltages, </a:t>
            </a:r>
          </a:p>
          <a:p>
            <a:r>
              <a:rPr lang="en-AU" dirty="0" smtClean="0"/>
              <a:t>Fixed SET level (compensated) in </a:t>
            </a:r>
            <a:r>
              <a:rPr lang="en-AU" dirty="0" smtClean="0">
                <a:solidFill>
                  <a:schemeClr val="accent3"/>
                </a:solidFill>
              </a:rPr>
              <a:t>green</a:t>
            </a:r>
          </a:p>
          <a:p>
            <a:r>
              <a:rPr lang="en-AU" dirty="0" smtClean="0"/>
              <a:t>Non compensated in </a:t>
            </a:r>
            <a:r>
              <a:rPr lang="en-AU" dirty="0" smtClean="0">
                <a:solidFill>
                  <a:schemeClr val="accent1"/>
                </a:solidFill>
              </a:rPr>
              <a:t>blue</a:t>
            </a:r>
            <a:endParaRPr lang="en-AU" dirty="0">
              <a:solidFill>
                <a:schemeClr val="accent1"/>
              </a:solidFill>
            </a:endParaRPr>
          </a:p>
        </p:txBody>
      </p:sp>
      <p:cxnSp>
        <p:nvCxnSpPr>
          <p:cNvPr id="19" name="Straight Arrow Connector 18"/>
          <p:cNvCxnSpPr/>
          <p:nvPr/>
        </p:nvCxnSpPr>
        <p:spPr>
          <a:xfrm flipV="1">
            <a:off x="2123728" y="764704"/>
            <a:ext cx="0" cy="16601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1529662" y="764704"/>
                <a:ext cx="648072"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𝑉</m:t>
                          </m:r>
                        </m:e>
                        <m:sub>
                          <m:r>
                            <a:rPr lang="en-AU" b="0" i="1" smtClean="0">
                              <a:latin typeface="Cambria Math" panose="02040503050406030204" pitchFamily="18" charset="0"/>
                            </a:rPr>
                            <m:t>𝑝</m:t>
                          </m:r>
                        </m:sub>
                      </m:sSub>
                    </m:oMath>
                  </m:oMathPara>
                </a14:m>
                <a:endParaRPr lang="en-AU" dirty="0"/>
              </a:p>
            </p:txBody>
          </p:sp>
        </mc:Choice>
        <mc:Fallback xmlns="">
          <p:sp>
            <p:nvSpPr>
              <p:cNvPr id="21" name="TextBox 20"/>
              <p:cNvSpPr txBox="1">
                <a:spLocks noRot="1" noChangeAspect="1" noMove="1" noResize="1" noEditPoints="1" noAdjustHandles="1" noChangeArrowheads="1" noChangeShapeType="1" noTextEdit="1"/>
              </p:cNvSpPr>
              <p:nvPr/>
            </p:nvSpPr>
            <p:spPr>
              <a:xfrm>
                <a:off x="1529662" y="764704"/>
                <a:ext cx="648072" cy="390748"/>
              </a:xfrm>
              <a:prstGeom prst="rect">
                <a:avLst/>
              </a:prstGeom>
              <a:blipFill>
                <a:blip r:embed="rId8"/>
                <a:stretch>
                  <a:fillRect b="-3077"/>
                </a:stretch>
              </a:blipFill>
            </p:spPr>
            <p:txBody>
              <a:bodyPr/>
              <a:lstStyle/>
              <a:p>
                <a:r>
                  <a:rPr lang="en-AU">
                    <a:noFill/>
                  </a:rPr>
                  <a:t> </a:t>
                </a:r>
              </a:p>
            </p:txBody>
          </p:sp>
        </mc:Fallback>
      </mc:AlternateContent>
      <p:cxnSp>
        <p:nvCxnSpPr>
          <p:cNvPr id="34" name="Straight Arrow Connector 33"/>
          <p:cNvCxnSpPr/>
          <p:nvPr/>
        </p:nvCxnSpPr>
        <p:spPr>
          <a:xfrm flipV="1">
            <a:off x="1331640" y="4293096"/>
            <a:ext cx="126014" cy="216024"/>
          </a:xfrm>
          <a:prstGeom prst="straightConnector1">
            <a:avLst/>
          </a:prstGeom>
          <a:ln w="190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p:cNvSpPr txBox="1"/>
              <p:nvPr/>
            </p:nvSpPr>
            <p:spPr>
              <a:xfrm>
                <a:off x="1007604" y="3931394"/>
                <a:ext cx="648072" cy="3907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b="0" i="1" smtClean="0">
                              <a:solidFill>
                                <a:schemeClr val="bg1"/>
                              </a:solidFill>
                              <a:latin typeface="Cambria Math" panose="02040503050406030204" pitchFamily="18" charset="0"/>
                            </a:rPr>
                          </m:ctrlPr>
                        </m:sSubPr>
                        <m:e>
                          <m:r>
                            <a:rPr lang="en-AU" b="0" i="1" smtClean="0">
                              <a:solidFill>
                                <a:schemeClr val="bg1"/>
                              </a:solidFill>
                              <a:latin typeface="Cambria Math" panose="02040503050406030204" pitchFamily="18" charset="0"/>
                            </a:rPr>
                            <m:t>𝑉</m:t>
                          </m:r>
                        </m:e>
                        <m:sub>
                          <m:r>
                            <a:rPr lang="en-AU" b="0" i="1" smtClean="0">
                              <a:solidFill>
                                <a:schemeClr val="bg1"/>
                              </a:solidFill>
                              <a:latin typeface="Cambria Math" panose="02040503050406030204" pitchFamily="18" charset="0"/>
                            </a:rPr>
                            <m:t>𝑝</m:t>
                          </m:r>
                        </m:sub>
                      </m:sSub>
                      <m:r>
                        <a:rPr lang="en-AU" b="0" i="1" smtClean="0">
                          <a:solidFill>
                            <a:schemeClr val="bg1"/>
                          </a:solidFill>
                          <a:latin typeface="Cambria Math" panose="02040503050406030204" pitchFamily="18" charset="0"/>
                        </a:rPr>
                        <m:t>′</m:t>
                      </m:r>
                    </m:oMath>
                  </m:oMathPara>
                </a14:m>
                <a:endParaRPr lang="en-AU" dirty="0">
                  <a:solidFill>
                    <a:schemeClr val="bg1"/>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1007604" y="3931394"/>
                <a:ext cx="648072" cy="390748"/>
              </a:xfrm>
              <a:prstGeom prst="rect">
                <a:avLst/>
              </a:prstGeom>
              <a:blipFill>
                <a:blip r:embed="rId9"/>
                <a:stretch>
                  <a:fillRect b="-3125"/>
                </a:stretch>
              </a:blipFill>
            </p:spPr>
            <p:txBody>
              <a:bodyPr/>
              <a:lstStyle/>
              <a:p>
                <a:r>
                  <a:rPr lang="en-AU">
                    <a:noFill/>
                  </a:rPr>
                  <a:t> </a:t>
                </a:r>
              </a:p>
            </p:txBody>
          </p:sp>
        </mc:Fallback>
      </mc:AlternateContent>
      <p:sp>
        <p:nvSpPr>
          <p:cNvPr id="38" name="TextBox 37"/>
          <p:cNvSpPr txBox="1"/>
          <p:nvPr/>
        </p:nvSpPr>
        <p:spPr>
          <a:xfrm>
            <a:off x="1818825" y="1358498"/>
            <a:ext cx="288032" cy="369332"/>
          </a:xfrm>
          <a:prstGeom prst="rect">
            <a:avLst/>
          </a:prstGeom>
          <a:noFill/>
        </p:spPr>
        <p:txBody>
          <a:bodyPr wrap="square" rtlCol="0">
            <a:spAutoFit/>
          </a:bodyPr>
          <a:lstStyle/>
          <a:p>
            <a:r>
              <a:rPr lang="en-AU" dirty="0" smtClean="0"/>
              <a:t>0</a:t>
            </a:r>
            <a:endParaRPr lang="en-AU" dirty="0"/>
          </a:p>
        </p:txBody>
      </p:sp>
    </p:spTree>
    <p:extLst>
      <p:ext uri="{BB962C8B-B14F-4D97-AF65-F5344CB8AC3E}">
        <p14:creationId xmlns:p14="http://schemas.microsoft.com/office/powerpoint/2010/main" val="3541117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Relaxation rate with plunge depth</a:t>
            </a:r>
            <a:endParaRPr lang="en-AU" dirty="0"/>
          </a:p>
        </p:txBody>
      </p:sp>
      <p:sp>
        <p:nvSpPr>
          <p:cNvPr id="4" name="Footer Placeholder 3"/>
          <p:cNvSpPr>
            <a:spLocks noGrp="1"/>
          </p:cNvSpPr>
          <p:nvPr>
            <p:ph type="ftr" sz="quarter" idx="11"/>
          </p:nvPr>
        </p:nvSpPr>
        <p:spPr/>
        <p:txBody>
          <a:bodyPr/>
          <a:lstStyle/>
          <a:p>
            <a:r>
              <a:rPr lang="en-AU" smtClean="0"/>
              <a:t>Stefanie Tenberg, UNSW, Analysis of spin relaxation times in Si</a:t>
            </a:r>
            <a:endParaRPr lang="en-AU" dirty="0"/>
          </a:p>
        </p:txBody>
      </p:sp>
      <p:sp>
        <p:nvSpPr>
          <p:cNvPr id="5" name="Slide Number Placeholder 4"/>
          <p:cNvSpPr>
            <a:spLocks noGrp="1"/>
          </p:cNvSpPr>
          <p:nvPr>
            <p:ph type="sldNum" sz="quarter" idx="12"/>
          </p:nvPr>
        </p:nvSpPr>
        <p:spPr/>
        <p:txBody>
          <a:bodyPr/>
          <a:lstStyle/>
          <a:p>
            <a:fld id="{D1F77FD5-8964-4EF4-B0DC-F29804E0ACF6}" type="slidenum">
              <a:rPr lang="en-AU" smtClean="0"/>
              <a:pPr/>
              <a:t>4</a:t>
            </a:fld>
            <a:endParaRPr lang="en-AU"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980728"/>
            <a:ext cx="6508647" cy="3905189"/>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1439652" y="5128222"/>
                <a:ext cx="6120680" cy="390748"/>
              </a:xfrm>
              <a:prstGeom prst="rect">
                <a:avLst/>
              </a:prstGeom>
              <a:noFill/>
            </p:spPr>
            <p:txBody>
              <a:bodyPr wrap="square" rtlCol="0">
                <a:spAutoFit/>
              </a:bodyPr>
              <a:lstStyle/>
              <a:p>
                <a:r>
                  <a:rPr lang="en-AU" dirty="0" smtClean="0"/>
                  <a:t>Plunge voltage here is distance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𝑉</m:t>
                        </m:r>
                      </m:e>
                      <m:sub>
                        <m:r>
                          <a:rPr lang="en-AU" i="1">
                            <a:latin typeface="Cambria Math" panose="02040503050406030204" pitchFamily="18" charset="0"/>
                          </a:rPr>
                          <m:t>𝑝</m:t>
                        </m:r>
                      </m:sub>
                    </m:sSub>
                  </m:oMath>
                </a14:m>
                <a:r>
                  <a:rPr lang="en-AU" dirty="0" smtClean="0"/>
                  <a:t>’ to the Fermi level </a:t>
                </a:r>
                <a:endParaRPr lang="en-AU" dirty="0"/>
              </a:p>
            </p:txBody>
          </p:sp>
        </mc:Choice>
        <mc:Fallback xmlns="">
          <p:sp>
            <p:nvSpPr>
              <p:cNvPr id="10" name="TextBox 9"/>
              <p:cNvSpPr txBox="1">
                <a:spLocks noRot="1" noChangeAspect="1" noMove="1" noResize="1" noEditPoints="1" noAdjustHandles="1" noChangeArrowheads="1" noChangeShapeType="1" noTextEdit="1"/>
              </p:cNvSpPr>
              <p:nvPr/>
            </p:nvSpPr>
            <p:spPr>
              <a:xfrm>
                <a:off x="1439652" y="5128222"/>
                <a:ext cx="6120680" cy="390748"/>
              </a:xfrm>
              <a:prstGeom prst="rect">
                <a:avLst/>
              </a:prstGeom>
              <a:blipFill>
                <a:blip r:embed="rId3"/>
                <a:stretch>
                  <a:fillRect l="-797" t="-6250" b="-20313"/>
                </a:stretch>
              </a:blipFill>
            </p:spPr>
            <p:txBody>
              <a:bodyPr/>
              <a:lstStyle/>
              <a:p>
                <a:r>
                  <a:rPr lang="en-AU">
                    <a:noFill/>
                  </a:rPr>
                  <a:t> </a:t>
                </a:r>
              </a:p>
            </p:txBody>
          </p:sp>
        </mc:Fallback>
      </mc:AlternateContent>
    </p:spTree>
    <p:extLst>
      <p:ext uri="{BB962C8B-B14F-4D97-AF65-F5344CB8AC3E}">
        <p14:creationId xmlns:p14="http://schemas.microsoft.com/office/powerpoint/2010/main" val="25411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Relate voltages to energy</a:t>
            </a:r>
            <a:endParaRPr lang="en-AU" dirty="0"/>
          </a:p>
        </p:txBody>
      </p:sp>
      <p:sp>
        <p:nvSpPr>
          <p:cNvPr id="4" name="Footer Placeholder 3"/>
          <p:cNvSpPr>
            <a:spLocks noGrp="1"/>
          </p:cNvSpPr>
          <p:nvPr>
            <p:ph type="ftr" sz="quarter" idx="11"/>
          </p:nvPr>
        </p:nvSpPr>
        <p:spPr/>
        <p:txBody>
          <a:bodyPr/>
          <a:lstStyle/>
          <a:p>
            <a:r>
              <a:rPr lang="en-AU" smtClean="0"/>
              <a:t>Stefanie Tenberg, UNSW, Analysis of spin relaxation times in Si</a:t>
            </a:r>
            <a:endParaRPr lang="en-AU" dirty="0"/>
          </a:p>
        </p:txBody>
      </p:sp>
      <p:sp>
        <p:nvSpPr>
          <p:cNvPr id="5" name="Slide Number Placeholder 4"/>
          <p:cNvSpPr>
            <a:spLocks noGrp="1"/>
          </p:cNvSpPr>
          <p:nvPr>
            <p:ph type="sldNum" sz="quarter" idx="12"/>
          </p:nvPr>
        </p:nvSpPr>
        <p:spPr/>
        <p:txBody>
          <a:bodyPr/>
          <a:lstStyle/>
          <a:p>
            <a:fld id="{D1F77FD5-8964-4EF4-B0DC-F29804E0ACF6}" type="slidenum">
              <a:rPr lang="en-AU" smtClean="0"/>
              <a:pPr/>
              <a:t>5</a:t>
            </a:fld>
            <a:endParaRPr lang="en-AU" dirty="0"/>
          </a:p>
        </p:txBody>
      </p:sp>
      <mc:AlternateContent xmlns:mc="http://schemas.openxmlformats.org/markup-compatibility/2006" xmlns:a14="http://schemas.microsoft.com/office/drawing/2010/main">
        <mc:Choice Requires="a14">
          <p:sp>
            <p:nvSpPr>
              <p:cNvPr id="6" name="TextBox 5"/>
              <p:cNvSpPr txBox="1"/>
              <p:nvPr/>
            </p:nvSpPr>
            <p:spPr>
              <a:xfrm>
                <a:off x="539552" y="5129970"/>
                <a:ext cx="4248472" cy="1122615"/>
              </a:xfrm>
              <a:prstGeom prst="rect">
                <a:avLst/>
              </a:prstGeom>
              <a:noFill/>
            </p:spPr>
            <p:txBody>
              <a:bodyPr wrap="square" rtlCol="0">
                <a:spAutoFit/>
              </a:bodyPr>
              <a:lstStyle/>
              <a:p>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𝑉</m:t>
                        </m:r>
                      </m:e>
                      <m:sub>
                        <m:r>
                          <a:rPr lang="en-AU" b="0" i="1" smtClean="0">
                            <a:latin typeface="Cambria Math" panose="02040503050406030204" pitchFamily="18" charset="0"/>
                          </a:rPr>
                          <m:t>𝑝</m:t>
                        </m:r>
                      </m:sub>
                    </m:sSub>
                    <m:r>
                      <a:rPr lang="en-AU" b="0" i="1" smtClean="0">
                        <a:latin typeface="Cambria Math" panose="02040503050406030204" pitchFamily="18" charset="0"/>
                      </a:rPr>
                      <m:t>=70</m:t>
                    </m:r>
                  </m:oMath>
                </a14:m>
                <a:r>
                  <a:rPr lang="en-AU" dirty="0" smtClean="0"/>
                  <a:t>mV @5T</a:t>
                </a:r>
              </a:p>
              <a:p>
                <a14:m>
                  <m:oMath xmlns:m="http://schemas.openxmlformats.org/officeDocument/2006/math">
                    <m:r>
                      <a:rPr lang="en-AU" b="0" i="1" smtClean="0">
                        <a:latin typeface="Cambria Math" panose="02040503050406030204" pitchFamily="18" charset="0"/>
                      </a:rPr>
                      <m:t>⇒ </m:t>
                    </m:r>
                  </m:oMath>
                </a14:m>
                <a:r>
                  <a:rPr lang="en-AU" dirty="0" smtClean="0"/>
                  <a:t>lever arm </a:t>
                </a:r>
                <a14:m>
                  <m:oMath xmlns:m="http://schemas.openxmlformats.org/officeDocument/2006/math">
                    <m:r>
                      <a:rPr lang="en-AU" b="0" i="1" smtClean="0">
                        <a:latin typeface="Cambria Math" panose="02040503050406030204" pitchFamily="18" charset="0"/>
                      </a:rPr>
                      <m:t>𝛼</m:t>
                    </m:r>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𝑔</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𝜇</m:t>
                            </m:r>
                          </m:e>
                          <m:sub>
                            <m:r>
                              <a:rPr lang="en-AU" b="0" i="1" smtClean="0">
                                <a:latin typeface="Cambria Math" panose="02040503050406030204" pitchFamily="18" charset="0"/>
                              </a:rPr>
                              <m:t>𝐵</m:t>
                            </m:r>
                          </m:sub>
                        </m:sSub>
                        <m:r>
                          <a:rPr lang="en-AU" b="0" i="1" smtClean="0">
                            <a:latin typeface="Cambria Math" panose="02040503050406030204" pitchFamily="18" charset="0"/>
                          </a:rPr>
                          <m:t>𝐵</m:t>
                        </m:r>
                      </m:num>
                      <m:den>
                        <m:r>
                          <a:rPr lang="en-AU" b="0" i="1" smtClean="0">
                            <a:latin typeface="Cambria Math" panose="02040503050406030204" pitchFamily="18" charset="0"/>
                          </a:rPr>
                          <m:t>𝑒</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𝑉</m:t>
                            </m:r>
                          </m:e>
                          <m:sub>
                            <m:r>
                              <a:rPr lang="en-AU" b="0" i="1" smtClean="0">
                                <a:latin typeface="Cambria Math" panose="02040503050406030204" pitchFamily="18" charset="0"/>
                              </a:rPr>
                              <m:t>𝑝</m:t>
                            </m:r>
                          </m:sub>
                        </m:sSub>
                      </m:den>
                    </m:f>
                    <m:r>
                      <a:rPr lang="en-AU" b="0" i="1" smtClean="0">
                        <a:latin typeface="Cambria Math" panose="02040503050406030204" pitchFamily="18" charset="0"/>
                      </a:rPr>
                      <m:t>=8.3⋅</m:t>
                    </m:r>
                    <m:sSup>
                      <m:sSupPr>
                        <m:ctrlPr>
                          <a:rPr lang="en-AU" b="0" i="1" smtClean="0">
                            <a:latin typeface="Cambria Math" panose="02040503050406030204" pitchFamily="18" charset="0"/>
                          </a:rPr>
                        </m:ctrlPr>
                      </m:sSupPr>
                      <m:e>
                        <m:r>
                          <a:rPr lang="en-AU" b="0" i="1" smtClean="0">
                            <a:latin typeface="Cambria Math" panose="02040503050406030204" pitchFamily="18" charset="0"/>
                          </a:rPr>
                          <m:t>10</m:t>
                        </m:r>
                      </m:e>
                      <m:sup>
                        <m:r>
                          <a:rPr lang="en-AU" b="0" i="1" smtClean="0">
                            <a:latin typeface="Cambria Math" panose="02040503050406030204" pitchFamily="18" charset="0"/>
                          </a:rPr>
                          <m:t>−3</m:t>
                        </m:r>
                      </m:sup>
                    </m:sSup>
                  </m:oMath>
                </a14:m>
                <a:endParaRPr lang="en-AU" dirty="0" smtClean="0"/>
              </a:p>
              <a:p>
                <a:r>
                  <a:rPr lang="en-AU" dirty="0" smtClean="0"/>
                  <a:t>Zeeman splitting @1T: 14mV</a:t>
                </a:r>
                <a:endParaRPr lang="en-AU" dirty="0"/>
              </a:p>
            </p:txBody>
          </p:sp>
        </mc:Choice>
        <mc:Fallback xmlns="">
          <p:sp>
            <p:nvSpPr>
              <p:cNvPr id="6" name="TextBox 5"/>
              <p:cNvSpPr txBox="1">
                <a:spLocks noRot="1" noChangeAspect="1" noMove="1" noResize="1" noEditPoints="1" noAdjustHandles="1" noChangeArrowheads="1" noChangeShapeType="1" noTextEdit="1"/>
              </p:cNvSpPr>
              <p:nvPr/>
            </p:nvSpPr>
            <p:spPr>
              <a:xfrm>
                <a:off x="539552" y="5129970"/>
                <a:ext cx="4248472" cy="1122615"/>
              </a:xfrm>
              <a:prstGeom prst="rect">
                <a:avLst/>
              </a:prstGeom>
              <a:blipFill>
                <a:blip r:embed="rId2"/>
                <a:stretch>
                  <a:fillRect l="-1293" t="-2717" b="-7609"/>
                </a:stretch>
              </a:blipFill>
            </p:spPr>
            <p:txBody>
              <a:bodyPr/>
              <a:lstStyle/>
              <a:p>
                <a:r>
                  <a:rPr lang="en-AU">
                    <a:noFill/>
                  </a:rPr>
                  <a:t> </a:t>
                </a:r>
              </a:p>
            </p:txBody>
          </p:sp>
        </mc:Fallback>
      </mc:AlternateContent>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577" y="1123079"/>
            <a:ext cx="4386405" cy="2924270"/>
          </a:xfrm>
          <a:prstGeom prst="rect">
            <a:avLst/>
          </a:prstGeom>
        </p:spPr>
      </p:pic>
      <p:sp>
        <p:nvSpPr>
          <p:cNvPr id="10" name="TextBox 9"/>
          <p:cNvSpPr txBox="1"/>
          <p:nvPr/>
        </p:nvSpPr>
        <p:spPr>
          <a:xfrm>
            <a:off x="539552" y="4293096"/>
            <a:ext cx="3960440" cy="646331"/>
          </a:xfrm>
          <a:prstGeom prst="rect">
            <a:avLst/>
          </a:prstGeom>
          <a:noFill/>
        </p:spPr>
        <p:txBody>
          <a:bodyPr wrap="square" rtlCol="0">
            <a:spAutoFit/>
          </a:bodyPr>
          <a:lstStyle/>
          <a:p>
            <a:r>
              <a:rPr lang="en-AU" dirty="0" smtClean="0"/>
              <a:t>Spin tail measurement gives the lever arm and the Zeeman splitting in volts</a:t>
            </a:r>
            <a:endParaRPr lang="en-AU" dirty="0"/>
          </a:p>
        </p:txBody>
      </p:sp>
    </p:spTree>
    <p:extLst>
      <p:ext uri="{BB962C8B-B14F-4D97-AF65-F5344CB8AC3E}">
        <p14:creationId xmlns:p14="http://schemas.microsoft.com/office/powerpoint/2010/main" val="272728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Zoomed in</a:t>
            </a:r>
            <a:endParaRPr lang="en-AU" dirty="0"/>
          </a:p>
        </p:txBody>
      </p:sp>
      <p:sp>
        <p:nvSpPr>
          <p:cNvPr id="4" name="Footer Placeholder 3"/>
          <p:cNvSpPr>
            <a:spLocks noGrp="1"/>
          </p:cNvSpPr>
          <p:nvPr>
            <p:ph type="ftr" sz="quarter" idx="11"/>
          </p:nvPr>
        </p:nvSpPr>
        <p:spPr/>
        <p:txBody>
          <a:bodyPr/>
          <a:lstStyle/>
          <a:p>
            <a:r>
              <a:rPr lang="en-AU" smtClean="0"/>
              <a:t>Stefanie Tenberg, UNSW, Analysis of spin relaxation times in Si</a:t>
            </a:r>
            <a:endParaRPr lang="en-AU" dirty="0"/>
          </a:p>
        </p:txBody>
      </p:sp>
      <p:sp>
        <p:nvSpPr>
          <p:cNvPr id="5" name="Slide Number Placeholder 4"/>
          <p:cNvSpPr>
            <a:spLocks noGrp="1"/>
          </p:cNvSpPr>
          <p:nvPr>
            <p:ph type="sldNum" sz="quarter" idx="12"/>
          </p:nvPr>
        </p:nvSpPr>
        <p:spPr/>
        <p:txBody>
          <a:bodyPr/>
          <a:lstStyle/>
          <a:p>
            <a:fld id="{D1F77FD5-8964-4EF4-B0DC-F29804E0ACF6}" type="slidenum">
              <a:rPr lang="en-AU" smtClean="0"/>
              <a:pPr/>
              <a:t>6</a:t>
            </a:fld>
            <a:endParaRPr lang="en-AU"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5586" y="3637899"/>
            <a:ext cx="5028414" cy="3017049"/>
          </a:xfrm>
          <a:prstGeom prst="rect">
            <a:avLst/>
          </a:prstGeom>
        </p:spPr>
      </p:pic>
      <p:grpSp>
        <p:nvGrpSpPr>
          <p:cNvPr id="10" name="Group 9"/>
          <p:cNvGrpSpPr/>
          <p:nvPr/>
        </p:nvGrpSpPr>
        <p:grpSpPr>
          <a:xfrm>
            <a:off x="16462" y="983025"/>
            <a:ext cx="5094332" cy="2952328"/>
            <a:chOff x="827584" y="1124744"/>
            <a:chExt cx="5347915" cy="3208749"/>
          </a:xfrm>
        </p:grpSpPr>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124744"/>
              <a:ext cx="5347915" cy="3208749"/>
            </a:xfrm>
            <a:prstGeom prst="rect">
              <a:avLst/>
            </a:prstGeom>
          </p:spPr>
        </p:pic>
        <p:cxnSp>
          <p:nvCxnSpPr>
            <p:cNvPr id="8" name="Straight Arrow Connector 7"/>
            <p:cNvCxnSpPr/>
            <p:nvPr/>
          </p:nvCxnSpPr>
          <p:spPr>
            <a:xfrm>
              <a:off x="2727395" y="2564657"/>
              <a:ext cx="0" cy="11916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2123729" y="1907365"/>
                  <a:ext cx="1224136" cy="5517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AU" sz="1600" b="0" i="1" smtClean="0">
                                <a:latin typeface="Cambria Math" panose="02040503050406030204" pitchFamily="18" charset="0"/>
                              </a:rPr>
                            </m:ctrlPr>
                          </m:fPr>
                          <m:num>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𝐸</m:t>
                                </m:r>
                              </m:e>
                              <m:sub>
                                <m:r>
                                  <a:rPr lang="en-AU" sz="1600" b="0" i="1" smtClean="0">
                                    <a:latin typeface="Cambria Math" panose="02040503050406030204" pitchFamily="18" charset="0"/>
                                  </a:rPr>
                                  <m:t>𝑧</m:t>
                                </m:r>
                              </m:sub>
                            </m:sSub>
                          </m:num>
                          <m:den>
                            <m:r>
                              <a:rPr lang="en-AU" sz="1600" b="0" i="1" smtClean="0">
                                <a:latin typeface="Cambria Math" panose="02040503050406030204" pitchFamily="18" charset="0"/>
                              </a:rPr>
                              <m:t>2</m:t>
                            </m:r>
                          </m:den>
                        </m:f>
                      </m:oMath>
                    </m:oMathPara>
                  </a14:m>
                  <a:endParaRPr lang="en-AU" sz="1600" dirty="0"/>
                </a:p>
              </p:txBody>
            </p:sp>
          </mc:Choice>
          <mc:Fallback xmlns="">
            <p:sp>
              <p:nvSpPr>
                <p:cNvPr id="9" name="TextBox 8"/>
                <p:cNvSpPr txBox="1">
                  <a:spLocks noRot="1" noChangeAspect="1" noMove="1" noResize="1" noEditPoints="1" noAdjustHandles="1" noChangeArrowheads="1" noChangeShapeType="1" noTextEdit="1"/>
                </p:cNvSpPr>
                <p:nvPr/>
              </p:nvSpPr>
              <p:spPr>
                <a:xfrm>
                  <a:off x="2123729" y="1907365"/>
                  <a:ext cx="1224136" cy="551754"/>
                </a:xfrm>
                <a:prstGeom prst="rect">
                  <a:avLst/>
                </a:prstGeom>
                <a:blipFill>
                  <a:blip r:embed="rId4"/>
                  <a:stretch>
                    <a:fillRect/>
                  </a:stretch>
                </a:blipFill>
              </p:spPr>
              <p:txBody>
                <a:bodyPr/>
                <a:lstStyle/>
                <a:p>
                  <a:r>
                    <a:rPr lang="en-AU">
                      <a:noFill/>
                    </a:rPr>
                    <a:t> </a:t>
                  </a:r>
                </a:p>
              </p:txBody>
            </p:sp>
          </mc:Fallback>
        </mc:AlternateContent>
      </p:grpSp>
      <mc:AlternateContent xmlns:mc="http://schemas.openxmlformats.org/markup-compatibility/2006" xmlns:a14="http://schemas.microsoft.com/office/drawing/2010/main">
        <mc:Choice Requires="a14">
          <p:sp>
            <p:nvSpPr>
              <p:cNvPr id="11" name="TextBox 10"/>
              <p:cNvSpPr txBox="1"/>
              <p:nvPr/>
            </p:nvSpPr>
            <p:spPr>
              <a:xfrm>
                <a:off x="4927023" y="1137746"/>
                <a:ext cx="4400748" cy="2266583"/>
              </a:xfrm>
              <a:prstGeom prst="rect">
                <a:avLst/>
              </a:prstGeom>
              <a:noFill/>
            </p:spPr>
            <p:txBody>
              <a:bodyPr wrap="square" rtlCol="0">
                <a:spAutoFit/>
              </a:bodyPr>
              <a:lstStyle/>
              <a:p>
                <a:r>
                  <a:rPr lang="en-AU" b="1" dirty="0" smtClean="0"/>
                  <a:t>Fitting:</a:t>
                </a:r>
              </a:p>
              <a:p>
                <a:r>
                  <a:rPr lang="en-AU" dirty="0" smtClean="0"/>
                  <a:t>Direct is </a:t>
                </a:r>
                <a14:m>
                  <m:oMath xmlns:m="http://schemas.openxmlformats.org/officeDocument/2006/math">
                    <m:r>
                      <m:rPr>
                        <m:sty m:val="p"/>
                      </m:rPr>
                      <a:rPr lang="en-AU">
                        <a:latin typeface="Cambria Math" panose="02040503050406030204" pitchFamily="18" charset="0"/>
                      </a:rPr>
                      <m:t>Γ</m:t>
                    </m:r>
                    <m:r>
                      <a:rPr lang="en-AU" i="1">
                        <a:latin typeface="Cambria Math" panose="02040503050406030204" pitchFamily="18" charset="0"/>
                      </a:rPr>
                      <m:t>=</m:t>
                    </m:r>
                    <m:sSub>
                      <m:sSubPr>
                        <m:ctrlPr>
                          <a:rPr lang="en-AU" i="1">
                            <a:latin typeface="Cambria Math" panose="02040503050406030204" pitchFamily="18" charset="0"/>
                          </a:rPr>
                        </m:ctrlPr>
                      </m:sSubPr>
                      <m:e>
                        <m:r>
                          <m:rPr>
                            <m:sty m:val="p"/>
                          </m:rPr>
                          <a:rPr lang="en-AU">
                            <a:latin typeface="Cambria Math" panose="02040503050406030204" pitchFamily="18" charset="0"/>
                          </a:rPr>
                          <m:t>Γ</m:t>
                        </m:r>
                      </m:e>
                      <m:sub>
                        <m:r>
                          <a:rPr lang="en-AU" i="1">
                            <a:latin typeface="Cambria Math" panose="02040503050406030204" pitchFamily="18" charset="0"/>
                          </a:rPr>
                          <m:t>0</m:t>
                        </m:r>
                      </m:sub>
                    </m:sSub>
                    <m:sSup>
                      <m:sSupPr>
                        <m:ctrlPr>
                          <a:rPr lang="en-AU" i="1">
                            <a:latin typeface="Cambria Math" panose="02040503050406030204" pitchFamily="18" charset="0"/>
                          </a:rPr>
                        </m:ctrlPr>
                      </m:sSupPr>
                      <m:e>
                        <m:r>
                          <a:rPr lang="en-AU" i="1">
                            <a:latin typeface="Cambria Math" panose="02040503050406030204" pitchFamily="18" charset="0"/>
                          </a:rPr>
                          <m:t>𝑒</m:t>
                        </m:r>
                      </m:e>
                      <m:sup>
                        <m:r>
                          <a:rPr lang="en-AU" i="1">
                            <a:latin typeface="Cambria Math" panose="02040503050406030204" pitchFamily="18" charset="0"/>
                          </a:rPr>
                          <m:t>−</m:t>
                        </m:r>
                        <m:r>
                          <a:rPr lang="en-AU" i="1">
                            <a:latin typeface="Cambria Math" panose="02040503050406030204" pitchFamily="18" charset="0"/>
                          </a:rPr>
                          <m:t>𝛽</m:t>
                        </m:r>
                        <m:sSub>
                          <m:sSubPr>
                            <m:ctrlPr>
                              <a:rPr lang="en-AU" i="1">
                                <a:latin typeface="Cambria Math" panose="02040503050406030204" pitchFamily="18" charset="0"/>
                              </a:rPr>
                            </m:ctrlPr>
                          </m:sSubPr>
                          <m:e>
                            <m:r>
                              <a:rPr lang="en-AU" i="1">
                                <a:latin typeface="Cambria Math" panose="02040503050406030204" pitchFamily="18" charset="0"/>
                              </a:rPr>
                              <m:t>𝑉</m:t>
                            </m:r>
                          </m:e>
                          <m:sub>
                            <m:r>
                              <a:rPr lang="en-AU" i="1">
                                <a:latin typeface="Cambria Math" panose="02040503050406030204" pitchFamily="18" charset="0"/>
                              </a:rPr>
                              <m:t>𝑝</m:t>
                            </m:r>
                          </m:sub>
                        </m:sSub>
                      </m:sup>
                    </m:sSup>
                    <m:r>
                      <a:rPr lang="en-AU" b="0" i="1" smtClean="0">
                        <a:latin typeface="Cambria Math" panose="02040503050406030204" pitchFamily="18" charset="0"/>
                      </a:rPr>
                      <m:t>[1−</m:t>
                    </m:r>
                    <m:sSup>
                      <m:sSupPr>
                        <m:ctrlPr>
                          <a:rPr lang="en-AU" i="1">
                            <a:latin typeface="Cambria Math" panose="02040503050406030204" pitchFamily="18" charset="0"/>
                          </a:rPr>
                        </m:ctrlPr>
                      </m:sSupPr>
                      <m:e>
                        <m:d>
                          <m:dPr>
                            <m:ctrlPr>
                              <a:rPr lang="en-AU" i="1">
                                <a:latin typeface="Cambria Math" panose="02040503050406030204" pitchFamily="18" charset="0"/>
                              </a:rPr>
                            </m:ctrlPr>
                          </m:dPr>
                          <m:e>
                            <m:r>
                              <a:rPr lang="en-AU" i="1">
                                <a:latin typeface="Cambria Math" panose="02040503050406030204" pitchFamily="18" charset="0"/>
                              </a:rPr>
                              <m:t>1+</m:t>
                            </m:r>
                            <m:sSup>
                              <m:sSupPr>
                                <m:ctrlPr>
                                  <a:rPr lang="en-AU" i="1">
                                    <a:latin typeface="Cambria Math" panose="02040503050406030204" pitchFamily="18" charset="0"/>
                                  </a:rPr>
                                </m:ctrlPr>
                              </m:sSupPr>
                              <m:e>
                                <m:r>
                                  <a:rPr lang="en-AU" i="1">
                                    <a:latin typeface="Cambria Math" panose="02040503050406030204" pitchFamily="18" charset="0"/>
                                  </a:rPr>
                                  <m:t>𝑒</m:t>
                                </m:r>
                              </m:e>
                              <m:sup>
                                <m:f>
                                  <m:fPr>
                                    <m:ctrlPr>
                                      <a:rPr lang="en-AU" i="1">
                                        <a:latin typeface="Cambria Math" panose="02040503050406030204" pitchFamily="18" charset="0"/>
                                      </a:rPr>
                                    </m:ctrlPr>
                                  </m:fPr>
                                  <m:num>
                                    <m:r>
                                      <a:rPr lang="en-AU" i="1">
                                        <a:latin typeface="Cambria Math" panose="02040503050406030204" pitchFamily="18" charset="0"/>
                                      </a:rPr>
                                      <m:t>−</m:t>
                                    </m:r>
                                    <m:r>
                                      <a:rPr lang="en-AU" i="1">
                                        <a:latin typeface="Cambria Math" panose="02040503050406030204" pitchFamily="18" charset="0"/>
                                      </a:rPr>
                                      <m:t>𝑒</m:t>
                                    </m:r>
                                    <m:r>
                                      <a:rPr lang="en-AU" i="1">
                                        <a:latin typeface="Cambria Math" panose="02040503050406030204" pitchFamily="18" charset="0"/>
                                      </a:rPr>
                                      <m:t>𝛼</m:t>
                                    </m:r>
                                    <m:sSub>
                                      <m:sSubPr>
                                        <m:ctrlPr>
                                          <a:rPr lang="en-AU" i="1">
                                            <a:latin typeface="Cambria Math" panose="02040503050406030204" pitchFamily="18" charset="0"/>
                                          </a:rPr>
                                        </m:ctrlPr>
                                      </m:sSubPr>
                                      <m:e>
                                        <m:r>
                                          <a:rPr lang="en-AU" i="1">
                                            <a:latin typeface="Cambria Math" panose="02040503050406030204" pitchFamily="18" charset="0"/>
                                          </a:rPr>
                                          <m:t>𝑉</m:t>
                                        </m:r>
                                      </m:e>
                                      <m:sub>
                                        <m:r>
                                          <a:rPr lang="en-AU" i="1">
                                            <a:latin typeface="Cambria Math" panose="02040503050406030204" pitchFamily="18" charset="0"/>
                                          </a:rPr>
                                          <m:t>𝑝</m:t>
                                        </m:r>
                                      </m:sub>
                                    </m:sSub>
                                  </m:num>
                                  <m:den>
                                    <m:sSub>
                                      <m:sSubPr>
                                        <m:ctrlPr>
                                          <a:rPr lang="en-AU" i="1">
                                            <a:latin typeface="Cambria Math" panose="02040503050406030204" pitchFamily="18" charset="0"/>
                                          </a:rPr>
                                        </m:ctrlPr>
                                      </m:sSubPr>
                                      <m:e>
                                        <m:r>
                                          <a:rPr lang="en-AU" i="1">
                                            <a:latin typeface="Cambria Math" panose="02040503050406030204" pitchFamily="18" charset="0"/>
                                          </a:rPr>
                                          <m:t>𝑘</m:t>
                                        </m:r>
                                      </m:e>
                                      <m:sub>
                                        <m:r>
                                          <a:rPr lang="en-AU" i="1">
                                            <a:latin typeface="Cambria Math" panose="02040503050406030204" pitchFamily="18" charset="0"/>
                                          </a:rPr>
                                          <m:t>𝐵</m:t>
                                        </m:r>
                                      </m:sub>
                                    </m:sSub>
                                    <m:r>
                                      <a:rPr lang="en-AU" i="1">
                                        <a:latin typeface="Cambria Math" panose="02040503050406030204" pitchFamily="18" charset="0"/>
                                      </a:rPr>
                                      <m:t>𝑇</m:t>
                                    </m:r>
                                  </m:den>
                                </m:f>
                              </m:sup>
                            </m:sSup>
                          </m:e>
                        </m:d>
                      </m:e>
                      <m:sup>
                        <m:r>
                          <a:rPr lang="en-AU" i="1">
                            <a:latin typeface="Cambria Math" panose="02040503050406030204" pitchFamily="18" charset="0"/>
                          </a:rPr>
                          <m:t>−1 </m:t>
                        </m:r>
                      </m:sup>
                    </m:sSup>
                    <m:r>
                      <a:rPr lang="en-AU" b="0" i="1" smtClean="0">
                        <a:latin typeface="Cambria Math" panose="02040503050406030204" pitchFamily="18" charset="0"/>
                      </a:rPr>
                      <m:t>]</m:t>
                    </m:r>
                  </m:oMath>
                </a14:m>
                <a:endParaRPr lang="en-AU" dirty="0" smtClean="0"/>
              </a:p>
              <a:p>
                <a:endParaRPr lang="en-AU" dirty="0"/>
              </a:p>
              <a:p>
                <a:r>
                  <a:rPr lang="en-AU" dirty="0" smtClean="0"/>
                  <a:t>Results:</a:t>
                </a:r>
              </a:p>
              <a:p>
                <a14:m>
                  <m:oMath xmlns:m="http://schemas.openxmlformats.org/officeDocument/2006/math">
                    <m:r>
                      <a:rPr lang="en-AU" b="0" i="1" smtClean="0">
                        <a:latin typeface="Cambria Math" panose="02040503050406030204" pitchFamily="18" charset="0"/>
                      </a:rPr>
                      <m:t>𝛽</m:t>
                    </m:r>
                    <m:r>
                      <a:rPr lang="en-AU" i="1">
                        <a:latin typeface="Cambria Math" panose="02040503050406030204" pitchFamily="18" charset="0"/>
                      </a:rPr>
                      <m:t> =</m:t>
                    </m:r>
                    <m:r>
                      <a:rPr lang="en-AU" i="1" smtClean="0">
                        <a:latin typeface="Cambria Math" panose="02040503050406030204" pitchFamily="18" charset="0"/>
                      </a:rPr>
                      <m:t>0</m:t>
                    </m:r>
                  </m:oMath>
                </a14:m>
                <a:r>
                  <a:rPr lang="en-AU" dirty="0" smtClean="0"/>
                  <a:t> </a:t>
                </a:r>
              </a:p>
              <a:p>
                <a14:m>
                  <m:oMath xmlns:m="http://schemas.openxmlformats.org/officeDocument/2006/math">
                    <m:r>
                      <a:rPr lang="en-AU" i="1">
                        <a:latin typeface="Cambria Math" panose="02040503050406030204" pitchFamily="18" charset="0"/>
                      </a:rPr>
                      <m:t> </m:t>
                    </m:r>
                    <m:sSub>
                      <m:sSubPr>
                        <m:ctrlPr>
                          <a:rPr lang="en-AU" i="1">
                            <a:latin typeface="Cambria Math" panose="02040503050406030204" pitchFamily="18" charset="0"/>
                          </a:rPr>
                        </m:ctrlPr>
                      </m:sSubPr>
                      <m:e>
                        <m:r>
                          <m:rPr>
                            <m:sty m:val="p"/>
                          </m:rPr>
                          <a:rPr lang="en-AU">
                            <a:latin typeface="Cambria Math" panose="02040503050406030204" pitchFamily="18" charset="0"/>
                          </a:rPr>
                          <m:t>Γ</m:t>
                        </m:r>
                      </m:e>
                      <m:sub>
                        <m:r>
                          <a:rPr lang="en-AU" i="1">
                            <a:latin typeface="Cambria Math" panose="02040503050406030204" pitchFamily="18" charset="0"/>
                          </a:rPr>
                          <m:t>0</m:t>
                        </m:r>
                      </m:sub>
                    </m:sSub>
                    <m:r>
                      <a:rPr lang="en-AU" i="1">
                        <a:latin typeface="Cambria Math" panose="02040503050406030204" pitchFamily="18" charset="0"/>
                      </a:rPr>
                      <m:t>=</m:t>
                    </m:r>
                    <m:r>
                      <a:rPr lang="en-AU" b="0" i="1" smtClean="0">
                        <a:latin typeface="Cambria Math" panose="02040503050406030204" pitchFamily="18" charset="0"/>
                      </a:rPr>
                      <m:t>25</m:t>
                    </m:r>
                    <m:r>
                      <a:rPr lang="en-AU" i="1">
                        <a:latin typeface="Cambria Math" panose="02040503050406030204" pitchFamily="18" charset="0"/>
                      </a:rPr>
                      <m:t>±</m:t>
                    </m:r>
                    <m:r>
                      <a:rPr lang="en-AU" b="0" i="1" smtClean="0">
                        <a:latin typeface="Cambria Math" panose="02040503050406030204" pitchFamily="18" charset="0"/>
                      </a:rPr>
                      <m:t>3</m:t>
                    </m:r>
                  </m:oMath>
                </a14:m>
                <a:r>
                  <a:rPr lang="en-AU" dirty="0" smtClean="0"/>
                  <a:t> Hz </a:t>
                </a:r>
              </a:p>
              <a:p>
                <a:r>
                  <a:rPr lang="en-AU" dirty="0" smtClean="0"/>
                  <a:t>Agrees with trace data</a:t>
                </a:r>
              </a:p>
            </p:txBody>
          </p:sp>
        </mc:Choice>
        <mc:Fallback xmlns="">
          <p:sp>
            <p:nvSpPr>
              <p:cNvPr id="11" name="TextBox 10"/>
              <p:cNvSpPr txBox="1">
                <a:spLocks noRot="1" noChangeAspect="1" noMove="1" noResize="1" noEditPoints="1" noAdjustHandles="1" noChangeArrowheads="1" noChangeShapeType="1" noTextEdit="1"/>
              </p:cNvSpPr>
              <p:nvPr/>
            </p:nvSpPr>
            <p:spPr>
              <a:xfrm>
                <a:off x="4927023" y="1137746"/>
                <a:ext cx="4400748" cy="2266583"/>
              </a:xfrm>
              <a:prstGeom prst="rect">
                <a:avLst/>
              </a:prstGeom>
              <a:blipFill>
                <a:blip r:embed="rId5"/>
                <a:stretch>
                  <a:fillRect l="-1108" t="-1617" b="-3504"/>
                </a:stretch>
              </a:blipFill>
            </p:spPr>
            <p:txBody>
              <a:bodyPr/>
              <a:lstStyle/>
              <a:p>
                <a:r>
                  <a:rPr lang="en-AU">
                    <a:noFill/>
                  </a:rPr>
                  <a:t> </a:t>
                </a:r>
              </a:p>
            </p:txBody>
          </p:sp>
        </mc:Fallback>
      </mc:AlternateContent>
      <p:sp>
        <p:nvSpPr>
          <p:cNvPr id="12" name="TextBox 11"/>
          <p:cNvSpPr txBox="1"/>
          <p:nvPr/>
        </p:nvSpPr>
        <p:spPr>
          <a:xfrm>
            <a:off x="494377" y="4232806"/>
            <a:ext cx="3619455" cy="1754326"/>
          </a:xfrm>
          <a:prstGeom prst="rect">
            <a:avLst/>
          </a:prstGeom>
          <a:noFill/>
        </p:spPr>
        <p:txBody>
          <a:bodyPr wrap="square" rtlCol="0">
            <a:spAutoFit/>
          </a:bodyPr>
          <a:lstStyle/>
          <a:p>
            <a:r>
              <a:rPr lang="en-AU" dirty="0" smtClean="0"/>
              <a:t>Co-tunnelling does not fit</a:t>
            </a:r>
          </a:p>
          <a:p>
            <a:endParaRPr lang="en-AU" dirty="0"/>
          </a:p>
          <a:p>
            <a:r>
              <a:rPr lang="en-AU" sz="2000" b="1" dirty="0" smtClean="0">
                <a:solidFill>
                  <a:srgbClr val="FF0000"/>
                </a:solidFill>
              </a:rPr>
              <a:t>What is going on here?</a:t>
            </a:r>
          </a:p>
          <a:p>
            <a:endParaRPr lang="en-AU" sz="2000" b="1" dirty="0">
              <a:solidFill>
                <a:srgbClr val="FF0000"/>
              </a:solidFill>
            </a:endParaRPr>
          </a:p>
          <a:p>
            <a:r>
              <a:rPr lang="en-AU" sz="1200" dirty="0" smtClean="0"/>
              <a:t>The exponential is a random fit we made up…</a:t>
            </a:r>
          </a:p>
          <a:p>
            <a:endParaRPr lang="en-AU" dirty="0"/>
          </a:p>
        </p:txBody>
      </p:sp>
    </p:spTree>
    <p:extLst>
      <p:ext uri="{BB962C8B-B14F-4D97-AF65-F5344CB8AC3E}">
        <p14:creationId xmlns:p14="http://schemas.microsoft.com/office/powerpoint/2010/main" val="4650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AU"/>
          </a:p>
        </p:txBody>
      </p:sp>
      <p:sp>
        <p:nvSpPr>
          <p:cNvPr id="4" name="Footer Placeholder 3"/>
          <p:cNvSpPr>
            <a:spLocks noGrp="1"/>
          </p:cNvSpPr>
          <p:nvPr>
            <p:ph type="ftr" sz="quarter" idx="11"/>
          </p:nvPr>
        </p:nvSpPr>
        <p:spPr/>
        <p:txBody>
          <a:bodyPr/>
          <a:lstStyle/>
          <a:p>
            <a:r>
              <a:rPr lang="en-AU" smtClean="0"/>
              <a:t>Stefanie Tenberg, UNSW, Analysis of spin relaxation times in Si</a:t>
            </a:r>
            <a:endParaRPr lang="en-AU" dirty="0"/>
          </a:p>
        </p:txBody>
      </p:sp>
      <p:sp>
        <p:nvSpPr>
          <p:cNvPr id="5" name="Slide Number Placeholder 4"/>
          <p:cNvSpPr>
            <a:spLocks noGrp="1"/>
          </p:cNvSpPr>
          <p:nvPr>
            <p:ph type="sldNum" sz="quarter" idx="12"/>
          </p:nvPr>
        </p:nvSpPr>
        <p:spPr/>
        <p:txBody>
          <a:bodyPr/>
          <a:lstStyle/>
          <a:p>
            <a:fld id="{D1F77FD5-8964-4EF4-B0DC-F29804E0ACF6}" type="slidenum">
              <a:rPr lang="en-AU" smtClean="0"/>
              <a:pPr/>
              <a:t>7</a:t>
            </a:fld>
            <a:endParaRPr lang="en-AU" dirty="0"/>
          </a:p>
        </p:txBody>
      </p:sp>
      <p:grpSp>
        <p:nvGrpSpPr>
          <p:cNvPr id="6" name="Group 5"/>
          <p:cNvGrpSpPr/>
          <p:nvPr/>
        </p:nvGrpSpPr>
        <p:grpSpPr>
          <a:xfrm>
            <a:off x="-18846" y="1025674"/>
            <a:ext cx="9306292" cy="5177953"/>
            <a:chOff x="827584" y="1124744"/>
            <a:chExt cx="5347915" cy="3208749"/>
          </a:xfrm>
        </p:grpSpPr>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124744"/>
              <a:ext cx="5347915" cy="3208749"/>
            </a:xfrm>
            <a:prstGeom prst="rect">
              <a:avLst/>
            </a:prstGeom>
          </p:spPr>
        </p:pic>
        <p:cxnSp>
          <p:nvCxnSpPr>
            <p:cNvPr id="8" name="Straight Arrow Connector 7"/>
            <p:cNvCxnSpPr/>
            <p:nvPr/>
          </p:nvCxnSpPr>
          <p:spPr>
            <a:xfrm>
              <a:off x="2727395" y="2564657"/>
              <a:ext cx="0" cy="11916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2123729" y="1907365"/>
                  <a:ext cx="1224136" cy="5517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AU" sz="1600" b="0" i="1" smtClean="0">
                                <a:latin typeface="Cambria Math" panose="02040503050406030204" pitchFamily="18" charset="0"/>
                              </a:rPr>
                            </m:ctrlPr>
                          </m:fPr>
                          <m:num>
                            <m:sSub>
                              <m:sSubPr>
                                <m:ctrlPr>
                                  <a:rPr lang="en-AU" sz="1600" b="0" i="1" smtClean="0">
                                    <a:latin typeface="Cambria Math" panose="02040503050406030204" pitchFamily="18" charset="0"/>
                                  </a:rPr>
                                </m:ctrlPr>
                              </m:sSubPr>
                              <m:e>
                                <m:r>
                                  <a:rPr lang="en-AU" sz="1600" b="0" i="1" smtClean="0">
                                    <a:latin typeface="Cambria Math" panose="02040503050406030204" pitchFamily="18" charset="0"/>
                                  </a:rPr>
                                  <m:t>𝐸</m:t>
                                </m:r>
                              </m:e>
                              <m:sub>
                                <m:r>
                                  <a:rPr lang="en-AU" sz="1600" b="0" i="1" smtClean="0">
                                    <a:latin typeface="Cambria Math" panose="02040503050406030204" pitchFamily="18" charset="0"/>
                                  </a:rPr>
                                  <m:t>𝑧</m:t>
                                </m:r>
                              </m:sub>
                            </m:sSub>
                          </m:num>
                          <m:den>
                            <m:r>
                              <a:rPr lang="en-AU" sz="1600" b="0" i="1" smtClean="0">
                                <a:latin typeface="Cambria Math" panose="02040503050406030204" pitchFamily="18" charset="0"/>
                              </a:rPr>
                              <m:t>2</m:t>
                            </m:r>
                          </m:den>
                        </m:f>
                      </m:oMath>
                    </m:oMathPara>
                  </a14:m>
                  <a:endParaRPr lang="en-AU" sz="1600" dirty="0"/>
                </a:p>
              </p:txBody>
            </p:sp>
          </mc:Choice>
          <mc:Fallback xmlns="">
            <p:sp>
              <p:nvSpPr>
                <p:cNvPr id="9" name="TextBox 8"/>
                <p:cNvSpPr txBox="1">
                  <a:spLocks noRot="1" noChangeAspect="1" noMove="1" noResize="1" noEditPoints="1" noAdjustHandles="1" noChangeArrowheads="1" noChangeShapeType="1" noTextEdit="1"/>
                </p:cNvSpPr>
                <p:nvPr/>
              </p:nvSpPr>
              <p:spPr>
                <a:xfrm>
                  <a:off x="2123729" y="1907365"/>
                  <a:ext cx="1224136" cy="551754"/>
                </a:xfrm>
                <a:prstGeom prst="rect">
                  <a:avLst/>
                </a:prstGeom>
                <a:blipFill>
                  <a:blip r:embed="rId4"/>
                  <a:stretch>
                    <a:fillRect/>
                  </a:stretch>
                </a:blipFill>
              </p:spPr>
              <p:txBody>
                <a:bodyPr/>
                <a:lstStyle/>
                <a:p>
                  <a:r>
                    <a:rPr lang="en-AU">
                      <a:noFill/>
                    </a:rPr>
                    <a:t> </a:t>
                  </a:r>
                </a:p>
              </p:txBody>
            </p:sp>
          </mc:Fallback>
        </mc:AlternateContent>
      </p:grpSp>
    </p:spTree>
    <p:extLst>
      <p:ext uri="{BB962C8B-B14F-4D97-AF65-F5344CB8AC3E}">
        <p14:creationId xmlns:p14="http://schemas.microsoft.com/office/powerpoint/2010/main" val="4022674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AU" smtClean="0"/>
              <a:t>Stefanie Tenberg, UNSW, Analysis of spin relaxation times in Si</a:t>
            </a:r>
            <a:endParaRPr lang="en-AU" dirty="0"/>
          </a:p>
        </p:txBody>
      </p:sp>
      <p:sp>
        <p:nvSpPr>
          <p:cNvPr id="5" name="Slide Number Placeholder 4"/>
          <p:cNvSpPr>
            <a:spLocks noGrp="1"/>
          </p:cNvSpPr>
          <p:nvPr>
            <p:ph type="sldNum" sz="quarter" idx="12"/>
          </p:nvPr>
        </p:nvSpPr>
        <p:spPr/>
        <p:txBody>
          <a:bodyPr/>
          <a:lstStyle/>
          <a:p>
            <a:fld id="{D1F77FD5-8964-4EF4-B0DC-F29804E0ACF6}" type="slidenum">
              <a:rPr lang="en-AU" smtClean="0"/>
              <a:pPr/>
              <a:t>8</a:t>
            </a:fld>
            <a:endParaRPr lang="en-A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02" y="1040635"/>
            <a:ext cx="9000998" cy="5400600"/>
          </a:xfrm>
          <a:prstGeom prst="rect">
            <a:avLst/>
          </a:prstGeom>
        </p:spPr>
      </p:pic>
    </p:spTree>
    <p:extLst>
      <p:ext uri="{BB962C8B-B14F-4D97-AF65-F5344CB8AC3E}">
        <p14:creationId xmlns:p14="http://schemas.microsoft.com/office/powerpoint/2010/main" val="39679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AU" smtClean="0"/>
              <a:t>Stefanie Tenberg, UNSW, Analysis of spin relaxation times in Si</a:t>
            </a:r>
            <a:endParaRPr lang="en-AU" dirty="0"/>
          </a:p>
        </p:txBody>
      </p:sp>
      <p:sp>
        <p:nvSpPr>
          <p:cNvPr id="5" name="Slide Number Placeholder 4"/>
          <p:cNvSpPr>
            <a:spLocks noGrp="1"/>
          </p:cNvSpPr>
          <p:nvPr>
            <p:ph type="sldNum" sz="quarter" idx="12"/>
          </p:nvPr>
        </p:nvSpPr>
        <p:spPr/>
        <p:txBody>
          <a:bodyPr/>
          <a:lstStyle/>
          <a:p>
            <a:fld id="{D1F77FD5-8964-4EF4-B0DC-F29804E0ACF6}" type="slidenum">
              <a:rPr lang="en-AU" smtClean="0"/>
              <a:pPr/>
              <a:t>9</a:t>
            </a:fld>
            <a:endParaRPr lang="en-AU" dirty="0"/>
          </a:p>
        </p:txBody>
      </p:sp>
      <p:pic>
        <p:nvPicPr>
          <p:cNvPr id="6" name="Picture 5"/>
          <p:cNvPicPr>
            <a:picLocks noChangeAspect="1"/>
          </p:cNvPicPr>
          <p:nvPr/>
        </p:nvPicPr>
        <p:blipFill>
          <a:blip r:embed="rId2"/>
          <a:stretch>
            <a:fillRect/>
          </a:stretch>
        </p:blipFill>
        <p:spPr>
          <a:xfrm>
            <a:off x="71479" y="776572"/>
            <a:ext cx="8728962" cy="5388732"/>
          </a:xfrm>
          <a:prstGeom prst="rect">
            <a:avLst/>
          </a:prstGeom>
        </p:spPr>
      </p:pic>
    </p:spTree>
    <p:extLst>
      <p:ext uri="{BB962C8B-B14F-4D97-AF65-F5344CB8AC3E}">
        <p14:creationId xmlns:p14="http://schemas.microsoft.com/office/powerpoint/2010/main" val="1360645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16014</TotalTime>
  <Words>356</Words>
  <Application>Microsoft Office PowerPoint</Application>
  <PresentationFormat>On-screen Show (4:3)</PresentationFormat>
  <Paragraphs>92</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 Math</vt:lpstr>
      <vt:lpstr>Symbol</vt:lpstr>
      <vt:lpstr>Tahoma</vt:lpstr>
      <vt:lpstr>Office Theme</vt:lpstr>
      <vt:lpstr>Electron spin relaxation effects of a single phosphorus donor in silicon at low temperatures: tunnel effects summary</vt:lpstr>
      <vt:lpstr>Tunnelling processes between donor and SET</vt:lpstr>
      <vt:lpstr>Sequence to measure relaxation times</vt:lpstr>
      <vt:lpstr>Relaxation rate with plunge depth</vt:lpstr>
      <vt:lpstr>Relate voltages to energy</vt:lpstr>
      <vt:lpstr>Zoomed in</vt:lpstr>
      <vt:lpstr>PowerPoint Presentation</vt:lpstr>
      <vt:lpstr>PowerPoint Presentation</vt:lpstr>
      <vt:lpstr>PowerPoint Presentation</vt:lpstr>
      <vt:lpstr>Dependence of T_1 on SET electron number</vt:lpstr>
      <vt:lpstr>Dependence of T_1 on SET electron number</vt:lpstr>
      <vt:lpstr>Questions for Bill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Steffi</dc:creator>
  <cp:lastModifiedBy>Stefanie Tenberg</cp:lastModifiedBy>
  <cp:revision>511</cp:revision>
  <dcterms:created xsi:type="dcterms:W3CDTF">2015-09-24T01:33:12Z</dcterms:created>
  <dcterms:modified xsi:type="dcterms:W3CDTF">2018-06-22T04:46:37Z</dcterms:modified>
</cp:coreProperties>
</file>