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5653088" cy="84978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77">
          <p15:clr>
            <a:srgbClr val="A4A3A4"/>
          </p15:clr>
        </p15:guide>
        <p15:guide id="2" pos="17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59" autoAdjust="0"/>
    <p:restoredTop sz="94660"/>
  </p:normalViewPr>
  <p:slideViewPr>
    <p:cSldViewPr>
      <p:cViewPr varScale="1">
        <p:scale>
          <a:sx n="86" d="100"/>
          <a:sy n="86" d="100"/>
        </p:scale>
        <p:origin x="3612" y="84"/>
      </p:cViewPr>
      <p:guideLst>
        <p:guide orient="horz" pos="2677"/>
        <p:guide pos="17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982" y="2639853"/>
            <a:ext cx="4805125" cy="1821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963" y="4815470"/>
            <a:ext cx="3957162" cy="217168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48DE1-3812-4733-A20F-EADE5A8A955C}" type="datetimeFigureOut">
              <a:rPr lang="en-AU" smtClean="0"/>
              <a:t>19/06/2017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9302-B29E-452F-B21F-1530ACFF98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410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48DE1-3812-4733-A20F-EADE5A8A955C}" type="datetimeFigureOut">
              <a:rPr lang="en-AU" smtClean="0"/>
              <a:t>19/06/2017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9302-B29E-452F-B21F-1530ACFF98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94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34075" y="428829"/>
            <a:ext cx="786133" cy="91352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4697" y="428829"/>
            <a:ext cx="2265161" cy="91352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48DE1-3812-4733-A20F-EADE5A8A955C}" type="datetimeFigureOut">
              <a:rPr lang="en-AU" smtClean="0"/>
              <a:t>19/06/2017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9302-B29E-452F-B21F-1530ACFF98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303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48DE1-3812-4733-A20F-EADE5A8A955C}" type="datetimeFigureOut">
              <a:rPr lang="en-AU" smtClean="0"/>
              <a:t>19/06/2017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9302-B29E-452F-B21F-1530ACFF98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840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56" y="5460681"/>
            <a:ext cx="4805125" cy="1687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556" y="3601769"/>
            <a:ext cx="4805125" cy="18589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48DE1-3812-4733-A20F-EADE5A8A955C}" type="datetimeFigureOut">
              <a:rPr lang="en-AU" smtClean="0"/>
              <a:t>19/06/2017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9302-B29E-452F-B21F-1530ACFF98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932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4696" y="2498222"/>
            <a:ext cx="1525156" cy="70658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4070" y="2498222"/>
            <a:ext cx="1526138" cy="70658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48DE1-3812-4733-A20F-EADE5A8A955C}" type="datetimeFigureOut">
              <a:rPr lang="en-AU" smtClean="0"/>
              <a:t>19/06/2017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9302-B29E-452F-B21F-1530ACFF98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374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655" y="340310"/>
            <a:ext cx="5087779" cy="141631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655" y="1902190"/>
            <a:ext cx="2497762" cy="7927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2655" y="2694932"/>
            <a:ext cx="2497762" cy="48961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1691" y="1902190"/>
            <a:ext cx="2498743" cy="7927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71691" y="2694932"/>
            <a:ext cx="2498743" cy="48961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48DE1-3812-4733-A20F-EADE5A8A955C}" type="datetimeFigureOut">
              <a:rPr lang="en-AU" smtClean="0"/>
              <a:t>19/06/2017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9302-B29E-452F-B21F-1530ACFF98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201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48DE1-3812-4733-A20F-EADE5A8A955C}" type="datetimeFigureOut">
              <a:rPr lang="en-AU" smtClean="0"/>
              <a:t>19/06/2017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9302-B29E-452F-B21F-1530ACFF98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570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48DE1-3812-4733-A20F-EADE5A8A955C}" type="datetimeFigureOut">
              <a:rPr lang="en-AU" smtClean="0"/>
              <a:t>19/06/2017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9302-B29E-452F-B21F-1530ACFF98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701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656" y="338343"/>
            <a:ext cx="1859827" cy="14399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0201" y="338343"/>
            <a:ext cx="3160233" cy="7252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656" y="1778262"/>
            <a:ext cx="1859827" cy="58127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48DE1-3812-4733-A20F-EADE5A8A955C}" type="datetimeFigureOut">
              <a:rPr lang="en-AU" smtClean="0"/>
              <a:t>19/06/2017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9302-B29E-452F-B21F-1530ACFF98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130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046" y="5948521"/>
            <a:ext cx="3391853" cy="70225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08046" y="759302"/>
            <a:ext cx="3391853" cy="50987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8046" y="6650779"/>
            <a:ext cx="3391853" cy="9973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48DE1-3812-4733-A20F-EADE5A8A955C}" type="datetimeFigureOut">
              <a:rPr lang="en-AU" smtClean="0"/>
              <a:t>19/06/2017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9302-B29E-452F-B21F-1530ACFF98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897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655" y="340310"/>
            <a:ext cx="5087779" cy="1416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655" y="1982842"/>
            <a:ext cx="5087779" cy="5608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654" y="7876285"/>
            <a:ext cx="1319054" cy="452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48DE1-3812-4733-A20F-EADE5A8A955C}" type="datetimeFigureOut">
              <a:rPr lang="en-AU" smtClean="0"/>
              <a:t>19/06/2017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1472" y="7876285"/>
            <a:ext cx="1790145" cy="452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51380" y="7876285"/>
            <a:ext cx="1319054" cy="452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99302-B29E-452F-B21F-1530ACFF98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313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110.png"/><Relationship Id="rId3" Type="http://schemas.openxmlformats.org/officeDocument/2006/relationships/image" Target="../media/image11.png"/><Relationship Id="rId7" Type="http://schemas.openxmlformats.org/officeDocument/2006/relationships/image" Target="../media/image51.png"/><Relationship Id="rId12" Type="http://schemas.openxmlformats.org/officeDocument/2006/relationships/image" Target="../media/image10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90.png"/><Relationship Id="rId5" Type="http://schemas.openxmlformats.org/officeDocument/2006/relationships/image" Target="../media/image13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9.png"/><Relationship Id="rId18" Type="http://schemas.openxmlformats.org/officeDocument/2006/relationships/image" Target="../media/image160.png"/><Relationship Id="rId3" Type="http://schemas.openxmlformats.org/officeDocument/2006/relationships/image" Target="../media/image121.png"/><Relationship Id="rId21" Type="http://schemas.openxmlformats.org/officeDocument/2006/relationships/image" Target="../media/image21.png"/><Relationship Id="rId7" Type="http://schemas.openxmlformats.org/officeDocument/2006/relationships/image" Target="../media/image50.png"/><Relationship Id="rId12" Type="http://schemas.openxmlformats.org/officeDocument/2006/relationships/image" Target="../media/image100.png"/><Relationship Id="rId17" Type="http://schemas.openxmlformats.org/officeDocument/2006/relationships/image" Target="../media/image150.png"/><Relationship Id="rId2" Type="http://schemas.openxmlformats.org/officeDocument/2006/relationships/image" Target="../media/image15.emf"/><Relationship Id="rId16" Type="http://schemas.openxmlformats.org/officeDocument/2006/relationships/image" Target="../media/image20.png"/><Relationship Id="rId20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8.png"/><Relationship Id="rId5" Type="http://schemas.openxmlformats.org/officeDocument/2006/relationships/image" Target="../media/image16.png"/><Relationship Id="rId15" Type="http://schemas.openxmlformats.org/officeDocument/2006/relationships/image" Target="../media/image130.png"/><Relationship Id="rId10" Type="http://schemas.openxmlformats.org/officeDocument/2006/relationships/image" Target="../media/image80.png"/><Relationship Id="rId19" Type="http://schemas.openxmlformats.org/officeDocument/2006/relationships/image" Target="../media/image190.png"/><Relationship Id="rId4" Type="http://schemas.openxmlformats.org/officeDocument/2006/relationships/image" Target="../media/image131.png"/><Relationship Id="rId9" Type="http://schemas.openxmlformats.org/officeDocument/2006/relationships/image" Target="../media/image70.png"/><Relationship Id="rId14" Type="http://schemas.openxmlformats.org/officeDocument/2006/relationships/image" Target="../media/image1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roup 463"/>
          <p:cNvGrpSpPr/>
          <p:nvPr/>
        </p:nvGrpSpPr>
        <p:grpSpPr>
          <a:xfrm>
            <a:off x="6426944" y="6631652"/>
            <a:ext cx="2333677" cy="2333677"/>
            <a:chOff x="8011120" y="7605155"/>
            <a:chExt cx="2333677" cy="2333677"/>
          </a:xfrm>
        </p:grpSpPr>
        <p:sp>
          <p:nvSpPr>
            <p:cNvPr id="465" name="Rectangle 464"/>
            <p:cNvSpPr/>
            <p:nvPr/>
          </p:nvSpPr>
          <p:spPr>
            <a:xfrm>
              <a:off x="8011120" y="7605155"/>
              <a:ext cx="2333677" cy="23336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66" name="Group 465"/>
            <p:cNvGrpSpPr/>
            <p:nvPr/>
          </p:nvGrpSpPr>
          <p:grpSpPr>
            <a:xfrm>
              <a:off x="8112140" y="7706175"/>
              <a:ext cx="2131636" cy="2131637"/>
              <a:chOff x="8112140" y="7706175"/>
              <a:chExt cx="2131636" cy="2131637"/>
            </a:xfrm>
          </p:grpSpPr>
          <p:grpSp>
            <p:nvGrpSpPr>
              <p:cNvPr id="467" name="Group 466"/>
              <p:cNvGrpSpPr/>
              <p:nvPr/>
            </p:nvGrpSpPr>
            <p:grpSpPr>
              <a:xfrm>
                <a:off x="8112140" y="7706175"/>
                <a:ext cx="2131636" cy="2131637"/>
                <a:chOff x="1144758" y="3531137"/>
                <a:chExt cx="2988034" cy="2988035"/>
              </a:xfrm>
            </p:grpSpPr>
            <p:grpSp>
              <p:nvGrpSpPr>
                <p:cNvPr id="496" name="Group 495"/>
                <p:cNvGrpSpPr/>
                <p:nvPr/>
              </p:nvGrpSpPr>
              <p:grpSpPr>
                <a:xfrm>
                  <a:off x="1144758" y="5534262"/>
                  <a:ext cx="1609778" cy="360040"/>
                  <a:chOff x="947786" y="5436642"/>
                  <a:chExt cx="1609778" cy="360040"/>
                </a:xfrm>
              </p:grpSpPr>
              <p:sp>
                <p:nvSpPr>
                  <p:cNvPr id="509" name="Rounded Rectangle 508"/>
                  <p:cNvSpPr/>
                  <p:nvPr/>
                </p:nvSpPr>
                <p:spPr>
                  <a:xfrm>
                    <a:off x="947786" y="5436642"/>
                    <a:ext cx="360040" cy="360040"/>
                  </a:xfrm>
                  <a:prstGeom prst="round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510" name="Rounded Rectangle 509"/>
                  <p:cNvSpPr/>
                  <p:nvPr/>
                </p:nvSpPr>
                <p:spPr>
                  <a:xfrm>
                    <a:off x="1326878" y="5436642"/>
                    <a:ext cx="851594" cy="360040"/>
                  </a:xfrm>
                  <a:prstGeom prst="round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511" name="Rounded Rectangle 510"/>
                  <p:cNvSpPr/>
                  <p:nvPr/>
                </p:nvSpPr>
                <p:spPr>
                  <a:xfrm>
                    <a:off x="2197524" y="5436642"/>
                    <a:ext cx="360040" cy="360040"/>
                  </a:xfrm>
                  <a:prstGeom prst="round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497" name="Group 496"/>
                <p:cNvGrpSpPr/>
                <p:nvPr/>
              </p:nvGrpSpPr>
              <p:grpSpPr>
                <a:xfrm rot="5400000">
                  <a:off x="1144758" y="4156006"/>
                  <a:ext cx="1609778" cy="360040"/>
                  <a:chOff x="947786" y="5436642"/>
                  <a:chExt cx="1609778" cy="360040"/>
                </a:xfrm>
              </p:grpSpPr>
              <p:sp>
                <p:nvSpPr>
                  <p:cNvPr id="506" name="Rounded Rectangle 505"/>
                  <p:cNvSpPr/>
                  <p:nvPr/>
                </p:nvSpPr>
                <p:spPr>
                  <a:xfrm>
                    <a:off x="947786" y="5436642"/>
                    <a:ext cx="360040" cy="360040"/>
                  </a:xfrm>
                  <a:prstGeom prst="round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507" name="Rounded Rectangle 506"/>
                  <p:cNvSpPr/>
                  <p:nvPr/>
                </p:nvSpPr>
                <p:spPr>
                  <a:xfrm>
                    <a:off x="1326878" y="5436642"/>
                    <a:ext cx="851594" cy="360040"/>
                  </a:xfrm>
                  <a:prstGeom prst="round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508" name="Rounded Rectangle 507"/>
                  <p:cNvSpPr/>
                  <p:nvPr/>
                </p:nvSpPr>
                <p:spPr>
                  <a:xfrm>
                    <a:off x="2197524" y="5436642"/>
                    <a:ext cx="360040" cy="360040"/>
                  </a:xfrm>
                  <a:prstGeom prst="round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498" name="Group 497"/>
                <p:cNvGrpSpPr/>
                <p:nvPr/>
              </p:nvGrpSpPr>
              <p:grpSpPr>
                <a:xfrm rot="10800000">
                  <a:off x="2523014" y="4156007"/>
                  <a:ext cx="1609778" cy="360040"/>
                  <a:chOff x="947786" y="5436642"/>
                  <a:chExt cx="1609778" cy="360040"/>
                </a:xfrm>
              </p:grpSpPr>
              <p:sp>
                <p:nvSpPr>
                  <p:cNvPr id="503" name="Rounded Rectangle 502"/>
                  <p:cNvSpPr/>
                  <p:nvPr/>
                </p:nvSpPr>
                <p:spPr>
                  <a:xfrm>
                    <a:off x="947786" y="5436642"/>
                    <a:ext cx="360040" cy="360040"/>
                  </a:xfrm>
                  <a:prstGeom prst="round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504" name="Rounded Rectangle 503"/>
                  <p:cNvSpPr/>
                  <p:nvPr/>
                </p:nvSpPr>
                <p:spPr>
                  <a:xfrm>
                    <a:off x="1326878" y="5436642"/>
                    <a:ext cx="851594" cy="360040"/>
                  </a:xfrm>
                  <a:prstGeom prst="round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505" name="Rounded Rectangle 504"/>
                  <p:cNvSpPr/>
                  <p:nvPr/>
                </p:nvSpPr>
                <p:spPr>
                  <a:xfrm>
                    <a:off x="2197524" y="5436642"/>
                    <a:ext cx="360040" cy="360040"/>
                  </a:xfrm>
                  <a:prstGeom prst="round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499" name="Group 498"/>
                <p:cNvGrpSpPr/>
                <p:nvPr/>
              </p:nvGrpSpPr>
              <p:grpSpPr>
                <a:xfrm rot="16200000">
                  <a:off x="2523013" y="5534263"/>
                  <a:ext cx="1609778" cy="360040"/>
                  <a:chOff x="947786" y="5436642"/>
                  <a:chExt cx="1609778" cy="360040"/>
                </a:xfrm>
              </p:grpSpPr>
              <p:sp>
                <p:nvSpPr>
                  <p:cNvPr id="500" name="Rounded Rectangle 499"/>
                  <p:cNvSpPr/>
                  <p:nvPr/>
                </p:nvSpPr>
                <p:spPr>
                  <a:xfrm>
                    <a:off x="947786" y="5436642"/>
                    <a:ext cx="360040" cy="360040"/>
                  </a:xfrm>
                  <a:prstGeom prst="round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501" name="Rounded Rectangle 500"/>
                  <p:cNvSpPr/>
                  <p:nvPr/>
                </p:nvSpPr>
                <p:spPr>
                  <a:xfrm>
                    <a:off x="1326878" y="5436642"/>
                    <a:ext cx="851594" cy="360040"/>
                  </a:xfrm>
                  <a:prstGeom prst="round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502" name="Rounded Rectangle 501"/>
                  <p:cNvSpPr/>
                  <p:nvPr/>
                </p:nvSpPr>
                <p:spPr>
                  <a:xfrm>
                    <a:off x="2197524" y="5436642"/>
                    <a:ext cx="360040" cy="360040"/>
                  </a:xfrm>
                  <a:prstGeom prst="round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grpSp>
            <p:nvGrpSpPr>
              <p:cNvPr id="468" name="Group 467"/>
              <p:cNvGrpSpPr/>
              <p:nvPr/>
            </p:nvGrpSpPr>
            <p:grpSpPr>
              <a:xfrm>
                <a:off x="8630140" y="8082138"/>
                <a:ext cx="116864" cy="349526"/>
                <a:chOff x="8630140" y="8082138"/>
                <a:chExt cx="116864" cy="349526"/>
              </a:xfrm>
            </p:grpSpPr>
            <p:grpSp>
              <p:nvGrpSpPr>
                <p:cNvPr id="490" name="Group 489"/>
                <p:cNvGrpSpPr>
                  <a:grpSpLocks noChangeAspect="1"/>
                </p:cNvGrpSpPr>
                <p:nvPr/>
              </p:nvGrpSpPr>
              <p:grpSpPr>
                <a:xfrm>
                  <a:off x="8630140" y="8082138"/>
                  <a:ext cx="116864" cy="121924"/>
                  <a:chOff x="1944666" y="2607245"/>
                  <a:chExt cx="281700" cy="281700"/>
                </a:xfrm>
              </p:grpSpPr>
              <p:sp>
                <p:nvSpPr>
                  <p:cNvPr id="494" name="Oval 493"/>
                  <p:cNvSpPr/>
                  <p:nvPr/>
                </p:nvSpPr>
                <p:spPr>
                  <a:xfrm>
                    <a:off x="1944666" y="2607245"/>
                    <a:ext cx="281700" cy="281700"/>
                  </a:xfrm>
                  <a:prstGeom prst="ellipse">
                    <a:avLst/>
                  </a:prstGeom>
                  <a:solidFill>
                    <a:schemeClr val="accent5">
                      <a:lumMod val="75000"/>
                    </a:schemeClr>
                  </a:solidFill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495" name="Minus 494"/>
                  <p:cNvSpPr/>
                  <p:nvPr/>
                </p:nvSpPr>
                <p:spPr>
                  <a:xfrm>
                    <a:off x="1973010" y="2619994"/>
                    <a:ext cx="216000" cy="252000"/>
                  </a:xfrm>
                  <a:prstGeom prst="mathMinus">
                    <a:avLst/>
                  </a:prstGeom>
                  <a:solidFill>
                    <a:schemeClr val="bg1"/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</p:grpSp>
            <p:grpSp>
              <p:nvGrpSpPr>
                <p:cNvPr id="491" name="Group 490"/>
                <p:cNvGrpSpPr>
                  <a:grpSpLocks noChangeAspect="1"/>
                </p:cNvGrpSpPr>
                <p:nvPr/>
              </p:nvGrpSpPr>
              <p:grpSpPr>
                <a:xfrm>
                  <a:off x="8630141" y="8309739"/>
                  <a:ext cx="116863" cy="121925"/>
                  <a:chOff x="2048640" y="3849001"/>
                  <a:chExt cx="281699" cy="281700"/>
                </a:xfrm>
              </p:grpSpPr>
              <p:sp>
                <p:nvSpPr>
                  <p:cNvPr id="492" name="Oval 491"/>
                  <p:cNvSpPr/>
                  <p:nvPr/>
                </p:nvSpPr>
                <p:spPr>
                  <a:xfrm>
                    <a:off x="2048640" y="3849001"/>
                    <a:ext cx="281699" cy="28170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493" name="Plus 492"/>
                  <p:cNvSpPr/>
                  <p:nvPr/>
                </p:nvSpPr>
                <p:spPr>
                  <a:xfrm>
                    <a:off x="2085628" y="3885931"/>
                    <a:ext cx="216000" cy="216000"/>
                  </a:xfrm>
                  <a:prstGeom prst="mathPlus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grpSp>
            <p:nvGrpSpPr>
              <p:cNvPr id="469" name="Group 468"/>
              <p:cNvGrpSpPr/>
              <p:nvPr/>
            </p:nvGrpSpPr>
            <p:grpSpPr>
              <a:xfrm>
                <a:off x="9491137" y="8218874"/>
                <a:ext cx="327189" cy="122466"/>
                <a:chOff x="9491137" y="8218874"/>
                <a:chExt cx="327189" cy="122466"/>
              </a:xfrm>
            </p:grpSpPr>
            <p:grpSp>
              <p:nvGrpSpPr>
                <p:cNvPr id="484" name="Group 483"/>
                <p:cNvGrpSpPr>
                  <a:grpSpLocks noChangeAspect="1"/>
                </p:cNvGrpSpPr>
                <p:nvPr/>
              </p:nvGrpSpPr>
              <p:grpSpPr>
                <a:xfrm>
                  <a:off x="9701462" y="8218874"/>
                  <a:ext cx="116864" cy="121924"/>
                  <a:chOff x="1944671" y="2607245"/>
                  <a:chExt cx="281701" cy="281700"/>
                </a:xfrm>
              </p:grpSpPr>
              <p:sp>
                <p:nvSpPr>
                  <p:cNvPr id="488" name="Oval 487"/>
                  <p:cNvSpPr/>
                  <p:nvPr/>
                </p:nvSpPr>
                <p:spPr>
                  <a:xfrm>
                    <a:off x="1944671" y="2607245"/>
                    <a:ext cx="281701" cy="281700"/>
                  </a:xfrm>
                  <a:prstGeom prst="ellipse">
                    <a:avLst/>
                  </a:prstGeom>
                  <a:solidFill>
                    <a:schemeClr val="accent5">
                      <a:lumMod val="75000"/>
                    </a:schemeClr>
                  </a:solidFill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489" name="Minus 488"/>
                  <p:cNvSpPr/>
                  <p:nvPr/>
                </p:nvSpPr>
                <p:spPr>
                  <a:xfrm>
                    <a:off x="1973011" y="2619994"/>
                    <a:ext cx="216000" cy="251999"/>
                  </a:xfrm>
                  <a:prstGeom prst="mathMinus">
                    <a:avLst/>
                  </a:prstGeom>
                  <a:solidFill>
                    <a:schemeClr val="bg1"/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</p:grpSp>
            <p:grpSp>
              <p:nvGrpSpPr>
                <p:cNvPr id="485" name="Group 484"/>
                <p:cNvGrpSpPr>
                  <a:grpSpLocks noChangeAspect="1"/>
                </p:cNvGrpSpPr>
                <p:nvPr/>
              </p:nvGrpSpPr>
              <p:grpSpPr>
                <a:xfrm>
                  <a:off x="9491137" y="8219415"/>
                  <a:ext cx="116863" cy="121925"/>
                  <a:chOff x="2048643" y="3848994"/>
                  <a:chExt cx="281699" cy="281699"/>
                </a:xfrm>
              </p:grpSpPr>
              <p:sp>
                <p:nvSpPr>
                  <p:cNvPr id="486" name="Oval 485"/>
                  <p:cNvSpPr/>
                  <p:nvPr/>
                </p:nvSpPr>
                <p:spPr>
                  <a:xfrm>
                    <a:off x="2048643" y="3848994"/>
                    <a:ext cx="281699" cy="28169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487" name="Plus 486"/>
                  <p:cNvSpPr/>
                  <p:nvPr/>
                </p:nvSpPr>
                <p:spPr>
                  <a:xfrm>
                    <a:off x="2085627" y="3885931"/>
                    <a:ext cx="216001" cy="216000"/>
                  </a:xfrm>
                  <a:prstGeom prst="mathPlus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grpSp>
            <p:nvGrpSpPr>
              <p:cNvPr id="470" name="Group 469"/>
              <p:cNvGrpSpPr/>
              <p:nvPr/>
            </p:nvGrpSpPr>
            <p:grpSpPr>
              <a:xfrm flipV="1">
                <a:off x="9611489" y="9094343"/>
                <a:ext cx="116864" cy="349526"/>
                <a:chOff x="8630140" y="8082138"/>
                <a:chExt cx="116864" cy="349526"/>
              </a:xfrm>
            </p:grpSpPr>
            <p:grpSp>
              <p:nvGrpSpPr>
                <p:cNvPr id="478" name="Group 477"/>
                <p:cNvGrpSpPr>
                  <a:grpSpLocks noChangeAspect="1"/>
                </p:cNvGrpSpPr>
                <p:nvPr/>
              </p:nvGrpSpPr>
              <p:grpSpPr>
                <a:xfrm>
                  <a:off x="8630140" y="8082138"/>
                  <a:ext cx="116864" cy="121924"/>
                  <a:chOff x="1944666" y="2607245"/>
                  <a:chExt cx="281700" cy="281700"/>
                </a:xfrm>
              </p:grpSpPr>
              <p:sp>
                <p:nvSpPr>
                  <p:cNvPr id="482" name="Oval 481"/>
                  <p:cNvSpPr/>
                  <p:nvPr/>
                </p:nvSpPr>
                <p:spPr>
                  <a:xfrm>
                    <a:off x="1944666" y="2607245"/>
                    <a:ext cx="281700" cy="281700"/>
                  </a:xfrm>
                  <a:prstGeom prst="ellipse">
                    <a:avLst/>
                  </a:prstGeom>
                  <a:solidFill>
                    <a:schemeClr val="accent5">
                      <a:lumMod val="75000"/>
                    </a:schemeClr>
                  </a:solidFill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483" name="Minus 482"/>
                  <p:cNvSpPr/>
                  <p:nvPr/>
                </p:nvSpPr>
                <p:spPr>
                  <a:xfrm>
                    <a:off x="1973010" y="2619994"/>
                    <a:ext cx="216000" cy="252000"/>
                  </a:xfrm>
                  <a:prstGeom prst="mathMinus">
                    <a:avLst/>
                  </a:prstGeom>
                  <a:solidFill>
                    <a:schemeClr val="bg1"/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</p:grpSp>
            <p:grpSp>
              <p:nvGrpSpPr>
                <p:cNvPr id="479" name="Group 478"/>
                <p:cNvGrpSpPr>
                  <a:grpSpLocks noChangeAspect="1"/>
                </p:cNvGrpSpPr>
                <p:nvPr/>
              </p:nvGrpSpPr>
              <p:grpSpPr>
                <a:xfrm>
                  <a:off x="8630141" y="8309739"/>
                  <a:ext cx="116863" cy="121925"/>
                  <a:chOff x="2048640" y="3849001"/>
                  <a:chExt cx="281699" cy="281700"/>
                </a:xfrm>
              </p:grpSpPr>
              <p:sp>
                <p:nvSpPr>
                  <p:cNvPr id="480" name="Oval 479"/>
                  <p:cNvSpPr/>
                  <p:nvPr/>
                </p:nvSpPr>
                <p:spPr>
                  <a:xfrm>
                    <a:off x="2048640" y="3849001"/>
                    <a:ext cx="281699" cy="28170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481" name="Plus 480"/>
                  <p:cNvSpPr/>
                  <p:nvPr/>
                </p:nvSpPr>
                <p:spPr>
                  <a:xfrm>
                    <a:off x="2085628" y="3885931"/>
                    <a:ext cx="216000" cy="216000"/>
                  </a:xfrm>
                  <a:prstGeom prst="mathPlus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grpSp>
            <p:nvGrpSpPr>
              <p:cNvPr id="471" name="Group 470"/>
              <p:cNvGrpSpPr/>
              <p:nvPr/>
            </p:nvGrpSpPr>
            <p:grpSpPr>
              <a:xfrm flipH="1">
                <a:off x="8522745" y="9202377"/>
                <a:ext cx="327189" cy="122466"/>
                <a:chOff x="9491137" y="8218874"/>
                <a:chExt cx="327189" cy="122466"/>
              </a:xfrm>
            </p:grpSpPr>
            <p:grpSp>
              <p:nvGrpSpPr>
                <p:cNvPr id="472" name="Group 471"/>
                <p:cNvGrpSpPr>
                  <a:grpSpLocks noChangeAspect="1"/>
                </p:cNvGrpSpPr>
                <p:nvPr/>
              </p:nvGrpSpPr>
              <p:grpSpPr>
                <a:xfrm>
                  <a:off x="9701462" y="8218874"/>
                  <a:ext cx="116864" cy="121924"/>
                  <a:chOff x="1944671" y="2607245"/>
                  <a:chExt cx="281701" cy="281700"/>
                </a:xfrm>
              </p:grpSpPr>
              <p:sp>
                <p:nvSpPr>
                  <p:cNvPr id="476" name="Oval 475"/>
                  <p:cNvSpPr/>
                  <p:nvPr/>
                </p:nvSpPr>
                <p:spPr>
                  <a:xfrm>
                    <a:off x="1944671" y="2607245"/>
                    <a:ext cx="281701" cy="281700"/>
                  </a:xfrm>
                  <a:prstGeom prst="ellipse">
                    <a:avLst/>
                  </a:prstGeom>
                  <a:solidFill>
                    <a:schemeClr val="accent5">
                      <a:lumMod val="75000"/>
                    </a:schemeClr>
                  </a:solidFill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477" name="Minus 476"/>
                  <p:cNvSpPr/>
                  <p:nvPr/>
                </p:nvSpPr>
                <p:spPr>
                  <a:xfrm>
                    <a:off x="1973011" y="2619994"/>
                    <a:ext cx="216000" cy="251999"/>
                  </a:xfrm>
                  <a:prstGeom prst="mathMinus">
                    <a:avLst/>
                  </a:prstGeom>
                  <a:solidFill>
                    <a:schemeClr val="bg1"/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</p:grpSp>
            <p:grpSp>
              <p:nvGrpSpPr>
                <p:cNvPr id="473" name="Group 472"/>
                <p:cNvGrpSpPr>
                  <a:grpSpLocks noChangeAspect="1"/>
                </p:cNvGrpSpPr>
                <p:nvPr/>
              </p:nvGrpSpPr>
              <p:grpSpPr>
                <a:xfrm>
                  <a:off x="9491137" y="8219415"/>
                  <a:ext cx="116863" cy="121925"/>
                  <a:chOff x="2048643" y="3848994"/>
                  <a:chExt cx="281699" cy="281699"/>
                </a:xfrm>
              </p:grpSpPr>
              <p:sp>
                <p:nvSpPr>
                  <p:cNvPr id="474" name="Oval 473"/>
                  <p:cNvSpPr/>
                  <p:nvPr/>
                </p:nvSpPr>
                <p:spPr>
                  <a:xfrm>
                    <a:off x="2048643" y="3848994"/>
                    <a:ext cx="281699" cy="28169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475" name="Plus 474"/>
                  <p:cNvSpPr/>
                  <p:nvPr/>
                </p:nvSpPr>
                <p:spPr>
                  <a:xfrm>
                    <a:off x="2085627" y="3885931"/>
                    <a:ext cx="216001" cy="216000"/>
                  </a:xfrm>
                  <a:prstGeom prst="mathPlus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</p:grpSp>
      </p:grpSp>
      <p:grpSp>
        <p:nvGrpSpPr>
          <p:cNvPr id="512" name="Group 511"/>
          <p:cNvGrpSpPr/>
          <p:nvPr/>
        </p:nvGrpSpPr>
        <p:grpSpPr>
          <a:xfrm>
            <a:off x="6527964" y="4753000"/>
            <a:ext cx="2131636" cy="2131637"/>
            <a:chOff x="8112140" y="7706175"/>
            <a:chExt cx="2131636" cy="2131637"/>
          </a:xfrm>
        </p:grpSpPr>
        <p:grpSp>
          <p:nvGrpSpPr>
            <p:cNvPr id="513" name="Group 512"/>
            <p:cNvGrpSpPr/>
            <p:nvPr/>
          </p:nvGrpSpPr>
          <p:grpSpPr>
            <a:xfrm>
              <a:off x="8112140" y="7706175"/>
              <a:ext cx="2131636" cy="2131637"/>
              <a:chOff x="1144758" y="3531137"/>
              <a:chExt cx="2988034" cy="2988035"/>
            </a:xfrm>
          </p:grpSpPr>
          <p:grpSp>
            <p:nvGrpSpPr>
              <p:cNvPr id="542" name="Group 541"/>
              <p:cNvGrpSpPr/>
              <p:nvPr/>
            </p:nvGrpSpPr>
            <p:grpSpPr>
              <a:xfrm>
                <a:off x="1144758" y="5534262"/>
                <a:ext cx="1609778" cy="360040"/>
                <a:chOff x="947786" y="5436642"/>
                <a:chExt cx="1609778" cy="360040"/>
              </a:xfrm>
            </p:grpSpPr>
            <p:sp>
              <p:nvSpPr>
                <p:cNvPr id="555" name="Rounded Rectangle 554"/>
                <p:cNvSpPr/>
                <p:nvPr/>
              </p:nvSpPr>
              <p:spPr>
                <a:xfrm>
                  <a:off x="947786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56" name="Rounded Rectangle 555"/>
                <p:cNvSpPr/>
                <p:nvPr/>
              </p:nvSpPr>
              <p:spPr>
                <a:xfrm>
                  <a:off x="1326878" y="5436642"/>
                  <a:ext cx="851594" cy="36004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57" name="Rounded Rectangle 556"/>
                <p:cNvSpPr/>
                <p:nvPr/>
              </p:nvSpPr>
              <p:spPr>
                <a:xfrm>
                  <a:off x="2197524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43" name="Group 542"/>
              <p:cNvGrpSpPr/>
              <p:nvPr/>
            </p:nvGrpSpPr>
            <p:grpSpPr>
              <a:xfrm rot="5400000">
                <a:off x="1144758" y="4156006"/>
                <a:ext cx="1609778" cy="360040"/>
                <a:chOff x="947786" y="5436642"/>
                <a:chExt cx="1609778" cy="360040"/>
              </a:xfrm>
            </p:grpSpPr>
            <p:sp>
              <p:nvSpPr>
                <p:cNvPr id="552" name="Rounded Rectangle 551"/>
                <p:cNvSpPr/>
                <p:nvPr/>
              </p:nvSpPr>
              <p:spPr>
                <a:xfrm>
                  <a:off x="947786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53" name="Rounded Rectangle 552"/>
                <p:cNvSpPr/>
                <p:nvPr/>
              </p:nvSpPr>
              <p:spPr>
                <a:xfrm>
                  <a:off x="1326878" y="5436642"/>
                  <a:ext cx="851594" cy="36004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54" name="Rounded Rectangle 553"/>
                <p:cNvSpPr/>
                <p:nvPr/>
              </p:nvSpPr>
              <p:spPr>
                <a:xfrm>
                  <a:off x="2197524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44" name="Group 543"/>
              <p:cNvGrpSpPr/>
              <p:nvPr/>
            </p:nvGrpSpPr>
            <p:grpSpPr>
              <a:xfrm rot="10800000">
                <a:off x="2523014" y="4156007"/>
                <a:ext cx="1609778" cy="360040"/>
                <a:chOff x="947786" y="5436642"/>
                <a:chExt cx="1609778" cy="360040"/>
              </a:xfrm>
            </p:grpSpPr>
            <p:sp>
              <p:nvSpPr>
                <p:cNvPr id="549" name="Rounded Rectangle 548"/>
                <p:cNvSpPr/>
                <p:nvPr/>
              </p:nvSpPr>
              <p:spPr>
                <a:xfrm>
                  <a:off x="947786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50" name="Rounded Rectangle 549"/>
                <p:cNvSpPr/>
                <p:nvPr/>
              </p:nvSpPr>
              <p:spPr>
                <a:xfrm>
                  <a:off x="1326878" y="5436642"/>
                  <a:ext cx="851594" cy="36004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51" name="Rounded Rectangle 550"/>
                <p:cNvSpPr/>
                <p:nvPr/>
              </p:nvSpPr>
              <p:spPr>
                <a:xfrm>
                  <a:off x="2197524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45" name="Group 544"/>
              <p:cNvGrpSpPr/>
              <p:nvPr/>
            </p:nvGrpSpPr>
            <p:grpSpPr>
              <a:xfrm rot="16200000">
                <a:off x="2523013" y="5534263"/>
                <a:ext cx="1609778" cy="360040"/>
                <a:chOff x="947786" y="5436642"/>
                <a:chExt cx="1609778" cy="360040"/>
              </a:xfrm>
            </p:grpSpPr>
            <p:sp>
              <p:nvSpPr>
                <p:cNvPr id="546" name="Rounded Rectangle 545"/>
                <p:cNvSpPr/>
                <p:nvPr/>
              </p:nvSpPr>
              <p:spPr>
                <a:xfrm>
                  <a:off x="947786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47" name="Rounded Rectangle 546"/>
                <p:cNvSpPr/>
                <p:nvPr/>
              </p:nvSpPr>
              <p:spPr>
                <a:xfrm>
                  <a:off x="1326878" y="5436642"/>
                  <a:ext cx="851594" cy="36004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48" name="Rounded Rectangle 547"/>
                <p:cNvSpPr/>
                <p:nvPr/>
              </p:nvSpPr>
              <p:spPr>
                <a:xfrm>
                  <a:off x="2197524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514" name="Group 513"/>
            <p:cNvGrpSpPr/>
            <p:nvPr/>
          </p:nvGrpSpPr>
          <p:grpSpPr>
            <a:xfrm>
              <a:off x="8630140" y="8082138"/>
              <a:ext cx="116864" cy="349526"/>
              <a:chOff x="8630140" y="8082138"/>
              <a:chExt cx="116864" cy="349526"/>
            </a:xfrm>
          </p:grpSpPr>
          <p:grpSp>
            <p:nvGrpSpPr>
              <p:cNvPr id="536" name="Group 535"/>
              <p:cNvGrpSpPr>
                <a:grpSpLocks noChangeAspect="1"/>
              </p:cNvGrpSpPr>
              <p:nvPr/>
            </p:nvGrpSpPr>
            <p:grpSpPr>
              <a:xfrm>
                <a:off x="8630140" y="8082138"/>
                <a:ext cx="116864" cy="121924"/>
                <a:chOff x="1944666" y="2607245"/>
                <a:chExt cx="281700" cy="281700"/>
              </a:xfrm>
            </p:grpSpPr>
            <p:sp>
              <p:nvSpPr>
                <p:cNvPr id="540" name="Oval 539"/>
                <p:cNvSpPr/>
                <p:nvPr/>
              </p:nvSpPr>
              <p:spPr>
                <a:xfrm>
                  <a:off x="1944666" y="2607245"/>
                  <a:ext cx="281700" cy="28170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41" name="Minus 540"/>
                <p:cNvSpPr/>
                <p:nvPr/>
              </p:nvSpPr>
              <p:spPr>
                <a:xfrm>
                  <a:off x="1973010" y="2619994"/>
                  <a:ext cx="216000" cy="252000"/>
                </a:xfrm>
                <a:prstGeom prst="mathMinus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grpSp>
            <p:nvGrpSpPr>
              <p:cNvPr id="537" name="Group 536"/>
              <p:cNvGrpSpPr>
                <a:grpSpLocks noChangeAspect="1"/>
              </p:cNvGrpSpPr>
              <p:nvPr/>
            </p:nvGrpSpPr>
            <p:grpSpPr>
              <a:xfrm>
                <a:off x="8630141" y="8309739"/>
                <a:ext cx="116863" cy="121925"/>
                <a:chOff x="2048640" y="3849001"/>
                <a:chExt cx="281699" cy="281700"/>
              </a:xfrm>
            </p:grpSpPr>
            <p:sp>
              <p:nvSpPr>
                <p:cNvPr id="538" name="Oval 537"/>
                <p:cNvSpPr/>
                <p:nvPr/>
              </p:nvSpPr>
              <p:spPr>
                <a:xfrm>
                  <a:off x="2048640" y="3849001"/>
                  <a:ext cx="281699" cy="2817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39" name="Plus 538"/>
                <p:cNvSpPr/>
                <p:nvPr/>
              </p:nvSpPr>
              <p:spPr>
                <a:xfrm>
                  <a:off x="2085628" y="3885931"/>
                  <a:ext cx="216000" cy="216000"/>
                </a:xfrm>
                <a:prstGeom prst="mathPlus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515" name="Group 514"/>
            <p:cNvGrpSpPr/>
            <p:nvPr/>
          </p:nvGrpSpPr>
          <p:grpSpPr>
            <a:xfrm>
              <a:off x="9491137" y="8218874"/>
              <a:ext cx="327189" cy="122466"/>
              <a:chOff x="9491137" y="8218874"/>
              <a:chExt cx="327189" cy="122466"/>
            </a:xfrm>
          </p:grpSpPr>
          <p:grpSp>
            <p:nvGrpSpPr>
              <p:cNvPr id="530" name="Group 529"/>
              <p:cNvGrpSpPr>
                <a:grpSpLocks noChangeAspect="1"/>
              </p:cNvGrpSpPr>
              <p:nvPr/>
            </p:nvGrpSpPr>
            <p:grpSpPr>
              <a:xfrm>
                <a:off x="9701462" y="8218874"/>
                <a:ext cx="116864" cy="121924"/>
                <a:chOff x="1944671" y="2607245"/>
                <a:chExt cx="281701" cy="281700"/>
              </a:xfrm>
            </p:grpSpPr>
            <p:sp>
              <p:nvSpPr>
                <p:cNvPr id="534" name="Oval 533"/>
                <p:cNvSpPr/>
                <p:nvPr/>
              </p:nvSpPr>
              <p:spPr>
                <a:xfrm>
                  <a:off x="1944671" y="2607245"/>
                  <a:ext cx="281701" cy="28170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35" name="Minus 534"/>
                <p:cNvSpPr/>
                <p:nvPr/>
              </p:nvSpPr>
              <p:spPr>
                <a:xfrm>
                  <a:off x="1973011" y="2619994"/>
                  <a:ext cx="216000" cy="251999"/>
                </a:xfrm>
                <a:prstGeom prst="mathMinus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grpSp>
            <p:nvGrpSpPr>
              <p:cNvPr id="531" name="Group 530"/>
              <p:cNvGrpSpPr>
                <a:grpSpLocks noChangeAspect="1"/>
              </p:cNvGrpSpPr>
              <p:nvPr/>
            </p:nvGrpSpPr>
            <p:grpSpPr>
              <a:xfrm>
                <a:off x="9491137" y="8219415"/>
                <a:ext cx="116863" cy="121925"/>
                <a:chOff x="2048643" y="3848994"/>
                <a:chExt cx="281699" cy="281699"/>
              </a:xfrm>
            </p:grpSpPr>
            <p:sp>
              <p:nvSpPr>
                <p:cNvPr id="532" name="Oval 531"/>
                <p:cNvSpPr/>
                <p:nvPr/>
              </p:nvSpPr>
              <p:spPr>
                <a:xfrm>
                  <a:off x="2048643" y="3848994"/>
                  <a:ext cx="281699" cy="28169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33" name="Plus 532"/>
                <p:cNvSpPr/>
                <p:nvPr/>
              </p:nvSpPr>
              <p:spPr>
                <a:xfrm>
                  <a:off x="2085627" y="3885931"/>
                  <a:ext cx="216001" cy="216000"/>
                </a:xfrm>
                <a:prstGeom prst="mathPlus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516" name="Group 515"/>
            <p:cNvGrpSpPr/>
            <p:nvPr/>
          </p:nvGrpSpPr>
          <p:grpSpPr>
            <a:xfrm flipV="1">
              <a:off x="9611489" y="9094343"/>
              <a:ext cx="116864" cy="349526"/>
              <a:chOff x="8630140" y="8082138"/>
              <a:chExt cx="116864" cy="349526"/>
            </a:xfrm>
          </p:grpSpPr>
          <p:grpSp>
            <p:nvGrpSpPr>
              <p:cNvPr id="524" name="Group 523"/>
              <p:cNvGrpSpPr>
                <a:grpSpLocks noChangeAspect="1"/>
              </p:cNvGrpSpPr>
              <p:nvPr/>
            </p:nvGrpSpPr>
            <p:grpSpPr>
              <a:xfrm>
                <a:off x="8630140" y="8082138"/>
                <a:ext cx="116864" cy="121924"/>
                <a:chOff x="1944666" y="2607245"/>
                <a:chExt cx="281700" cy="281700"/>
              </a:xfrm>
            </p:grpSpPr>
            <p:sp>
              <p:nvSpPr>
                <p:cNvPr id="528" name="Oval 527"/>
                <p:cNvSpPr/>
                <p:nvPr/>
              </p:nvSpPr>
              <p:spPr>
                <a:xfrm>
                  <a:off x="1944666" y="2607245"/>
                  <a:ext cx="281700" cy="28170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29" name="Minus 528"/>
                <p:cNvSpPr/>
                <p:nvPr/>
              </p:nvSpPr>
              <p:spPr>
                <a:xfrm>
                  <a:off x="1973010" y="2619994"/>
                  <a:ext cx="216000" cy="252000"/>
                </a:xfrm>
                <a:prstGeom prst="mathMinus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grpSp>
            <p:nvGrpSpPr>
              <p:cNvPr id="525" name="Group 524"/>
              <p:cNvGrpSpPr>
                <a:grpSpLocks noChangeAspect="1"/>
              </p:cNvGrpSpPr>
              <p:nvPr/>
            </p:nvGrpSpPr>
            <p:grpSpPr>
              <a:xfrm>
                <a:off x="8630141" y="8309739"/>
                <a:ext cx="116863" cy="121925"/>
                <a:chOff x="2048640" y="3849001"/>
                <a:chExt cx="281699" cy="281700"/>
              </a:xfrm>
            </p:grpSpPr>
            <p:sp>
              <p:nvSpPr>
                <p:cNvPr id="526" name="Oval 525"/>
                <p:cNvSpPr/>
                <p:nvPr/>
              </p:nvSpPr>
              <p:spPr>
                <a:xfrm>
                  <a:off x="2048640" y="3849001"/>
                  <a:ext cx="281699" cy="2817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27" name="Plus 526"/>
                <p:cNvSpPr/>
                <p:nvPr/>
              </p:nvSpPr>
              <p:spPr>
                <a:xfrm>
                  <a:off x="2085628" y="3885931"/>
                  <a:ext cx="216000" cy="216000"/>
                </a:xfrm>
                <a:prstGeom prst="mathPlus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517" name="Group 516"/>
            <p:cNvGrpSpPr/>
            <p:nvPr/>
          </p:nvGrpSpPr>
          <p:grpSpPr>
            <a:xfrm flipH="1">
              <a:off x="8522745" y="9202377"/>
              <a:ext cx="327189" cy="122466"/>
              <a:chOff x="9491137" y="8218874"/>
              <a:chExt cx="327189" cy="122466"/>
            </a:xfrm>
          </p:grpSpPr>
          <p:grpSp>
            <p:nvGrpSpPr>
              <p:cNvPr id="518" name="Group 517"/>
              <p:cNvGrpSpPr>
                <a:grpSpLocks noChangeAspect="1"/>
              </p:cNvGrpSpPr>
              <p:nvPr/>
            </p:nvGrpSpPr>
            <p:grpSpPr>
              <a:xfrm>
                <a:off x="9701462" y="8218874"/>
                <a:ext cx="116864" cy="121924"/>
                <a:chOff x="1944671" y="2607245"/>
                <a:chExt cx="281701" cy="281700"/>
              </a:xfrm>
            </p:grpSpPr>
            <p:sp>
              <p:nvSpPr>
                <p:cNvPr id="522" name="Oval 521"/>
                <p:cNvSpPr/>
                <p:nvPr/>
              </p:nvSpPr>
              <p:spPr>
                <a:xfrm>
                  <a:off x="1944671" y="2607245"/>
                  <a:ext cx="281701" cy="28170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23" name="Minus 522"/>
                <p:cNvSpPr/>
                <p:nvPr/>
              </p:nvSpPr>
              <p:spPr>
                <a:xfrm>
                  <a:off x="1973011" y="2619994"/>
                  <a:ext cx="216000" cy="251999"/>
                </a:xfrm>
                <a:prstGeom prst="mathMinus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grpSp>
            <p:nvGrpSpPr>
              <p:cNvPr id="519" name="Group 518"/>
              <p:cNvGrpSpPr>
                <a:grpSpLocks noChangeAspect="1"/>
              </p:cNvGrpSpPr>
              <p:nvPr/>
            </p:nvGrpSpPr>
            <p:grpSpPr>
              <a:xfrm>
                <a:off x="9491137" y="8219415"/>
                <a:ext cx="116863" cy="121925"/>
                <a:chOff x="2048643" y="3848994"/>
                <a:chExt cx="281699" cy="281699"/>
              </a:xfrm>
            </p:grpSpPr>
            <p:sp>
              <p:nvSpPr>
                <p:cNvPr id="520" name="Oval 519"/>
                <p:cNvSpPr/>
                <p:nvPr/>
              </p:nvSpPr>
              <p:spPr>
                <a:xfrm>
                  <a:off x="2048643" y="3848994"/>
                  <a:ext cx="281699" cy="28169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21" name="Plus 520"/>
                <p:cNvSpPr/>
                <p:nvPr/>
              </p:nvSpPr>
              <p:spPr>
                <a:xfrm>
                  <a:off x="2085627" y="3885931"/>
                  <a:ext cx="216001" cy="216000"/>
                </a:xfrm>
                <a:prstGeom prst="mathPlus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</p:grpSp>
      <p:grpSp>
        <p:nvGrpSpPr>
          <p:cNvPr id="558" name="Group 557"/>
          <p:cNvGrpSpPr/>
          <p:nvPr/>
        </p:nvGrpSpPr>
        <p:grpSpPr>
          <a:xfrm>
            <a:off x="8465402" y="6744267"/>
            <a:ext cx="2131636" cy="2131637"/>
            <a:chOff x="8112140" y="7706175"/>
            <a:chExt cx="2131636" cy="2131637"/>
          </a:xfrm>
        </p:grpSpPr>
        <p:grpSp>
          <p:nvGrpSpPr>
            <p:cNvPr id="559" name="Group 558"/>
            <p:cNvGrpSpPr/>
            <p:nvPr/>
          </p:nvGrpSpPr>
          <p:grpSpPr>
            <a:xfrm>
              <a:off x="8112140" y="7706175"/>
              <a:ext cx="2131636" cy="2131637"/>
              <a:chOff x="1144758" y="3531137"/>
              <a:chExt cx="2988034" cy="2988035"/>
            </a:xfrm>
          </p:grpSpPr>
          <p:grpSp>
            <p:nvGrpSpPr>
              <p:cNvPr id="588" name="Group 587"/>
              <p:cNvGrpSpPr/>
              <p:nvPr/>
            </p:nvGrpSpPr>
            <p:grpSpPr>
              <a:xfrm>
                <a:off x="1144758" y="5534262"/>
                <a:ext cx="1609778" cy="360040"/>
                <a:chOff x="947786" y="5436642"/>
                <a:chExt cx="1609778" cy="360040"/>
              </a:xfrm>
            </p:grpSpPr>
            <p:sp>
              <p:nvSpPr>
                <p:cNvPr id="601" name="Rounded Rectangle 600"/>
                <p:cNvSpPr/>
                <p:nvPr/>
              </p:nvSpPr>
              <p:spPr>
                <a:xfrm>
                  <a:off x="947786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02" name="Rounded Rectangle 601"/>
                <p:cNvSpPr/>
                <p:nvPr/>
              </p:nvSpPr>
              <p:spPr>
                <a:xfrm>
                  <a:off x="1326878" y="5436642"/>
                  <a:ext cx="851594" cy="36004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03" name="Rounded Rectangle 602"/>
                <p:cNvSpPr/>
                <p:nvPr/>
              </p:nvSpPr>
              <p:spPr>
                <a:xfrm>
                  <a:off x="2197524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89" name="Group 588"/>
              <p:cNvGrpSpPr/>
              <p:nvPr/>
            </p:nvGrpSpPr>
            <p:grpSpPr>
              <a:xfrm rot="5400000">
                <a:off x="1144758" y="4156006"/>
                <a:ext cx="1609778" cy="360040"/>
                <a:chOff x="947786" y="5436642"/>
                <a:chExt cx="1609778" cy="360040"/>
              </a:xfrm>
            </p:grpSpPr>
            <p:sp>
              <p:nvSpPr>
                <p:cNvPr id="598" name="Rounded Rectangle 597"/>
                <p:cNvSpPr/>
                <p:nvPr/>
              </p:nvSpPr>
              <p:spPr>
                <a:xfrm>
                  <a:off x="947786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99" name="Rounded Rectangle 598"/>
                <p:cNvSpPr/>
                <p:nvPr/>
              </p:nvSpPr>
              <p:spPr>
                <a:xfrm>
                  <a:off x="1326878" y="5436642"/>
                  <a:ext cx="851594" cy="36004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00" name="Rounded Rectangle 599"/>
                <p:cNvSpPr/>
                <p:nvPr/>
              </p:nvSpPr>
              <p:spPr>
                <a:xfrm>
                  <a:off x="2197524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90" name="Group 589"/>
              <p:cNvGrpSpPr/>
              <p:nvPr/>
            </p:nvGrpSpPr>
            <p:grpSpPr>
              <a:xfrm rot="10800000">
                <a:off x="2523014" y="4156007"/>
                <a:ext cx="1609778" cy="360040"/>
                <a:chOff x="947786" y="5436642"/>
                <a:chExt cx="1609778" cy="360040"/>
              </a:xfrm>
            </p:grpSpPr>
            <p:sp>
              <p:nvSpPr>
                <p:cNvPr id="595" name="Rounded Rectangle 594"/>
                <p:cNvSpPr/>
                <p:nvPr/>
              </p:nvSpPr>
              <p:spPr>
                <a:xfrm>
                  <a:off x="947786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96" name="Rounded Rectangle 595"/>
                <p:cNvSpPr/>
                <p:nvPr/>
              </p:nvSpPr>
              <p:spPr>
                <a:xfrm>
                  <a:off x="1326878" y="5436642"/>
                  <a:ext cx="851594" cy="36004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97" name="Rounded Rectangle 596"/>
                <p:cNvSpPr/>
                <p:nvPr/>
              </p:nvSpPr>
              <p:spPr>
                <a:xfrm>
                  <a:off x="2197524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91" name="Group 590"/>
              <p:cNvGrpSpPr/>
              <p:nvPr/>
            </p:nvGrpSpPr>
            <p:grpSpPr>
              <a:xfrm rot="16200000">
                <a:off x="2523013" y="5534263"/>
                <a:ext cx="1609778" cy="360040"/>
                <a:chOff x="947786" y="5436642"/>
                <a:chExt cx="1609778" cy="360040"/>
              </a:xfrm>
            </p:grpSpPr>
            <p:sp>
              <p:nvSpPr>
                <p:cNvPr id="592" name="Rounded Rectangle 591"/>
                <p:cNvSpPr/>
                <p:nvPr/>
              </p:nvSpPr>
              <p:spPr>
                <a:xfrm>
                  <a:off x="947786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93" name="Rounded Rectangle 592"/>
                <p:cNvSpPr/>
                <p:nvPr/>
              </p:nvSpPr>
              <p:spPr>
                <a:xfrm>
                  <a:off x="1326878" y="5436642"/>
                  <a:ext cx="851594" cy="36004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94" name="Rounded Rectangle 593"/>
                <p:cNvSpPr/>
                <p:nvPr/>
              </p:nvSpPr>
              <p:spPr>
                <a:xfrm>
                  <a:off x="2197524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560" name="Group 559"/>
            <p:cNvGrpSpPr/>
            <p:nvPr/>
          </p:nvGrpSpPr>
          <p:grpSpPr>
            <a:xfrm>
              <a:off x="8630140" y="8082138"/>
              <a:ext cx="116864" cy="349526"/>
              <a:chOff x="8630140" y="8082138"/>
              <a:chExt cx="116864" cy="349526"/>
            </a:xfrm>
          </p:grpSpPr>
          <p:grpSp>
            <p:nvGrpSpPr>
              <p:cNvPr id="582" name="Group 581"/>
              <p:cNvGrpSpPr>
                <a:grpSpLocks noChangeAspect="1"/>
              </p:cNvGrpSpPr>
              <p:nvPr/>
            </p:nvGrpSpPr>
            <p:grpSpPr>
              <a:xfrm>
                <a:off x="8630140" y="8082138"/>
                <a:ext cx="116864" cy="121924"/>
                <a:chOff x="1944666" y="2607245"/>
                <a:chExt cx="281700" cy="281700"/>
              </a:xfrm>
            </p:grpSpPr>
            <p:sp>
              <p:nvSpPr>
                <p:cNvPr id="586" name="Oval 585"/>
                <p:cNvSpPr/>
                <p:nvPr/>
              </p:nvSpPr>
              <p:spPr>
                <a:xfrm>
                  <a:off x="1944666" y="2607245"/>
                  <a:ext cx="281700" cy="28170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87" name="Minus 586"/>
                <p:cNvSpPr/>
                <p:nvPr/>
              </p:nvSpPr>
              <p:spPr>
                <a:xfrm>
                  <a:off x="1973010" y="2619994"/>
                  <a:ext cx="216000" cy="252000"/>
                </a:xfrm>
                <a:prstGeom prst="mathMinus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grpSp>
            <p:nvGrpSpPr>
              <p:cNvPr id="583" name="Group 582"/>
              <p:cNvGrpSpPr>
                <a:grpSpLocks noChangeAspect="1"/>
              </p:cNvGrpSpPr>
              <p:nvPr/>
            </p:nvGrpSpPr>
            <p:grpSpPr>
              <a:xfrm>
                <a:off x="8630141" y="8309739"/>
                <a:ext cx="116863" cy="121925"/>
                <a:chOff x="2048640" y="3849001"/>
                <a:chExt cx="281699" cy="281700"/>
              </a:xfrm>
            </p:grpSpPr>
            <p:sp>
              <p:nvSpPr>
                <p:cNvPr id="584" name="Oval 583"/>
                <p:cNvSpPr/>
                <p:nvPr/>
              </p:nvSpPr>
              <p:spPr>
                <a:xfrm>
                  <a:off x="2048640" y="3849001"/>
                  <a:ext cx="281699" cy="2817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85" name="Plus 584"/>
                <p:cNvSpPr/>
                <p:nvPr/>
              </p:nvSpPr>
              <p:spPr>
                <a:xfrm>
                  <a:off x="2085628" y="3885931"/>
                  <a:ext cx="216000" cy="216000"/>
                </a:xfrm>
                <a:prstGeom prst="mathPlus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561" name="Group 560"/>
            <p:cNvGrpSpPr/>
            <p:nvPr/>
          </p:nvGrpSpPr>
          <p:grpSpPr>
            <a:xfrm>
              <a:off x="9491137" y="8218874"/>
              <a:ext cx="327189" cy="122466"/>
              <a:chOff x="9491137" y="8218874"/>
              <a:chExt cx="327189" cy="122466"/>
            </a:xfrm>
          </p:grpSpPr>
          <p:grpSp>
            <p:nvGrpSpPr>
              <p:cNvPr id="576" name="Group 575"/>
              <p:cNvGrpSpPr>
                <a:grpSpLocks noChangeAspect="1"/>
              </p:cNvGrpSpPr>
              <p:nvPr/>
            </p:nvGrpSpPr>
            <p:grpSpPr>
              <a:xfrm>
                <a:off x="9701462" y="8218874"/>
                <a:ext cx="116864" cy="121924"/>
                <a:chOff x="1944671" y="2607245"/>
                <a:chExt cx="281701" cy="281700"/>
              </a:xfrm>
            </p:grpSpPr>
            <p:sp>
              <p:nvSpPr>
                <p:cNvPr id="580" name="Oval 579"/>
                <p:cNvSpPr/>
                <p:nvPr/>
              </p:nvSpPr>
              <p:spPr>
                <a:xfrm>
                  <a:off x="1944671" y="2607245"/>
                  <a:ext cx="281701" cy="28170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81" name="Minus 580"/>
                <p:cNvSpPr/>
                <p:nvPr/>
              </p:nvSpPr>
              <p:spPr>
                <a:xfrm>
                  <a:off x="1973011" y="2619994"/>
                  <a:ext cx="216000" cy="251999"/>
                </a:xfrm>
                <a:prstGeom prst="mathMinus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grpSp>
            <p:nvGrpSpPr>
              <p:cNvPr id="577" name="Group 576"/>
              <p:cNvGrpSpPr>
                <a:grpSpLocks noChangeAspect="1"/>
              </p:cNvGrpSpPr>
              <p:nvPr/>
            </p:nvGrpSpPr>
            <p:grpSpPr>
              <a:xfrm>
                <a:off x="9491137" y="8219415"/>
                <a:ext cx="116863" cy="121925"/>
                <a:chOff x="2048643" y="3848994"/>
                <a:chExt cx="281699" cy="281699"/>
              </a:xfrm>
            </p:grpSpPr>
            <p:sp>
              <p:nvSpPr>
                <p:cNvPr id="578" name="Oval 577"/>
                <p:cNvSpPr/>
                <p:nvPr/>
              </p:nvSpPr>
              <p:spPr>
                <a:xfrm>
                  <a:off x="2048643" y="3848994"/>
                  <a:ext cx="281699" cy="28169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79" name="Plus 578"/>
                <p:cNvSpPr/>
                <p:nvPr/>
              </p:nvSpPr>
              <p:spPr>
                <a:xfrm>
                  <a:off x="2085627" y="3885931"/>
                  <a:ext cx="216001" cy="216000"/>
                </a:xfrm>
                <a:prstGeom prst="mathPlus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562" name="Group 561"/>
            <p:cNvGrpSpPr/>
            <p:nvPr/>
          </p:nvGrpSpPr>
          <p:grpSpPr>
            <a:xfrm flipV="1">
              <a:off x="9611489" y="9094343"/>
              <a:ext cx="116864" cy="349526"/>
              <a:chOff x="8630140" y="8082138"/>
              <a:chExt cx="116864" cy="349526"/>
            </a:xfrm>
          </p:grpSpPr>
          <p:grpSp>
            <p:nvGrpSpPr>
              <p:cNvPr id="570" name="Group 569"/>
              <p:cNvGrpSpPr>
                <a:grpSpLocks noChangeAspect="1"/>
              </p:cNvGrpSpPr>
              <p:nvPr/>
            </p:nvGrpSpPr>
            <p:grpSpPr>
              <a:xfrm>
                <a:off x="8630140" y="8082138"/>
                <a:ext cx="116864" cy="121924"/>
                <a:chOff x="1944666" y="2607245"/>
                <a:chExt cx="281700" cy="281700"/>
              </a:xfrm>
            </p:grpSpPr>
            <p:sp>
              <p:nvSpPr>
                <p:cNvPr id="574" name="Oval 573"/>
                <p:cNvSpPr/>
                <p:nvPr/>
              </p:nvSpPr>
              <p:spPr>
                <a:xfrm>
                  <a:off x="1944666" y="2607245"/>
                  <a:ext cx="281700" cy="28170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75" name="Minus 574"/>
                <p:cNvSpPr/>
                <p:nvPr/>
              </p:nvSpPr>
              <p:spPr>
                <a:xfrm>
                  <a:off x="1973010" y="2619994"/>
                  <a:ext cx="216000" cy="252000"/>
                </a:xfrm>
                <a:prstGeom prst="mathMinus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grpSp>
            <p:nvGrpSpPr>
              <p:cNvPr id="571" name="Group 570"/>
              <p:cNvGrpSpPr>
                <a:grpSpLocks noChangeAspect="1"/>
              </p:cNvGrpSpPr>
              <p:nvPr/>
            </p:nvGrpSpPr>
            <p:grpSpPr>
              <a:xfrm>
                <a:off x="8630141" y="8309739"/>
                <a:ext cx="116863" cy="121925"/>
                <a:chOff x="2048640" y="3849001"/>
                <a:chExt cx="281699" cy="281700"/>
              </a:xfrm>
            </p:grpSpPr>
            <p:sp>
              <p:nvSpPr>
                <p:cNvPr id="572" name="Oval 571"/>
                <p:cNvSpPr/>
                <p:nvPr/>
              </p:nvSpPr>
              <p:spPr>
                <a:xfrm>
                  <a:off x="2048640" y="3849001"/>
                  <a:ext cx="281699" cy="2817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73" name="Plus 572"/>
                <p:cNvSpPr/>
                <p:nvPr/>
              </p:nvSpPr>
              <p:spPr>
                <a:xfrm>
                  <a:off x="2085628" y="3885931"/>
                  <a:ext cx="216000" cy="216000"/>
                </a:xfrm>
                <a:prstGeom prst="mathPlus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563" name="Group 562"/>
            <p:cNvGrpSpPr/>
            <p:nvPr/>
          </p:nvGrpSpPr>
          <p:grpSpPr>
            <a:xfrm flipH="1">
              <a:off x="8522745" y="9202377"/>
              <a:ext cx="327189" cy="122466"/>
              <a:chOff x="9491137" y="8218874"/>
              <a:chExt cx="327189" cy="122466"/>
            </a:xfrm>
          </p:grpSpPr>
          <p:grpSp>
            <p:nvGrpSpPr>
              <p:cNvPr id="564" name="Group 563"/>
              <p:cNvGrpSpPr>
                <a:grpSpLocks noChangeAspect="1"/>
              </p:cNvGrpSpPr>
              <p:nvPr/>
            </p:nvGrpSpPr>
            <p:grpSpPr>
              <a:xfrm>
                <a:off x="9701462" y="8218874"/>
                <a:ext cx="116864" cy="121924"/>
                <a:chOff x="1944671" y="2607245"/>
                <a:chExt cx="281701" cy="281700"/>
              </a:xfrm>
            </p:grpSpPr>
            <p:sp>
              <p:nvSpPr>
                <p:cNvPr id="568" name="Oval 567"/>
                <p:cNvSpPr/>
                <p:nvPr/>
              </p:nvSpPr>
              <p:spPr>
                <a:xfrm>
                  <a:off x="1944671" y="2607245"/>
                  <a:ext cx="281701" cy="28170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69" name="Minus 568"/>
                <p:cNvSpPr/>
                <p:nvPr/>
              </p:nvSpPr>
              <p:spPr>
                <a:xfrm>
                  <a:off x="1973011" y="2619994"/>
                  <a:ext cx="216000" cy="251999"/>
                </a:xfrm>
                <a:prstGeom prst="mathMinus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grpSp>
            <p:nvGrpSpPr>
              <p:cNvPr id="565" name="Group 564"/>
              <p:cNvGrpSpPr>
                <a:grpSpLocks noChangeAspect="1"/>
              </p:cNvGrpSpPr>
              <p:nvPr/>
            </p:nvGrpSpPr>
            <p:grpSpPr>
              <a:xfrm>
                <a:off x="9491137" y="8219415"/>
                <a:ext cx="116863" cy="121925"/>
                <a:chOff x="2048643" y="3848994"/>
                <a:chExt cx="281699" cy="281699"/>
              </a:xfrm>
            </p:grpSpPr>
            <p:sp>
              <p:nvSpPr>
                <p:cNvPr id="566" name="Oval 565"/>
                <p:cNvSpPr/>
                <p:nvPr/>
              </p:nvSpPr>
              <p:spPr>
                <a:xfrm>
                  <a:off x="2048643" y="3848994"/>
                  <a:ext cx="281699" cy="28169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67" name="Plus 566"/>
                <p:cNvSpPr/>
                <p:nvPr/>
              </p:nvSpPr>
              <p:spPr>
                <a:xfrm>
                  <a:off x="2085627" y="3885931"/>
                  <a:ext cx="216001" cy="216000"/>
                </a:xfrm>
                <a:prstGeom prst="mathPlus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</p:grpSp>
      <p:grpSp>
        <p:nvGrpSpPr>
          <p:cNvPr id="604" name="Group 603"/>
          <p:cNvGrpSpPr/>
          <p:nvPr/>
        </p:nvGrpSpPr>
        <p:grpSpPr>
          <a:xfrm>
            <a:off x="8465402" y="4764595"/>
            <a:ext cx="2131636" cy="2131637"/>
            <a:chOff x="8112140" y="7706175"/>
            <a:chExt cx="2131636" cy="2131637"/>
          </a:xfrm>
        </p:grpSpPr>
        <p:grpSp>
          <p:nvGrpSpPr>
            <p:cNvPr id="605" name="Group 604"/>
            <p:cNvGrpSpPr/>
            <p:nvPr/>
          </p:nvGrpSpPr>
          <p:grpSpPr>
            <a:xfrm>
              <a:off x="8112140" y="7706175"/>
              <a:ext cx="2131636" cy="2131637"/>
              <a:chOff x="1144758" y="3531137"/>
              <a:chExt cx="2988034" cy="2988035"/>
            </a:xfrm>
          </p:grpSpPr>
          <p:grpSp>
            <p:nvGrpSpPr>
              <p:cNvPr id="634" name="Group 633"/>
              <p:cNvGrpSpPr/>
              <p:nvPr/>
            </p:nvGrpSpPr>
            <p:grpSpPr>
              <a:xfrm>
                <a:off x="1144758" y="5534262"/>
                <a:ext cx="1609778" cy="360040"/>
                <a:chOff x="947786" y="5436642"/>
                <a:chExt cx="1609778" cy="360040"/>
              </a:xfrm>
            </p:grpSpPr>
            <p:sp>
              <p:nvSpPr>
                <p:cNvPr id="647" name="Rounded Rectangle 646"/>
                <p:cNvSpPr/>
                <p:nvPr/>
              </p:nvSpPr>
              <p:spPr>
                <a:xfrm>
                  <a:off x="947786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48" name="Rounded Rectangle 647"/>
                <p:cNvSpPr/>
                <p:nvPr/>
              </p:nvSpPr>
              <p:spPr>
                <a:xfrm>
                  <a:off x="1326878" y="5436642"/>
                  <a:ext cx="851594" cy="36004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49" name="Rounded Rectangle 648"/>
                <p:cNvSpPr/>
                <p:nvPr/>
              </p:nvSpPr>
              <p:spPr>
                <a:xfrm>
                  <a:off x="2197524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635" name="Group 634"/>
              <p:cNvGrpSpPr/>
              <p:nvPr/>
            </p:nvGrpSpPr>
            <p:grpSpPr>
              <a:xfrm rot="5400000">
                <a:off x="1144758" y="4156006"/>
                <a:ext cx="1609778" cy="360040"/>
                <a:chOff x="947786" y="5436642"/>
                <a:chExt cx="1609778" cy="360040"/>
              </a:xfrm>
            </p:grpSpPr>
            <p:sp>
              <p:nvSpPr>
                <p:cNvPr id="644" name="Rounded Rectangle 643"/>
                <p:cNvSpPr/>
                <p:nvPr/>
              </p:nvSpPr>
              <p:spPr>
                <a:xfrm>
                  <a:off x="947786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45" name="Rounded Rectangle 644"/>
                <p:cNvSpPr/>
                <p:nvPr/>
              </p:nvSpPr>
              <p:spPr>
                <a:xfrm>
                  <a:off x="1326878" y="5436642"/>
                  <a:ext cx="851594" cy="36004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46" name="Rounded Rectangle 645"/>
                <p:cNvSpPr/>
                <p:nvPr/>
              </p:nvSpPr>
              <p:spPr>
                <a:xfrm>
                  <a:off x="2197524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636" name="Group 635"/>
              <p:cNvGrpSpPr/>
              <p:nvPr/>
            </p:nvGrpSpPr>
            <p:grpSpPr>
              <a:xfrm rot="10800000">
                <a:off x="2523014" y="4156007"/>
                <a:ext cx="1609778" cy="360040"/>
                <a:chOff x="947786" y="5436642"/>
                <a:chExt cx="1609778" cy="360040"/>
              </a:xfrm>
            </p:grpSpPr>
            <p:sp>
              <p:nvSpPr>
                <p:cNvPr id="641" name="Rounded Rectangle 640"/>
                <p:cNvSpPr/>
                <p:nvPr/>
              </p:nvSpPr>
              <p:spPr>
                <a:xfrm>
                  <a:off x="947786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42" name="Rounded Rectangle 641"/>
                <p:cNvSpPr/>
                <p:nvPr/>
              </p:nvSpPr>
              <p:spPr>
                <a:xfrm>
                  <a:off x="1326878" y="5436642"/>
                  <a:ext cx="851594" cy="36004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43" name="Rounded Rectangle 642"/>
                <p:cNvSpPr/>
                <p:nvPr/>
              </p:nvSpPr>
              <p:spPr>
                <a:xfrm>
                  <a:off x="2197524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637" name="Group 636"/>
              <p:cNvGrpSpPr/>
              <p:nvPr/>
            </p:nvGrpSpPr>
            <p:grpSpPr>
              <a:xfrm rot="16200000">
                <a:off x="2523013" y="5534263"/>
                <a:ext cx="1609778" cy="360040"/>
                <a:chOff x="947786" y="5436642"/>
                <a:chExt cx="1609778" cy="360040"/>
              </a:xfrm>
            </p:grpSpPr>
            <p:sp>
              <p:nvSpPr>
                <p:cNvPr id="638" name="Rounded Rectangle 637"/>
                <p:cNvSpPr/>
                <p:nvPr/>
              </p:nvSpPr>
              <p:spPr>
                <a:xfrm>
                  <a:off x="947786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39" name="Rounded Rectangle 638"/>
                <p:cNvSpPr/>
                <p:nvPr/>
              </p:nvSpPr>
              <p:spPr>
                <a:xfrm>
                  <a:off x="1326878" y="5436642"/>
                  <a:ext cx="851594" cy="36004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40" name="Rounded Rectangle 639"/>
                <p:cNvSpPr/>
                <p:nvPr/>
              </p:nvSpPr>
              <p:spPr>
                <a:xfrm>
                  <a:off x="2197524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606" name="Group 605"/>
            <p:cNvGrpSpPr/>
            <p:nvPr/>
          </p:nvGrpSpPr>
          <p:grpSpPr>
            <a:xfrm>
              <a:off x="8630140" y="8082138"/>
              <a:ext cx="116864" cy="349526"/>
              <a:chOff x="8630140" y="8082138"/>
              <a:chExt cx="116864" cy="349526"/>
            </a:xfrm>
          </p:grpSpPr>
          <p:grpSp>
            <p:nvGrpSpPr>
              <p:cNvPr id="628" name="Group 627"/>
              <p:cNvGrpSpPr>
                <a:grpSpLocks noChangeAspect="1"/>
              </p:cNvGrpSpPr>
              <p:nvPr/>
            </p:nvGrpSpPr>
            <p:grpSpPr>
              <a:xfrm>
                <a:off x="8630140" y="8082138"/>
                <a:ext cx="116864" cy="121924"/>
                <a:chOff x="1944666" y="2607245"/>
                <a:chExt cx="281700" cy="281700"/>
              </a:xfrm>
            </p:grpSpPr>
            <p:sp>
              <p:nvSpPr>
                <p:cNvPr id="632" name="Oval 631"/>
                <p:cNvSpPr/>
                <p:nvPr/>
              </p:nvSpPr>
              <p:spPr>
                <a:xfrm>
                  <a:off x="1944666" y="2607245"/>
                  <a:ext cx="281700" cy="28170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33" name="Minus 632"/>
                <p:cNvSpPr/>
                <p:nvPr/>
              </p:nvSpPr>
              <p:spPr>
                <a:xfrm>
                  <a:off x="1973010" y="2619994"/>
                  <a:ext cx="216000" cy="252000"/>
                </a:xfrm>
                <a:prstGeom prst="mathMinus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grpSp>
            <p:nvGrpSpPr>
              <p:cNvPr id="629" name="Group 628"/>
              <p:cNvGrpSpPr>
                <a:grpSpLocks noChangeAspect="1"/>
              </p:cNvGrpSpPr>
              <p:nvPr/>
            </p:nvGrpSpPr>
            <p:grpSpPr>
              <a:xfrm>
                <a:off x="8630141" y="8309739"/>
                <a:ext cx="116863" cy="121925"/>
                <a:chOff x="2048640" y="3849001"/>
                <a:chExt cx="281699" cy="281700"/>
              </a:xfrm>
            </p:grpSpPr>
            <p:sp>
              <p:nvSpPr>
                <p:cNvPr id="630" name="Oval 629"/>
                <p:cNvSpPr/>
                <p:nvPr/>
              </p:nvSpPr>
              <p:spPr>
                <a:xfrm>
                  <a:off x="2048640" y="3849001"/>
                  <a:ext cx="281699" cy="2817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31" name="Plus 630"/>
                <p:cNvSpPr/>
                <p:nvPr/>
              </p:nvSpPr>
              <p:spPr>
                <a:xfrm>
                  <a:off x="2085628" y="3885931"/>
                  <a:ext cx="216000" cy="216000"/>
                </a:xfrm>
                <a:prstGeom prst="mathPlus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607" name="Group 606"/>
            <p:cNvGrpSpPr/>
            <p:nvPr/>
          </p:nvGrpSpPr>
          <p:grpSpPr>
            <a:xfrm>
              <a:off x="9491137" y="8218874"/>
              <a:ext cx="327189" cy="122466"/>
              <a:chOff x="9491137" y="8218874"/>
              <a:chExt cx="327189" cy="122466"/>
            </a:xfrm>
          </p:grpSpPr>
          <p:grpSp>
            <p:nvGrpSpPr>
              <p:cNvPr id="622" name="Group 621"/>
              <p:cNvGrpSpPr>
                <a:grpSpLocks noChangeAspect="1"/>
              </p:cNvGrpSpPr>
              <p:nvPr/>
            </p:nvGrpSpPr>
            <p:grpSpPr>
              <a:xfrm>
                <a:off x="9701462" y="8218874"/>
                <a:ext cx="116864" cy="121924"/>
                <a:chOff x="1944671" y="2607245"/>
                <a:chExt cx="281701" cy="281700"/>
              </a:xfrm>
            </p:grpSpPr>
            <p:sp>
              <p:nvSpPr>
                <p:cNvPr id="626" name="Oval 625"/>
                <p:cNvSpPr/>
                <p:nvPr/>
              </p:nvSpPr>
              <p:spPr>
                <a:xfrm>
                  <a:off x="1944671" y="2607245"/>
                  <a:ext cx="281701" cy="28170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27" name="Minus 626"/>
                <p:cNvSpPr/>
                <p:nvPr/>
              </p:nvSpPr>
              <p:spPr>
                <a:xfrm>
                  <a:off x="1973011" y="2619994"/>
                  <a:ext cx="216000" cy="251999"/>
                </a:xfrm>
                <a:prstGeom prst="mathMinus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grpSp>
            <p:nvGrpSpPr>
              <p:cNvPr id="623" name="Group 622"/>
              <p:cNvGrpSpPr>
                <a:grpSpLocks noChangeAspect="1"/>
              </p:cNvGrpSpPr>
              <p:nvPr/>
            </p:nvGrpSpPr>
            <p:grpSpPr>
              <a:xfrm>
                <a:off x="9491137" y="8219415"/>
                <a:ext cx="116863" cy="121925"/>
                <a:chOff x="2048643" y="3848994"/>
                <a:chExt cx="281699" cy="281699"/>
              </a:xfrm>
            </p:grpSpPr>
            <p:sp>
              <p:nvSpPr>
                <p:cNvPr id="624" name="Oval 623"/>
                <p:cNvSpPr/>
                <p:nvPr/>
              </p:nvSpPr>
              <p:spPr>
                <a:xfrm>
                  <a:off x="2048643" y="3848994"/>
                  <a:ext cx="281699" cy="28169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25" name="Plus 624"/>
                <p:cNvSpPr/>
                <p:nvPr/>
              </p:nvSpPr>
              <p:spPr>
                <a:xfrm>
                  <a:off x="2085627" y="3885931"/>
                  <a:ext cx="216001" cy="216000"/>
                </a:xfrm>
                <a:prstGeom prst="mathPlus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608" name="Group 607"/>
            <p:cNvGrpSpPr/>
            <p:nvPr/>
          </p:nvGrpSpPr>
          <p:grpSpPr>
            <a:xfrm flipV="1">
              <a:off x="9611489" y="9094343"/>
              <a:ext cx="116864" cy="349526"/>
              <a:chOff x="8630140" y="8082138"/>
              <a:chExt cx="116864" cy="349526"/>
            </a:xfrm>
          </p:grpSpPr>
          <p:grpSp>
            <p:nvGrpSpPr>
              <p:cNvPr id="616" name="Group 615"/>
              <p:cNvGrpSpPr>
                <a:grpSpLocks noChangeAspect="1"/>
              </p:cNvGrpSpPr>
              <p:nvPr/>
            </p:nvGrpSpPr>
            <p:grpSpPr>
              <a:xfrm>
                <a:off x="8630140" y="8082138"/>
                <a:ext cx="116864" cy="121924"/>
                <a:chOff x="1944666" y="2607245"/>
                <a:chExt cx="281700" cy="281700"/>
              </a:xfrm>
            </p:grpSpPr>
            <p:sp>
              <p:nvSpPr>
                <p:cNvPr id="620" name="Oval 619"/>
                <p:cNvSpPr/>
                <p:nvPr/>
              </p:nvSpPr>
              <p:spPr>
                <a:xfrm>
                  <a:off x="1944666" y="2607245"/>
                  <a:ext cx="281700" cy="28170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21" name="Minus 620"/>
                <p:cNvSpPr/>
                <p:nvPr/>
              </p:nvSpPr>
              <p:spPr>
                <a:xfrm>
                  <a:off x="1973010" y="2619994"/>
                  <a:ext cx="216000" cy="252000"/>
                </a:xfrm>
                <a:prstGeom prst="mathMinus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grpSp>
            <p:nvGrpSpPr>
              <p:cNvPr id="617" name="Group 616"/>
              <p:cNvGrpSpPr>
                <a:grpSpLocks noChangeAspect="1"/>
              </p:cNvGrpSpPr>
              <p:nvPr/>
            </p:nvGrpSpPr>
            <p:grpSpPr>
              <a:xfrm>
                <a:off x="8630141" y="8309739"/>
                <a:ext cx="116863" cy="121925"/>
                <a:chOff x="2048640" y="3849001"/>
                <a:chExt cx="281699" cy="281700"/>
              </a:xfrm>
            </p:grpSpPr>
            <p:sp>
              <p:nvSpPr>
                <p:cNvPr id="618" name="Oval 617"/>
                <p:cNvSpPr/>
                <p:nvPr/>
              </p:nvSpPr>
              <p:spPr>
                <a:xfrm>
                  <a:off x="2048640" y="3849001"/>
                  <a:ext cx="281699" cy="2817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19" name="Plus 618"/>
                <p:cNvSpPr/>
                <p:nvPr/>
              </p:nvSpPr>
              <p:spPr>
                <a:xfrm>
                  <a:off x="2085628" y="3885931"/>
                  <a:ext cx="216000" cy="216000"/>
                </a:xfrm>
                <a:prstGeom prst="mathPlus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609" name="Group 608"/>
            <p:cNvGrpSpPr/>
            <p:nvPr/>
          </p:nvGrpSpPr>
          <p:grpSpPr>
            <a:xfrm flipH="1">
              <a:off x="8522745" y="9202377"/>
              <a:ext cx="327189" cy="122466"/>
              <a:chOff x="9491137" y="8218874"/>
              <a:chExt cx="327189" cy="122466"/>
            </a:xfrm>
          </p:grpSpPr>
          <p:grpSp>
            <p:nvGrpSpPr>
              <p:cNvPr id="610" name="Group 609"/>
              <p:cNvGrpSpPr>
                <a:grpSpLocks noChangeAspect="1"/>
              </p:cNvGrpSpPr>
              <p:nvPr/>
            </p:nvGrpSpPr>
            <p:grpSpPr>
              <a:xfrm>
                <a:off x="9701462" y="8218874"/>
                <a:ext cx="116864" cy="121924"/>
                <a:chOff x="1944671" y="2607245"/>
                <a:chExt cx="281701" cy="281700"/>
              </a:xfrm>
            </p:grpSpPr>
            <p:sp>
              <p:nvSpPr>
                <p:cNvPr id="614" name="Oval 613"/>
                <p:cNvSpPr/>
                <p:nvPr/>
              </p:nvSpPr>
              <p:spPr>
                <a:xfrm>
                  <a:off x="1944671" y="2607245"/>
                  <a:ext cx="281701" cy="28170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15" name="Minus 614"/>
                <p:cNvSpPr/>
                <p:nvPr/>
              </p:nvSpPr>
              <p:spPr>
                <a:xfrm>
                  <a:off x="1973011" y="2619994"/>
                  <a:ext cx="216000" cy="251999"/>
                </a:xfrm>
                <a:prstGeom prst="mathMinus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grpSp>
            <p:nvGrpSpPr>
              <p:cNvPr id="611" name="Group 610"/>
              <p:cNvGrpSpPr>
                <a:grpSpLocks noChangeAspect="1"/>
              </p:cNvGrpSpPr>
              <p:nvPr/>
            </p:nvGrpSpPr>
            <p:grpSpPr>
              <a:xfrm>
                <a:off x="9491137" y="8219415"/>
                <a:ext cx="116863" cy="121925"/>
                <a:chOff x="2048643" y="3848994"/>
                <a:chExt cx="281699" cy="281699"/>
              </a:xfrm>
            </p:grpSpPr>
            <p:sp>
              <p:nvSpPr>
                <p:cNvPr id="612" name="Oval 611"/>
                <p:cNvSpPr/>
                <p:nvPr/>
              </p:nvSpPr>
              <p:spPr>
                <a:xfrm>
                  <a:off x="2048643" y="3848994"/>
                  <a:ext cx="281699" cy="28169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13" name="Plus 612"/>
                <p:cNvSpPr/>
                <p:nvPr/>
              </p:nvSpPr>
              <p:spPr>
                <a:xfrm>
                  <a:off x="2085627" y="3885931"/>
                  <a:ext cx="216001" cy="216000"/>
                </a:xfrm>
                <a:prstGeom prst="mathPlus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</p:grpSp>
      <p:pic>
        <p:nvPicPr>
          <p:cNvPr id="650" name="Picture 12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967" y="6298901"/>
            <a:ext cx="129600" cy="17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1" name="Picture 12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590" y="6289143"/>
            <a:ext cx="129600" cy="17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2" name="Picture 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96" y="6290792"/>
            <a:ext cx="1724400" cy="17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3" name="Picture 7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797" y="6299523"/>
            <a:ext cx="1724400" cy="17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4" name="Rectangle 653"/>
          <p:cNvSpPr/>
          <p:nvPr/>
        </p:nvSpPr>
        <p:spPr>
          <a:xfrm>
            <a:off x="136341" y="3159365"/>
            <a:ext cx="2630535" cy="13288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top view</a:t>
            </a:r>
          </a:p>
        </p:txBody>
      </p:sp>
      <p:sp>
        <p:nvSpPr>
          <p:cNvPr id="655" name="Rectangle 654"/>
          <p:cNvSpPr/>
          <p:nvPr/>
        </p:nvSpPr>
        <p:spPr>
          <a:xfrm>
            <a:off x="132701" y="4755708"/>
            <a:ext cx="2630535" cy="8996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56" name="Group 655"/>
          <p:cNvGrpSpPr/>
          <p:nvPr/>
        </p:nvGrpSpPr>
        <p:grpSpPr>
          <a:xfrm>
            <a:off x="532404" y="15385"/>
            <a:ext cx="2093760" cy="2747666"/>
            <a:chOff x="151717" y="67398"/>
            <a:chExt cx="2093760" cy="2747666"/>
          </a:xfrm>
        </p:grpSpPr>
        <p:grpSp>
          <p:nvGrpSpPr>
            <p:cNvPr id="657" name="Group 656"/>
            <p:cNvGrpSpPr/>
            <p:nvPr/>
          </p:nvGrpSpPr>
          <p:grpSpPr>
            <a:xfrm>
              <a:off x="151717" y="87654"/>
              <a:ext cx="1536120" cy="2727410"/>
              <a:chOff x="-36512" y="1772816"/>
              <a:chExt cx="1656184" cy="2890861"/>
            </a:xfrm>
            <a:scene3d>
              <a:camera prst="perspectiveContrastingLeftFacing">
                <a:rot lat="248997" lon="1758457" rev="21535341"/>
              </a:camera>
              <a:lightRig rig="balanced" dir="t">
                <a:rot lat="0" lon="0" rev="21000000"/>
              </a:lightRig>
            </a:scene3d>
          </p:grpSpPr>
          <p:sp>
            <p:nvSpPr>
              <p:cNvPr id="674" name="Rectangle 673"/>
              <p:cNvSpPr/>
              <p:nvPr/>
            </p:nvSpPr>
            <p:spPr>
              <a:xfrm>
                <a:off x="-36512" y="1772816"/>
                <a:ext cx="1656184" cy="143381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216DA3"/>
                </a:solidFill>
              </a:ln>
              <a:sp3d extrusionH="1092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5" name="Rectangle 674"/>
              <p:cNvSpPr/>
              <p:nvPr/>
            </p:nvSpPr>
            <p:spPr>
              <a:xfrm>
                <a:off x="-36512" y="3229867"/>
                <a:ext cx="1656184" cy="14338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sp3d extrusionH="1092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8" name="Group 657"/>
            <p:cNvGrpSpPr/>
            <p:nvPr/>
          </p:nvGrpSpPr>
          <p:grpSpPr>
            <a:xfrm>
              <a:off x="206793" y="67398"/>
              <a:ext cx="1391394" cy="2694486"/>
              <a:chOff x="143526" y="1833599"/>
              <a:chExt cx="1391394" cy="2694486"/>
            </a:xfrm>
            <a:scene3d>
              <a:camera prst="perspectiveContrastingLeftFacing">
                <a:rot lat="248997" lon="1758457" rev="21535341"/>
              </a:camera>
              <a:lightRig rig="threePt" dir="t"/>
            </a:scene3d>
          </p:grpSpPr>
          <p:sp>
            <p:nvSpPr>
              <p:cNvPr id="662" name="TextBox 661"/>
              <p:cNvSpPr txBox="1"/>
              <p:nvPr/>
            </p:nvSpPr>
            <p:spPr>
              <a:xfrm>
                <a:off x="384146" y="4189531"/>
                <a:ext cx="869149" cy="338554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>
                    <a:solidFill>
                      <a:schemeClr val="bg2">
                        <a:lumMod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𝓓</a:t>
                </a:r>
                <a:r>
                  <a:rPr lang="en-AU" sz="1600" baseline="-25000" dirty="0" smtClean="0">
                    <a:solidFill>
                      <a:schemeClr val="bg2">
                        <a:lumMod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n </a:t>
                </a:r>
                <a:r>
                  <a:rPr lang="en-AU" sz="1600" dirty="0">
                    <a:solidFill>
                      <a:schemeClr val="bg2">
                        <a:lumMod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= 1e</a:t>
                </a:r>
                <a:endParaRPr lang="en-AU" sz="1600" baseline="-25000" dirty="0">
                  <a:solidFill>
                    <a:schemeClr val="bg2">
                      <a:lumMod val="25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663" name="TextBox 662"/>
              <p:cNvSpPr txBox="1"/>
              <p:nvPr/>
            </p:nvSpPr>
            <p:spPr>
              <a:xfrm>
                <a:off x="606461" y="3426276"/>
                <a:ext cx="928459" cy="338554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>
                    <a:solidFill>
                      <a:srgbClr val="216DA3"/>
                    </a:solidFill>
                    <a:latin typeface="Cambria Math" pitchFamily="18" charset="0"/>
                    <a:ea typeface="Cambria Math" pitchFamily="18" charset="0"/>
                  </a:rPr>
                  <a:t>𝓓</a:t>
                </a:r>
                <a:r>
                  <a:rPr lang="en-AU" sz="1600" baseline="-25000" dirty="0" smtClean="0">
                    <a:solidFill>
                      <a:srgbClr val="216DA3"/>
                    </a:solidFill>
                    <a:latin typeface="Cambria Math" pitchFamily="18" charset="0"/>
                    <a:ea typeface="Cambria Math" pitchFamily="18" charset="0"/>
                  </a:rPr>
                  <a:t>e </a:t>
                </a:r>
                <a:r>
                  <a:rPr lang="en-AU" sz="1600" dirty="0">
                    <a:solidFill>
                      <a:srgbClr val="216DA3"/>
                    </a:solidFill>
                    <a:latin typeface="Cambria Math" pitchFamily="18" charset="0"/>
                    <a:ea typeface="Cambria Math" pitchFamily="18" charset="0"/>
                  </a:rPr>
                  <a:t>= -1e</a:t>
                </a:r>
                <a:endParaRPr lang="en-AU" sz="1600" baseline="-25000" dirty="0">
                  <a:solidFill>
                    <a:srgbClr val="216DA3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664" name="Oval 663"/>
              <p:cNvSpPr/>
              <p:nvPr/>
            </p:nvSpPr>
            <p:spPr>
              <a:xfrm>
                <a:off x="169392" y="4167871"/>
                <a:ext cx="180000" cy="180000"/>
              </a:xfrm>
              <a:prstGeom prst="ellipse">
                <a:avLst/>
              </a:prstGeom>
              <a:solidFill>
                <a:srgbClr val="CBA127"/>
              </a:solidFill>
              <a:ln>
                <a:noFill/>
              </a:ln>
              <a:sp3d>
                <a:bevelT w="889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5" name="Oval 664"/>
              <p:cNvSpPr/>
              <p:nvPr/>
            </p:nvSpPr>
            <p:spPr>
              <a:xfrm>
                <a:off x="398088" y="3412618"/>
                <a:ext cx="180000" cy="180000"/>
              </a:xfrm>
              <a:prstGeom prst="ellipse">
                <a:avLst/>
              </a:prstGeom>
              <a:solidFill>
                <a:srgbClr val="216DA3"/>
              </a:solidFill>
              <a:ln>
                <a:noFill/>
              </a:ln>
              <a:sp3d>
                <a:bevelT w="889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dirty="0"/>
              </a:p>
            </p:txBody>
          </p:sp>
          <p:sp>
            <p:nvSpPr>
              <p:cNvPr id="666" name="TextBox 665"/>
              <p:cNvSpPr txBox="1"/>
              <p:nvPr/>
            </p:nvSpPr>
            <p:spPr>
              <a:xfrm>
                <a:off x="143526" y="4031537"/>
                <a:ext cx="312906" cy="400110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/>
                  <a:t>+</a:t>
                </a:r>
              </a:p>
            </p:txBody>
          </p:sp>
          <p:sp>
            <p:nvSpPr>
              <p:cNvPr id="667" name="TextBox 666"/>
              <p:cNvSpPr txBox="1"/>
              <p:nvPr/>
            </p:nvSpPr>
            <p:spPr>
              <a:xfrm>
                <a:off x="359601" y="3181346"/>
                <a:ext cx="309700" cy="584775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668" name="TextBox 667"/>
              <p:cNvSpPr txBox="1"/>
              <p:nvPr/>
            </p:nvSpPr>
            <p:spPr>
              <a:xfrm>
                <a:off x="620798" y="2806859"/>
                <a:ext cx="801823" cy="338554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 smtClean="0">
                    <a:solidFill>
                      <a:schemeClr val="bg2">
                        <a:lumMod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𝓘</a:t>
                </a:r>
                <a:r>
                  <a:rPr lang="en-AU" sz="1600" baseline="-25000" dirty="0" smtClean="0">
                    <a:solidFill>
                      <a:schemeClr val="bg2">
                        <a:lumMod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e </a:t>
                </a:r>
                <a:r>
                  <a:rPr lang="en-AU" sz="1600" dirty="0">
                    <a:solidFill>
                      <a:schemeClr val="bg2">
                        <a:lumMod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= 1e</a:t>
                </a:r>
                <a:endParaRPr lang="en-AU" sz="1600" baseline="-25000" dirty="0">
                  <a:solidFill>
                    <a:schemeClr val="bg2">
                      <a:lumMod val="25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669" name="TextBox 668"/>
              <p:cNvSpPr txBox="1"/>
              <p:nvPr/>
            </p:nvSpPr>
            <p:spPr>
              <a:xfrm>
                <a:off x="422101" y="2072179"/>
                <a:ext cx="880369" cy="338554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 smtClean="0">
                    <a:solidFill>
                      <a:srgbClr val="216DA3"/>
                    </a:solidFill>
                    <a:latin typeface="Cambria Math" pitchFamily="18" charset="0"/>
                    <a:ea typeface="Cambria Math" pitchFamily="18" charset="0"/>
                  </a:rPr>
                  <a:t>𝓘</a:t>
                </a:r>
                <a:r>
                  <a:rPr lang="en-AU" sz="1600" baseline="-25000" dirty="0" smtClean="0">
                    <a:solidFill>
                      <a:srgbClr val="216DA3"/>
                    </a:solidFill>
                    <a:latin typeface="Cambria Math" pitchFamily="18" charset="0"/>
                    <a:ea typeface="Cambria Math" pitchFamily="18" charset="0"/>
                  </a:rPr>
                  <a:t>n </a:t>
                </a:r>
                <a:r>
                  <a:rPr lang="en-AU" sz="1600" dirty="0">
                    <a:solidFill>
                      <a:srgbClr val="216DA3"/>
                    </a:solidFill>
                    <a:latin typeface="Cambria Math" pitchFamily="18" charset="0"/>
                    <a:ea typeface="Cambria Math" pitchFamily="18" charset="0"/>
                  </a:rPr>
                  <a:t>= -1e</a:t>
                </a:r>
                <a:endParaRPr lang="en-AU" sz="1600" baseline="-25000" dirty="0">
                  <a:solidFill>
                    <a:srgbClr val="216DA3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670" name="Oval 669"/>
              <p:cNvSpPr/>
              <p:nvPr/>
            </p:nvSpPr>
            <p:spPr>
              <a:xfrm>
                <a:off x="405261" y="2813774"/>
                <a:ext cx="180000" cy="180000"/>
              </a:xfrm>
              <a:prstGeom prst="ellipse">
                <a:avLst/>
              </a:prstGeom>
              <a:solidFill>
                <a:srgbClr val="CBA127"/>
              </a:solidFill>
              <a:ln>
                <a:noFill/>
              </a:ln>
              <a:sp3d>
                <a:bevelT w="889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1" name="Oval 670"/>
              <p:cNvSpPr/>
              <p:nvPr/>
            </p:nvSpPr>
            <p:spPr>
              <a:xfrm>
                <a:off x="209650" y="2058521"/>
                <a:ext cx="180000" cy="180000"/>
              </a:xfrm>
              <a:prstGeom prst="ellipse">
                <a:avLst/>
              </a:prstGeom>
              <a:solidFill>
                <a:srgbClr val="216DA3"/>
              </a:solidFill>
              <a:ln>
                <a:noFill/>
              </a:ln>
              <a:sp3d>
                <a:bevelT w="889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dirty="0"/>
              </a:p>
            </p:txBody>
          </p:sp>
          <p:sp>
            <p:nvSpPr>
              <p:cNvPr id="672" name="TextBox 671"/>
              <p:cNvSpPr txBox="1"/>
              <p:nvPr/>
            </p:nvSpPr>
            <p:spPr>
              <a:xfrm>
                <a:off x="359550" y="2681250"/>
                <a:ext cx="312906" cy="400110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/>
                  <a:t>+</a:t>
                </a:r>
              </a:p>
            </p:txBody>
          </p:sp>
          <p:sp>
            <p:nvSpPr>
              <p:cNvPr id="673" name="TextBox 672"/>
              <p:cNvSpPr txBox="1"/>
              <p:nvPr/>
            </p:nvSpPr>
            <p:spPr>
              <a:xfrm>
                <a:off x="167977" y="1833599"/>
                <a:ext cx="309700" cy="584775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chemeClr val="bg1"/>
                    </a:solidFill>
                  </a:rPr>
                  <a:t>-</a:t>
                </a:r>
              </a:p>
            </p:txBody>
          </p:sp>
        </p:grpSp>
        <p:grpSp>
          <p:nvGrpSpPr>
            <p:cNvPr id="659" name="Group 658"/>
            <p:cNvGrpSpPr/>
            <p:nvPr/>
          </p:nvGrpSpPr>
          <p:grpSpPr>
            <a:xfrm>
              <a:off x="1432562" y="1161859"/>
              <a:ext cx="812915" cy="578642"/>
              <a:chOff x="1283082" y="2848050"/>
              <a:chExt cx="812915" cy="578642"/>
            </a:xfrm>
            <a:scene3d>
              <a:camera prst="perspectiveHeroicExtremeRightFacing">
                <a:rot lat="511012" lon="18901154" rev="21540000"/>
              </a:camera>
              <a:lightRig rig="threePt" dir="t"/>
            </a:scene3d>
          </p:grpSpPr>
          <p:sp>
            <p:nvSpPr>
              <p:cNvPr id="660" name="TextBox 659"/>
              <p:cNvSpPr txBox="1"/>
              <p:nvPr/>
            </p:nvSpPr>
            <p:spPr>
              <a:xfrm>
                <a:off x="1387276" y="2848050"/>
                <a:ext cx="6715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Metal</a:t>
                </a:r>
              </a:p>
            </p:txBody>
          </p:sp>
          <p:sp>
            <p:nvSpPr>
              <p:cNvPr id="661" name="TextBox 660"/>
              <p:cNvSpPr txBox="1"/>
              <p:nvPr/>
            </p:nvSpPr>
            <p:spPr>
              <a:xfrm rot="21508291">
                <a:off x="1283082" y="3088138"/>
                <a:ext cx="8129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 smtClean="0"/>
                  <a:t>  Silicon</a:t>
                </a:r>
                <a:endParaRPr lang="en-AU" sz="1600" dirty="0"/>
              </a:p>
            </p:txBody>
          </p:sp>
        </p:grpSp>
      </p:grpSp>
      <p:grpSp>
        <p:nvGrpSpPr>
          <p:cNvPr id="676" name="Group 675"/>
          <p:cNvGrpSpPr/>
          <p:nvPr/>
        </p:nvGrpSpPr>
        <p:grpSpPr>
          <a:xfrm>
            <a:off x="3235295" y="36080"/>
            <a:ext cx="2081813" cy="2727410"/>
            <a:chOff x="2550569" y="91846"/>
            <a:chExt cx="2081813" cy="2727410"/>
          </a:xfrm>
        </p:grpSpPr>
        <p:grpSp>
          <p:nvGrpSpPr>
            <p:cNvPr id="677" name="Group 676"/>
            <p:cNvGrpSpPr/>
            <p:nvPr/>
          </p:nvGrpSpPr>
          <p:grpSpPr>
            <a:xfrm>
              <a:off x="2550569" y="91846"/>
              <a:ext cx="1536192" cy="2727410"/>
              <a:chOff x="-36512" y="1772816"/>
              <a:chExt cx="1656184" cy="2890861"/>
            </a:xfrm>
            <a:scene3d>
              <a:camera prst="perspectiveContrastingLeftFacing">
                <a:rot lat="248997" lon="1758457" rev="21535341"/>
              </a:camera>
              <a:lightRig rig="balanced" dir="t">
                <a:rot lat="0" lon="0" rev="21000000"/>
              </a:lightRig>
            </a:scene3d>
          </p:grpSpPr>
          <p:sp>
            <p:nvSpPr>
              <p:cNvPr id="694" name="Rectangle 693"/>
              <p:cNvSpPr/>
              <p:nvPr/>
            </p:nvSpPr>
            <p:spPr>
              <a:xfrm>
                <a:off x="-36512" y="1772816"/>
                <a:ext cx="1656184" cy="143381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p3d extrusionH="1092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5" name="Rectangle 694"/>
              <p:cNvSpPr/>
              <p:nvPr/>
            </p:nvSpPr>
            <p:spPr>
              <a:xfrm>
                <a:off x="-36512" y="3229867"/>
                <a:ext cx="1656184" cy="14338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sp3d extrusionH="1092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8" name="Group 677"/>
            <p:cNvGrpSpPr/>
            <p:nvPr/>
          </p:nvGrpSpPr>
          <p:grpSpPr>
            <a:xfrm>
              <a:off x="2609049" y="185329"/>
              <a:ext cx="1480074" cy="2580748"/>
              <a:chOff x="146930" y="1947337"/>
              <a:chExt cx="1480074" cy="2580748"/>
            </a:xfrm>
            <a:scene3d>
              <a:camera prst="perspectiveContrastingLeftFacing">
                <a:rot lat="248997" lon="1758457" rev="21535341"/>
              </a:camera>
              <a:lightRig rig="threePt" dir="t"/>
            </a:scene3d>
          </p:grpSpPr>
          <p:sp>
            <p:nvSpPr>
              <p:cNvPr id="682" name="TextBox 681"/>
              <p:cNvSpPr txBox="1"/>
              <p:nvPr/>
            </p:nvSpPr>
            <p:spPr>
              <a:xfrm>
                <a:off x="388731" y="4189531"/>
                <a:ext cx="869149" cy="338554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>
                    <a:solidFill>
                      <a:schemeClr val="bg2">
                        <a:lumMod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𝓓</a:t>
                </a:r>
                <a:r>
                  <a:rPr lang="en-AU" sz="1600" baseline="-25000" dirty="0">
                    <a:solidFill>
                      <a:schemeClr val="bg2">
                        <a:lumMod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n </a:t>
                </a:r>
                <a:r>
                  <a:rPr lang="en-AU" sz="1600" dirty="0">
                    <a:solidFill>
                      <a:schemeClr val="bg2">
                        <a:lumMod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= 1e</a:t>
                </a:r>
                <a:endParaRPr lang="en-AU" sz="1600" baseline="-25000" dirty="0">
                  <a:solidFill>
                    <a:schemeClr val="bg2">
                      <a:lumMod val="25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683" name="TextBox 682"/>
              <p:cNvSpPr txBox="1"/>
              <p:nvPr/>
            </p:nvSpPr>
            <p:spPr>
              <a:xfrm>
                <a:off x="606461" y="3426276"/>
                <a:ext cx="928459" cy="338554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>
                    <a:solidFill>
                      <a:srgbClr val="216DA3"/>
                    </a:solidFill>
                    <a:latin typeface="Cambria Math" pitchFamily="18" charset="0"/>
                    <a:ea typeface="Cambria Math" pitchFamily="18" charset="0"/>
                  </a:rPr>
                  <a:t>𝓓</a:t>
                </a:r>
                <a:r>
                  <a:rPr lang="en-AU" sz="1600" baseline="-25000" dirty="0" smtClean="0">
                    <a:solidFill>
                      <a:srgbClr val="216DA3"/>
                    </a:solidFill>
                    <a:latin typeface="Cambria Math" pitchFamily="18" charset="0"/>
                    <a:ea typeface="Cambria Math" pitchFamily="18" charset="0"/>
                  </a:rPr>
                  <a:t>e </a:t>
                </a:r>
                <a:r>
                  <a:rPr lang="en-AU" sz="1600" dirty="0">
                    <a:solidFill>
                      <a:srgbClr val="216DA3"/>
                    </a:solidFill>
                    <a:latin typeface="Cambria Math" pitchFamily="18" charset="0"/>
                    <a:ea typeface="Cambria Math" pitchFamily="18" charset="0"/>
                  </a:rPr>
                  <a:t>= -1e</a:t>
                </a:r>
                <a:endParaRPr lang="en-AU" sz="1600" baseline="-25000" dirty="0">
                  <a:solidFill>
                    <a:srgbClr val="216DA3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684" name="Oval 683"/>
              <p:cNvSpPr/>
              <p:nvPr/>
            </p:nvSpPr>
            <p:spPr>
              <a:xfrm>
                <a:off x="181597" y="4167871"/>
                <a:ext cx="180000" cy="180000"/>
              </a:xfrm>
              <a:prstGeom prst="ellipse">
                <a:avLst/>
              </a:prstGeom>
              <a:solidFill>
                <a:srgbClr val="CBA127"/>
              </a:solidFill>
              <a:ln>
                <a:noFill/>
              </a:ln>
              <a:sp3d>
                <a:bevelT w="889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5" name="Oval 684"/>
              <p:cNvSpPr/>
              <p:nvPr/>
            </p:nvSpPr>
            <p:spPr>
              <a:xfrm>
                <a:off x="398088" y="3412618"/>
                <a:ext cx="180000" cy="180000"/>
              </a:xfrm>
              <a:prstGeom prst="ellipse">
                <a:avLst/>
              </a:prstGeom>
              <a:solidFill>
                <a:srgbClr val="216DA3"/>
              </a:solidFill>
              <a:ln>
                <a:noFill/>
              </a:ln>
              <a:sp3d>
                <a:bevelT w="889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dirty="0"/>
              </a:p>
            </p:txBody>
          </p:sp>
          <p:sp>
            <p:nvSpPr>
              <p:cNvPr id="686" name="TextBox 685"/>
              <p:cNvSpPr txBox="1"/>
              <p:nvPr/>
            </p:nvSpPr>
            <p:spPr>
              <a:xfrm>
                <a:off x="146930" y="4037325"/>
                <a:ext cx="312906" cy="400110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/>
                  <a:t>+</a:t>
                </a:r>
              </a:p>
            </p:txBody>
          </p:sp>
          <p:sp>
            <p:nvSpPr>
              <p:cNvPr id="687" name="TextBox 686"/>
              <p:cNvSpPr txBox="1"/>
              <p:nvPr/>
            </p:nvSpPr>
            <p:spPr>
              <a:xfrm>
                <a:off x="359404" y="3178733"/>
                <a:ext cx="309700" cy="584775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688" name="TextBox 687"/>
              <p:cNvSpPr txBox="1"/>
              <p:nvPr/>
            </p:nvSpPr>
            <p:spPr>
              <a:xfrm>
                <a:off x="370063" y="2148685"/>
                <a:ext cx="966931" cy="338554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 smtClean="0">
                    <a:solidFill>
                      <a:schemeClr val="bg2">
                        <a:lumMod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𝓘</a:t>
                </a:r>
                <a:r>
                  <a:rPr lang="en-AU" sz="1600" baseline="-25000" dirty="0" smtClean="0">
                    <a:solidFill>
                      <a:schemeClr val="bg2">
                        <a:lumMod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n </a:t>
                </a:r>
                <a:r>
                  <a:rPr lang="en-AU" sz="1600" dirty="0">
                    <a:solidFill>
                      <a:schemeClr val="bg2">
                        <a:lumMod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= </a:t>
                </a:r>
                <a:r>
                  <a:rPr lang="en-AU" sz="1600" dirty="0" smtClean="0">
                    <a:solidFill>
                      <a:schemeClr val="bg2">
                        <a:lumMod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0.5e</a:t>
                </a:r>
                <a:endParaRPr lang="en-AU" sz="1600" baseline="-25000" dirty="0">
                  <a:solidFill>
                    <a:schemeClr val="bg2">
                      <a:lumMod val="25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689" name="TextBox 688"/>
              <p:cNvSpPr txBox="1"/>
              <p:nvPr/>
            </p:nvSpPr>
            <p:spPr>
              <a:xfrm>
                <a:off x="586334" y="2600478"/>
                <a:ext cx="1040670" cy="338554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 smtClean="0">
                    <a:solidFill>
                      <a:srgbClr val="216DA3"/>
                    </a:solidFill>
                    <a:latin typeface="Cambria Math" pitchFamily="18" charset="0"/>
                    <a:ea typeface="Cambria Math" pitchFamily="18" charset="0"/>
                  </a:rPr>
                  <a:t>𝓘</a:t>
                </a:r>
                <a:r>
                  <a:rPr lang="en-AU" sz="1600" baseline="-25000" dirty="0" smtClean="0">
                    <a:solidFill>
                      <a:srgbClr val="216DA3"/>
                    </a:solidFill>
                    <a:latin typeface="Cambria Math" pitchFamily="18" charset="0"/>
                    <a:ea typeface="Cambria Math" pitchFamily="18" charset="0"/>
                  </a:rPr>
                  <a:t>e</a:t>
                </a:r>
                <a:r>
                  <a:rPr lang="en-AU" sz="1600" dirty="0" smtClean="0">
                    <a:solidFill>
                      <a:srgbClr val="216DA3"/>
                    </a:solidFill>
                    <a:latin typeface="Cambria Math" pitchFamily="18" charset="0"/>
                    <a:ea typeface="Cambria Math" pitchFamily="18" charset="0"/>
                  </a:rPr>
                  <a:t> = </a:t>
                </a:r>
                <a:r>
                  <a:rPr lang="en-AU" sz="1600" dirty="0">
                    <a:solidFill>
                      <a:srgbClr val="216DA3"/>
                    </a:solidFill>
                    <a:latin typeface="Cambria Math" pitchFamily="18" charset="0"/>
                    <a:ea typeface="Cambria Math" pitchFamily="18" charset="0"/>
                  </a:rPr>
                  <a:t>-</a:t>
                </a:r>
                <a:r>
                  <a:rPr lang="en-AU" sz="1600" dirty="0" smtClean="0">
                    <a:solidFill>
                      <a:srgbClr val="216DA3"/>
                    </a:solidFill>
                    <a:latin typeface="Cambria Math" pitchFamily="18" charset="0"/>
                    <a:ea typeface="Cambria Math" pitchFamily="18" charset="0"/>
                  </a:rPr>
                  <a:t>0.5e</a:t>
                </a:r>
                <a:endParaRPr lang="en-AU" sz="1600" baseline="-25000" dirty="0">
                  <a:solidFill>
                    <a:srgbClr val="216DA3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690" name="Oval 689"/>
              <p:cNvSpPr/>
              <p:nvPr/>
            </p:nvSpPr>
            <p:spPr>
              <a:xfrm>
                <a:off x="192139" y="2072039"/>
                <a:ext cx="180000" cy="180000"/>
              </a:xfrm>
              <a:prstGeom prst="ellipse">
                <a:avLst/>
              </a:prstGeom>
              <a:solidFill>
                <a:srgbClr val="CBA127"/>
              </a:solidFill>
              <a:ln>
                <a:noFill/>
              </a:ln>
              <a:sp3d>
                <a:bevelT w="889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1" name="Oval 690"/>
              <p:cNvSpPr/>
              <p:nvPr/>
            </p:nvSpPr>
            <p:spPr>
              <a:xfrm>
                <a:off x="406025" y="2857777"/>
                <a:ext cx="180000" cy="180000"/>
              </a:xfrm>
              <a:prstGeom prst="ellipse">
                <a:avLst/>
              </a:prstGeom>
              <a:solidFill>
                <a:srgbClr val="216DA3"/>
              </a:solidFill>
              <a:ln>
                <a:noFill/>
              </a:ln>
              <a:sp3d>
                <a:bevelT w="889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dirty="0"/>
              </a:p>
            </p:txBody>
          </p:sp>
          <p:sp>
            <p:nvSpPr>
              <p:cNvPr id="692" name="TextBox 691"/>
              <p:cNvSpPr txBox="1"/>
              <p:nvPr/>
            </p:nvSpPr>
            <p:spPr>
              <a:xfrm>
                <a:off x="159630" y="1947337"/>
                <a:ext cx="312906" cy="400110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/>
                  <a:t>+</a:t>
                </a:r>
              </a:p>
            </p:txBody>
          </p:sp>
          <p:sp>
            <p:nvSpPr>
              <p:cNvPr id="693" name="TextBox 692"/>
              <p:cNvSpPr txBox="1"/>
              <p:nvPr/>
            </p:nvSpPr>
            <p:spPr>
              <a:xfrm>
                <a:off x="362261" y="2625232"/>
                <a:ext cx="309700" cy="584775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chemeClr val="bg1"/>
                    </a:solidFill>
                  </a:rPr>
                  <a:t>-</a:t>
                </a:r>
              </a:p>
            </p:txBody>
          </p:sp>
        </p:grpSp>
        <p:grpSp>
          <p:nvGrpSpPr>
            <p:cNvPr id="679" name="Group 678"/>
            <p:cNvGrpSpPr/>
            <p:nvPr/>
          </p:nvGrpSpPr>
          <p:grpSpPr>
            <a:xfrm>
              <a:off x="3912441" y="1159701"/>
              <a:ext cx="719941" cy="578642"/>
              <a:chOff x="1329567" y="2848050"/>
              <a:chExt cx="719941" cy="578642"/>
            </a:xfrm>
            <a:scene3d>
              <a:camera prst="perspectiveHeroicExtremeRightFacing">
                <a:rot lat="511012" lon="18901154" rev="21540000"/>
              </a:camera>
              <a:lightRig rig="threePt" dir="t"/>
            </a:scene3d>
          </p:grpSpPr>
          <p:sp>
            <p:nvSpPr>
              <p:cNvPr id="680" name="TextBox 679"/>
              <p:cNvSpPr txBox="1"/>
              <p:nvPr/>
            </p:nvSpPr>
            <p:spPr>
              <a:xfrm>
                <a:off x="1387276" y="2848050"/>
                <a:ext cx="5774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 SiO</a:t>
                </a:r>
                <a:r>
                  <a:rPr lang="en-AU" sz="1600" baseline="-25000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681" name="TextBox 680"/>
              <p:cNvSpPr txBox="1"/>
              <p:nvPr/>
            </p:nvSpPr>
            <p:spPr>
              <a:xfrm rot="21508291">
                <a:off x="1329567" y="3088138"/>
                <a:ext cx="7199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/>
                  <a:t>Silicon</a:t>
                </a:r>
              </a:p>
            </p:txBody>
          </p:sp>
        </p:grpSp>
      </p:grpSp>
      <p:sp>
        <p:nvSpPr>
          <p:cNvPr id="696" name="Rectangle 88"/>
          <p:cNvSpPr>
            <a:spLocks noChangeArrowheads="1"/>
          </p:cNvSpPr>
          <p:nvPr/>
        </p:nvSpPr>
        <p:spPr bwMode="auto">
          <a:xfrm>
            <a:off x="3531127" y="8092869"/>
            <a:ext cx="22121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cs typeface="Arial" pitchFamily="34" charset="0"/>
              </a:rPr>
              <a:t>-20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7" name="Rectangle 89"/>
          <p:cNvSpPr>
            <a:spLocks noChangeArrowheads="1"/>
          </p:cNvSpPr>
          <p:nvPr/>
        </p:nvSpPr>
        <p:spPr bwMode="auto">
          <a:xfrm>
            <a:off x="4161228" y="8092869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8" name="Rectangle 90"/>
          <p:cNvSpPr>
            <a:spLocks noChangeArrowheads="1"/>
          </p:cNvSpPr>
          <p:nvPr/>
        </p:nvSpPr>
        <p:spPr bwMode="auto">
          <a:xfrm>
            <a:off x="4685489" y="8092869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cs typeface="Arial" pitchFamily="34" charset="0"/>
              </a:rPr>
              <a:t>20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99" name="Group 698"/>
          <p:cNvGrpSpPr/>
          <p:nvPr/>
        </p:nvGrpSpPr>
        <p:grpSpPr>
          <a:xfrm>
            <a:off x="3332171" y="6302169"/>
            <a:ext cx="1724026" cy="1733551"/>
            <a:chOff x="430212" y="3422650"/>
            <a:chExt cx="1724026" cy="1733551"/>
          </a:xfrm>
        </p:grpSpPr>
        <p:sp>
          <p:nvSpPr>
            <p:cNvPr id="700" name="Line 80"/>
            <p:cNvSpPr>
              <a:spLocks noChangeShapeType="1"/>
            </p:cNvSpPr>
            <p:nvPr/>
          </p:nvSpPr>
          <p:spPr bwMode="auto">
            <a:xfrm>
              <a:off x="430212" y="5156200"/>
              <a:ext cx="1724026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01" name="Line 81"/>
            <p:cNvSpPr>
              <a:spLocks noChangeShapeType="1"/>
            </p:cNvSpPr>
            <p:nvPr/>
          </p:nvSpPr>
          <p:spPr bwMode="auto">
            <a:xfrm>
              <a:off x="430212" y="3422650"/>
              <a:ext cx="1724026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02" name="Line 82"/>
            <p:cNvSpPr>
              <a:spLocks noChangeShapeType="1"/>
            </p:cNvSpPr>
            <p:nvPr/>
          </p:nvSpPr>
          <p:spPr bwMode="auto">
            <a:xfrm flipV="1">
              <a:off x="727075" y="5138738"/>
              <a:ext cx="0" cy="1746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03" name="Line 83"/>
            <p:cNvSpPr>
              <a:spLocks noChangeShapeType="1"/>
            </p:cNvSpPr>
            <p:nvPr/>
          </p:nvSpPr>
          <p:spPr bwMode="auto">
            <a:xfrm flipV="1">
              <a:off x="1292225" y="5138738"/>
              <a:ext cx="0" cy="1746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04" name="Line 84"/>
            <p:cNvSpPr>
              <a:spLocks noChangeShapeType="1"/>
            </p:cNvSpPr>
            <p:nvPr/>
          </p:nvSpPr>
          <p:spPr bwMode="auto">
            <a:xfrm flipV="1">
              <a:off x="1857375" y="5138738"/>
              <a:ext cx="0" cy="1746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05" name="Line 85"/>
            <p:cNvSpPr>
              <a:spLocks noChangeShapeType="1"/>
            </p:cNvSpPr>
            <p:nvPr/>
          </p:nvSpPr>
          <p:spPr bwMode="auto">
            <a:xfrm>
              <a:off x="727075" y="3422650"/>
              <a:ext cx="0" cy="1746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06" name="Line 86"/>
            <p:cNvSpPr>
              <a:spLocks noChangeShapeType="1"/>
            </p:cNvSpPr>
            <p:nvPr/>
          </p:nvSpPr>
          <p:spPr bwMode="auto">
            <a:xfrm>
              <a:off x="1292225" y="3422650"/>
              <a:ext cx="0" cy="1746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07" name="Line 87"/>
            <p:cNvSpPr>
              <a:spLocks noChangeShapeType="1"/>
            </p:cNvSpPr>
            <p:nvPr/>
          </p:nvSpPr>
          <p:spPr bwMode="auto">
            <a:xfrm>
              <a:off x="1857375" y="3422650"/>
              <a:ext cx="0" cy="1746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08" name="Line 92"/>
            <p:cNvSpPr>
              <a:spLocks noChangeShapeType="1"/>
            </p:cNvSpPr>
            <p:nvPr/>
          </p:nvSpPr>
          <p:spPr bwMode="auto">
            <a:xfrm flipV="1">
              <a:off x="430212" y="3422650"/>
              <a:ext cx="0" cy="173355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09" name="Line 93"/>
            <p:cNvSpPr>
              <a:spLocks noChangeShapeType="1"/>
            </p:cNvSpPr>
            <p:nvPr/>
          </p:nvSpPr>
          <p:spPr bwMode="auto">
            <a:xfrm flipV="1">
              <a:off x="2154238" y="3422650"/>
              <a:ext cx="0" cy="173355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10" name="Line 94"/>
            <p:cNvSpPr>
              <a:spLocks noChangeShapeType="1"/>
            </p:cNvSpPr>
            <p:nvPr/>
          </p:nvSpPr>
          <p:spPr bwMode="auto">
            <a:xfrm>
              <a:off x="430212" y="4857750"/>
              <a:ext cx="1746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11" name="Line 95"/>
            <p:cNvSpPr>
              <a:spLocks noChangeShapeType="1"/>
            </p:cNvSpPr>
            <p:nvPr/>
          </p:nvSpPr>
          <p:spPr bwMode="auto">
            <a:xfrm>
              <a:off x="430212" y="4289425"/>
              <a:ext cx="1746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12" name="Line 96"/>
            <p:cNvSpPr>
              <a:spLocks noChangeShapeType="1"/>
            </p:cNvSpPr>
            <p:nvPr/>
          </p:nvSpPr>
          <p:spPr bwMode="auto">
            <a:xfrm>
              <a:off x="430212" y="3721100"/>
              <a:ext cx="1746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13" name="Line 97"/>
            <p:cNvSpPr>
              <a:spLocks noChangeShapeType="1"/>
            </p:cNvSpPr>
            <p:nvPr/>
          </p:nvSpPr>
          <p:spPr bwMode="auto">
            <a:xfrm flipH="1">
              <a:off x="2136775" y="4857750"/>
              <a:ext cx="1746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14" name="Line 98"/>
            <p:cNvSpPr>
              <a:spLocks noChangeShapeType="1"/>
            </p:cNvSpPr>
            <p:nvPr/>
          </p:nvSpPr>
          <p:spPr bwMode="auto">
            <a:xfrm flipH="1">
              <a:off x="2136775" y="4289425"/>
              <a:ext cx="1746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15" name="Line 99"/>
            <p:cNvSpPr>
              <a:spLocks noChangeShapeType="1"/>
            </p:cNvSpPr>
            <p:nvPr/>
          </p:nvSpPr>
          <p:spPr bwMode="auto">
            <a:xfrm flipH="1">
              <a:off x="2136775" y="3721100"/>
              <a:ext cx="1746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</p:grpSp>
      <p:sp>
        <p:nvSpPr>
          <p:cNvPr id="716" name="Rectangle 100"/>
          <p:cNvSpPr>
            <a:spLocks noChangeArrowheads="1"/>
          </p:cNvSpPr>
          <p:nvPr/>
        </p:nvSpPr>
        <p:spPr bwMode="auto">
          <a:xfrm>
            <a:off x="3072857" y="7664244"/>
            <a:ext cx="22121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cs typeface="Arial" pitchFamily="34" charset="0"/>
              </a:rPr>
              <a:t>-20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" name="Rectangle 101"/>
          <p:cNvSpPr>
            <a:spLocks noChangeArrowheads="1"/>
          </p:cNvSpPr>
          <p:nvPr/>
        </p:nvSpPr>
        <p:spPr bwMode="auto">
          <a:xfrm>
            <a:off x="3209111" y="7092744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8" name="Rectangle 102"/>
          <p:cNvSpPr>
            <a:spLocks noChangeArrowheads="1"/>
          </p:cNvSpPr>
          <p:nvPr/>
        </p:nvSpPr>
        <p:spPr bwMode="auto">
          <a:xfrm>
            <a:off x="3124153" y="6521244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cs typeface="Arial" pitchFamily="34" charset="0"/>
              </a:rPr>
              <a:t>20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9" name="Rectangle 132"/>
          <p:cNvSpPr>
            <a:spLocks noChangeArrowheads="1"/>
          </p:cNvSpPr>
          <p:nvPr/>
        </p:nvSpPr>
        <p:spPr bwMode="auto">
          <a:xfrm>
            <a:off x="5382180" y="7940469"/>
            <a:ext cx="270908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cs typeface="Arial" pitchFamily="34" charset="0"/>
              </a:rPr>
              <a:t>-200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0" name="Rectangle 133"/>
          <p:cNvSpPr>
            <a:spLocks noChangeArrowheads="1"/>
          </p:cNvSpPr>
          <p:nvPr/>
        </p:nvSpPr>
        <p:spPr bwMode="auto">
          <a:xfrm>
            <a:off x="5382180" y="7530894"/>
            <a:ext cx="7534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1" name="Rectangle 134"/>
          <p:cNvSpPr>
            <a:spLocks noChangeArrowheads="1"/>
          </p:cNvSpPr>
          <p:nvPr/>
        </p:nvSpPr>
        <p:spPr bwMode="auto">
          <a:xfrm>
            <a:off x="5382180" y="7111794"/>
            <a:ext cx="226024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cs typeface="Arial" pitchFamily="34" charset="0"/>
              </a:rPr>
              <a:t>200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2" name="Rectangle 135"/>
          <p:cNvSpPr>
            <a:spLocks noChangeArrowheads="1"/>
          </p:cNvSpPr>
          <p:nvPr/>
        </p:nvSpPr>
        <p:spPr bwMode="auto">
          <a:xfrm>
            <a:off x="5382180" y="6702219"/>
            <a:ext cx="226024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cs typeface="Arial" pitchFamily="34" charset="0"/>
              </a:rPr>
              <a:t>400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3" name="Rectangle 136"/>
          <p:cNvSpPr>
            <a:spLocks noChangeArrowheads="1"/>
          </p:cNvSpPr>
          <p:nvPr/>
        </p:nvSpPr>
        <p:spPr bwMode="auto">
          <a:xfrm>
            <a:off x="5382180" y="6283119"/>
            <a:ext cx="226024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cs typeface="Arial" pitchFamily="34" charset="0"/>
              </a:rPr>
              <a:t>600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24" name="Group 723"/>
          <p:cNvGrpSpPr/>
          <p:nvPr/>
        </p:nvGrpSpPr>
        <p:grpSpPr>
          <a:xfrm>
            <a:off x="5205967" y="6302169"/>
            <a:ext cx="128588" cy="1733550"/>
            <a:chOff x="2278063" y="3422650"/>
            <a:chExt cx="257175" cy="1733550"/>
          </a:xfrm>
        </p:grpSpPr>
        <p:sp>
          <p:nvSpPr>
            <p:cNvPr id="725" name="Line 120"/>
            <p:cNvSpPr>
              <a:spLocks noChangeShapeType="1"/>
            </p:cNvSpPr>
            <p:nvPr/>
          </p:nvSpPr>
          <p:spPr bwMode="auto">
            <a:xfrm>
              <a:off x="2278063" y="5156200"/>
              <a:ext cx="2571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26" name="Line 121"/>
            <p:cNvSpPr>
              <a:spLocks noChangeShapeType="1"/>
            </p:cNvSpPr>
            <p:nvPr/>
          </p:nvSpPr>
          <p:spPr bwMode="auto">
            <a:xfrm>
              <a:off x="2278063" y="3422650"/>
              <a:ext cx="2571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27" name="Line 122"/>
            <p:cNvSpPr>
              <a:spLocks noChangeShapeType="1"/>
            </p:cNvSpPr>
            <p:nvPr/>
          </p:nvSpPr>
          <p:spPr bwMode="auto">
            <a:xfrm flipV="1">
              <a:off x="2278063" y="3422650"/>
              <a:ext cx="0" cy="173355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28" name="Line 123"/>
            <p:cNvSpPr>
              <a:spLocks noChangeShapeType="1"/>
            </p:cNvSpPr>
            <p:nvPr/>
          </p:nvSpPr>
          <p:spPr bwMode="auto">
            <a:xfrm flipV="1">
              <a:off x="2535238" y="3422650"/>
              <a:ext cx="0" cy="173355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29" name="Line 126"/>
            <p:cNvSpPr>
              <a:spLocks noChangeShapeType="1"/>
            </p:cNvSpPr>
            <p:nvPr/>
          </p:nvSpPr>
          <p:spPr bwMode="auto">
            <a:xfrm flipV="1">
              <a:off x="2535238" y="3422650"/>
              <a:ext cx="0" cy="173355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30" name="Line 127"/>
            <p:cNvSpPr>
              <a:spLocks noChangeShapeType="1"/>
            </p:cNvSpPr>
            <p:nvPr/>
          </p:nvSpPr>
          <p:spPr bwMode="auto">
            <a:xfrm flipH="1">
              <a:off x="2517775" y="5137150"/>
              <a:ext cx="1746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31" name="Line 128"/>
            <p:cNvSpPr>
              <a:spLocks noChangeShapeType="1"/>
            </p:cNvSpPr>
            <p:nvPr/>
          </p:nvSpPr>
          <p:spPr bwMode="auto">
            <a:xfrm flipH="1">
              <a:off x="2517775" y="4722813"/>
              <a:ext cx="1746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32" name="Line 129"/>
            <p:cNvSpPr>
              <a:spLocks noChangeShapeType="1"/>
            </p:cNvSpPr>
            <p:nvPr/>
          </p:nvSpPr>
          <p:spPr bwMode="auto">
            <a:xfrm flipH="1">
              <a:off x="2517775" y="4308475"/>
              <a:ext cx="1746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33" name="Line 130"/>
            <p:cNvSpPr>
              <a:spLocks noChangeShapeType="1"/>
            </p:cNvSpPr>
            <p:nvPr/>
          </p:nvSpPr>
          <p:spPr bwMode="auto">
            <a:xfrm flipH="1">
              <a:off x="2517775" y="3894138"/>
              <a:ext cx="1746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34" name="Line 131"/>
            <p:cNvSpPr>
              <a:spLocks noChangeShapeType="1"/>
            </p:cNvSpPr>
            <p:nvPr/>
          </p:nvSpPr>
          <p:spPr bwMode="auto">
            <a:xfrm flipH="1">
              <a:off x="2517775" y="3479800"/>
              <a:ext cx="1746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35" name="Line 140"/>
            <p:cNvSpPr>
              <a:spLocks noChangeShapeType="1"/>
            </p:cNvSpPr>
            <p:nvPr/>
          </p:nvSpPr>
          <p:spPr bwMode="auto">
            <a:xfrm>
              <a:off x="2278063" y="3422650"/>
              <a:ext cx="2571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36" name="Line 141"/>
            <p:cNvSpPr>
              <a:spLocks noChangeShapeType="1"/>
            </p:cNvSpPr>
            <p:nvPr/>
          </p:nvSpPr>
          <p:spPr bwMode="auto">
            <a:xfrm>
              <a:off x="2278063" y="5156200"/>
              <a:ext cx="2571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37" name="Line 142"/>
            <p:cNvSpPr>
              <a:spLocks noChangeShapeType="1"/>
            </p:cNvSpPr>
            <p:nvPr/>
          </p:nvSpPr>
          <p:spPr bwMode="auto">
            <a:xfrm flipV="1">
              <a:off x="2278063" y="3422650"/>
              <a:ext cx="0" cy="173355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38" name="Line 143"/>
            <p:cNvSpPr>
              <a:spLocks noChangeShapeType="1"/>
            </p:cNvSpPr>
            <p:nvPr/>
          </p:nvSpPr>
          <p:spPr bwMode="auto">
            <a:xfrm flipV="1">
              <a:off x="2535238" y="3422650"/>
              <a:ext cx="0" cy="173355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9" name="Rectangle 170"/>
              <p:cNvSpPr>
                <a:spLocks noChangeArrowheads="1"/>
              </p:cNvSpPr>
              <p:nvPr/>
            </p:nvSpPr>
            <p:spPr bwMode="auto">
              <a:xfrm>
                <a:off x="3357165" y="8278960"/>
                <a:ext cx="1698478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286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743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200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657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lvl="0" algn="ctr" defTabSz="914400"/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</a:rPr>
                  <a:t>displacement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AU" sz="1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</a:rPr>
                  <a:t> (nm)</a:t>
                </a:r>
                <a:endPara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39" name="Rectangle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7165" y="8278960"/>
                <a:ext cx="1698478" cy="215444"/>
              </a:xfrm>
              <a:prstGeom prst="rect">
                <a:avLst/>
              </a:prstGeom>
              <a:blipFill rotWithShape="1">
                <a:blip r:embed="rId5"/>
                <a:stretch>
                  <a:fillRect l="-6475" t="-22857" r="-6115" b="-514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0" name="Rectangle 26"/>
              <p:cNvSpPr>
                <a:spLocks noChangeArrowheads="1"/>
              </p:cNvSpPr>
              <p:nvPr/>
            </p:nvSpPr>
            <p:spPr bwMode="auto">
              <a:xfrm rot="16200000">
                <a:off x="2115263" y="7059635"/>
                <a:ext cx="1694310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286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743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200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657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lvl="0" algn="ctr" defTabSz="914400"/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</a:rPr>
                  <a:t>displacemen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</a:t>
                </a:r>
                <a:r>
                  <a:rPr lang="en-AU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AU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</a:rPr>
                  <a:t> (nm)</a:t>
                </a:r>
                <a:endPara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40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6200000">
                <a:off x="2115263" y="7059635"/>
                <a:ext cx="1694310" cy="215444"/>
              </a:xfrm>
              <a:prstGeom prst="rect">
                <a:avLst/>
              </a:prstGeom>
              <a:blipFill rotWithShape="1">
                <a:blip r:embed="rId6"/>
                <a:stretch>
                  <a:fillRect l="-22222" t="-6475" r="-47222" b="-57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1" name="Rectangle 26"/>
              <p:cNvSpPr>
                <a:spLocks noChangeArrowheads="1"/>
              </p:cNvSpPr>
              <p:nvPr/>
            </p:nvSpPr>
            <p:spPr bwMode="auto">
              <a:xfrm>
                <a:off x="3759834" y="6011141"/>
                <a:ext cx="868699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286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743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200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657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AU" alt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kumimoji="0" lang="en-AU" alt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Arial" pitchFamily="34" charset="0"/>
                          </a:rPr>
                          <m:t>𝑔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AU" alt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Arial" pitchFamily="34" charset="0"/>
                          </a:rPr>
                          <m:t>dd</m:t>
                        </m:r>
                      </m:sub>
                    </m:sSub>
                  </m:oMath>
                </a14:m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(MHz)</a:t>
                </a:r>
              </a:p>
            </p:txBody>
          </p:sp>
        </mc:Choice>
        <mc:Fallback>
          <p:sp>
            <p:nvSpPr>
              <p:cNvPr id="741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59834" y="6011141"/>
                <a:ext cx="868699" cy="246221"/>
              </a:xfrm>
              <a:prstGeom prst="rect">
                <a:avLst/>
              </a:prstGeom>
              <a:blipFill>
                <a:blip r:embed="rId7"/>
                <a:stretch>
                  <a:fillRect l="-7042" t="-12500" r="-11268" b="-42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2" name="Rectangle 19"/>
          <p:cNvSpPr>
            <a:spLocks noChangeArrowheads="1"/>
          </p:cNvSpPr>
          <p:nvPr/>
        </p:nvSpPr>
        <p:spPr bwMode="auto">
          <a:xfrm>
            <a:off x="629752" y="8081492"/>
            <a:ext cx="22121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cs typeface="Arial" pitchFamily="34" charset="0"/>
              </a:rPr>
              <a:t>-20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3" name="Rectangle 20"/>
          <p:cNvSpPr>
            <a:spLocks noChangeArrowheads="1"/>
          </p:cNvSpPr>
          <p:nvPr/>
        </p:nvSpPr>
        <p:spPr bwMode="auto">
          <a:xfrm>
            <a:off x="1259853" y="8081492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4" name="Rectangle 21"/>
          <p:cNvSpPr>
            <a:spLocks noChangeArrowheads="1"/>
          </p:cNvSpPr>
          <p:nvPr/>
        </p:nvSpPr>
        <p:spPr bwMode="auto">
          <a:xfrm>
            <a:off x="1784113" y="8081492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cs typeface="Arial" pitchFamily="34" charset="0"/>
              </a:rPr>
              <a:t>20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45" name="Group 744"/>
          <p:cNvGrpSpPr/>
          <p:nvPr/>
        </p:nvGrpSpPr>
        <p:grpSpPr>
          <a:xfrm>
            <a:off x="430796" y="6290792"/>
            <a:ext cx="1724026" cy="1733551"/>
            <a:chOff x="3348038" y="3421063"/>
            <a:chExt cx="1724026" cy="1733551"/>
          </a:xfrm>
        </p:grpSpPr>
        <p:sp>
          <p:nvSpPr>
            <p:cNvPr id="746" name="Line 11"/>
            <p:cNvSpPr>
              <a:spLocks noChangeShapeType="1"/>
            </p:cNvSpPr>
            <p:nvPr/>
          </p:nvSpPr>
          <p:spPr bwMode="auto">
            <a:xfrm>
              <a:off x="3348038" y="5154613"/>
              <a:ext cx="172402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47" name="Line 12"/>
            <p:cNvSpPr>
              <a:spLocks noChangeShapeType="1"/>
            </p:cNvSpPr>
            <p:nvPr/>
          </p:nvSpPr>
          <p:spPr bwMode="auto">
            <a:xfrm>
              <a:off x="3348038" y="3421063"/>
              <a:ext cx="172402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48" name="Line 13"/>
            <p:cNvSpPr>
              <a:spLocks noChangeShapeType="1"/>
            </p:cNvSpPr>
            <p:nvPr/>
          </p:nvSpPr>
          <p:spPr bwMode="auto">
            <a:xfrm flipV="1">
              <a:off x="3644901" y="5137151"/>
              <a:ext cx="0" cy="1746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49" name="Line 14"/>
            <p:cNvSpPr>
              <a:spLocks noChangeShapeType="1"/>
            </p:cNvSpPr>
            <p:nvPr/>
          </p:nvSpPr>
          <p:spPr bwMode="auto">
            <a:xfrm flipV="1">
              <a:off x="4210051" y="5137151"/>
              <a:ext cx="0" cy="1746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50" name="Line 15"/>
            <p:cNvSpPr>
              <a:spLocks noChangeShapeType="1"/>
            </p:cNvSpPr>
            <p:nvPr/>
          </p:nvSpPr>
          <p:spPr bwMode="auto">
            <a:xfrm flipV="1">
              <a:off x="4775201" y="5137151"/>
              <a:ext cx="0" cy="1746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51" name="Line 16"/>
            <p:cNvSpPr>
              <a:spLocks noChangeShapeType="1"/>
            </p:cNvSpPr>
            <p:nvPr/>
          </p:nvSpPr>
          <p:spPr bwMode="auto">
            <a:xfrm>
              <a:off x="3644901" y="3421063"/>
              <a:ext cx="0" cy="1746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52" name="Line 17"/>
            <p:cNvSpPr>
              <a:spLocks noChangeShapeType="1"/>
            </p:cNvSpPr>
            <p:nvPr/>
          </p:nvSpPr>
          <p:spPr bwMode="auto">
            <a:xfrm>
              <a:off x="4210051" y="3421063"/>
              <a:ext cx="0" cy="1746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53" name="Line 18"/>
            <p:cNvSpPr>
              <a:spLocks noChangeShapeType="1"/>
            </p:cNvSpPr>
            <p:nvPr/>
          </p:nvSpPr>
          <p:spPr bwMode="auto">
            <a:xfrm>
              <a:off x="4775201" y="3421063"/>
              <a:ext cx="0" cy="1746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54" name="Line 23"/>
            <p:cNvSpPr>
              <a:spLocks noChangeShapeType="1"/>
            </p:cNvSpPr>
            <p:nvPr/>
          </p:nvSpPr>
          <p:spPr bwMode="auto">
            <a:xfrm flipV="1">
              <a:off x="3348038" y="3421063"/>
              <a:ext cx="0" cy="173355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55" name="Line 24"/>
            <p:cNvSpPr>
              <a:spLocks noChangeShapeType="1"/>
            </p:cNvSpPr>
            <p:nvPr/>
          </p:nvSpPr>
          <p:spPr bwMode="auto">
            <a:xfrm flipV="1">
              <a:off x="5072063" y="3421063"/>
              <a:ext cx="0" cy="173355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56" name="Line 25"/>
            <p:cNvSpPr>
              <a:spLocks noChangeShapeType="1"/>
            </p:cNvSpPr>
            <p:nvPr/>
          </p:nvSpPr>
          <p:spPr bwMode="auto">
            <a:xfrm>
              <a:off x="3348038" y="4856163"/>
              <a:ext cx="1746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57" name="Line 26"/>
            <p:cNvSpPr>
              <a:spLocks noChangeShapeType="1"/>
            </p:cNvSpPr>
            <p:nvPr/>
          </p:nvSpPr>
          <p:spPr bwMode="auto">
            <a:xfrm>
              <a:off x="3348038" y="4287838"/>
              <a:ext cx="1746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58" name="Line 27"/>
            <p:cNvSpPr>
              <a:spLocks noChangeShapeType="1"/>
            </p:cNvSpPr>
            <p:nvPr/>
          </p:nvSpPr>
          <p:spPr bwMode="auto">
            <a:xfrm>
              <a:off x="3348038" y="3719513"/>
              <a:ext cx="1746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59" name="Line 28"/>
            <p:cNvSpPr>
              <a:spLocks noChangeShapeType="1"/>
            </p:cNvSpPr>
            <p:nvPr/>
          </p:nvSpPr>
          <p:spPr bwMode="auto">
            <a:xfrm flipH="1">
              <a:off x="5054601" y="4856163"/>
              <a:ext cx="1746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60" name="Line 29"/>
            <p:cNvSpPr>
              <a:spLocks noChangeShapeType="1"/>
            </p:cNvSpPr>
            <p:nvPr/>
          </p:nvSpPr>
          <p:spPr bwMode="auto">
            <a:xfrm flipH="1">
              <a:off x="5054601" y="4287838"/>
              <a:ext cx="1746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61" name="Line 30"/>
            <p:cNvSpPr>
              <a:spLocks noChangeShapeType="1"/>
            </p:cNvSpPr>
            <p:nvPr/>
          </p:nvSpPr>
          <p:spPr bwMode="auto">
            <a:xfrm flipH="1">
              <a:off x="5054601" y="3719513"/>
              <a:ext cx="1746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</p:grpSp>
      <p:sp>
        <p:nvSpPr>
          <p:cNvPr id="762" name="Rectangle 31"/>
          <p:cNvSpPr>
            <a:spLocks noChangeArrowheads="1"/>
          </p:cNvSpPr>
          <p:nvPr/>
        </p:nvSpPr>
        <p:spPr bwMode="auto">
          <a:xfrm>
            <a:off x="171482" y="7652867"/>
            <a:ext cx="22121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cs typeface="Arial" pitchFamily="34" charset="0"/>
              </a:rPr>
              <a:t>-20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63" name="Rectangle 32"/>
          <p:cNvSpPr>
            <a:spLocks noChangeArrowheads="1"/>
          </p:cNvSpPr>
          <p:nvPr/>
        </p:nvSpPr>
        <p:spPr bwMode="auto">
          <a:xfrm>
            <a:off x="307736" y="7081367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64" name="Rectangle 33"/>
          <p:cNvSpPr>
            <a:spLocks noChangeArrowheads="1"/>
          </p:cNvSpPr>
          <p:nvPr/>
        </p:nvSpPr>
        <p:spPr bwMode="auto">
          <a:xfrm>
            <a:off x="222778" y="6509867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cs typeface="Arial" pitchFamily="34" charset="0"/>
              </a:rPr>
              <a:t>20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65" name="Rectangle 63"/>
          <p:cNvSpPr>
            <a:spLocks noChangeArrowheads="1"/>
          </p:cNvSpPr>
          <p:nvPr/>
        </p:nvSpPr>
        <p:spPr bwMode="auto">
          <a:xfrm>
            <a:off x="2480804" y="7948142"/>
            <a:ext cx="7534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66" name="Rectangle 64"/>
          <p:cNvSpPr>
            <a:spLocks noChangeArrowheads="1"/>
          </p:cNvSpPr>
          <p:nvPr/>
        </p:nvSpPr>
        <p:spPr bwMode="auto">
          <a:xfrm>
            <a:off x="2480804" y="7538567"/>
            <a:ext cx="226024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cs typeface="Arial" pitchFamily="34" charset="0"/>
              </a:rPr>
              <a:t>100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67" name="Rectangle 65"/>
          <p:cNvSpPr>
            <a:spLocks noChangeArrowheads="1"/>
          </p:cNvSpPr>
          <p:nvPr/>
        </p:nvSpPr>
        <p:spPr bwMode="auto">
          <a:xfrm>
            <a:off x="2480804" y="7119467"/>
            <a:ext cx="226024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cs typeface="Arial" pitchFamily="34" charset="0"/>
              </a:rPr>
              <a:t>200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68" name="Rectangle 66"/>
          <p:cNvSpPr>
            <a:spLocks noChangeArrowheads="1"/>
          </p:cNvSpPr>
          <p:nvPr/>
        </p:nvSpPr>
        <p:spPr bwMode="auto">
          <a:xfrm>
            <a:off x="2480804" y="6709892"/>
            <a:ext cx="226024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cs typeface="Arial" pitchFamily="34" charset="0"/>
              </a:rPr>
              <a:t>300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69" name="Rectangle 67"/>
          <p:cNvSpPr>
            <a:spLocks noChangeArrowheads="1"/>
          </p:cNvSpPr>
          <p:nvPr/>
        </p:nvSpPr>
        <p:spPr bwMode="auto">
          <a:xfrm>
            <a:off x="2480804" y="6290792"/>
            <a:ext cx="226024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cs typeface="Arial" pitchFamily="34" charset="0"/>
              </a:rPr>
              <a:t>400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70" name="Group 769"/>
          <p:cNvGrpSpPr/>
          <p:nvPr/>
        </p:nvGrpSpPr>
        <p:grpSpPr>
          <a:xfrm>
            <a:off x="2304590" y="6290792"/>
            <a:ext cx="128589" cy="1733550"/>
            <a:chOff x="5195888" y="3421063"/>
            <a:chExt cx="257176" cy="1733550"/>
          </a:xfrm>
        </p:grpSpPr>
        <p:sp>
          <p:nvSpPr>
            <p:cNvPr id="771" name="Line 51"/>
            <p:cNvSpPr>
              <a:spLocks noChangeShapeType="1"/>
            </p:cNvSpPr>
            <p:nvPr/>
          </p:nvSpPr>
          <p:spPr bwMode="auto">
            <a:xfrm>
              <a:off x="5195888" y="5154613"/>
              <a:ext cx="2571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72" name="Line 52"/>
            <p:cNvSpPr>
              <a:spLocks noChangeShapeType="1"/>
            </p:cNvSpPr>
            <p:nvPr/>
          </p:nvSpPr>
          <p:spPr bwMode="auto">
            <a:xfrm>
              <a:off x="5195888" y="3421063"/>
              <a:ext cx="2571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73" name="Line 53"/>
            <p:cNvSpPr>
              <a:spLocks noChangeShapeType="1"/>
            </p:cNvSpPr>
            <p:nvPr/>
          </p:nvSpPr>
          <p:spPr bwMode="auto">
            <a:xfrm flipV="1">
              <a:off x="5195888" y="3421063"/>
              <a:ext cx="0" cy="173355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74" name="Line 54"/>
            <p:cNvSpPr>
              <a:spLocks noChangeShapeType="1"/>
            </p:cNvSpPr>
            <p:nvPr/>
          </p:nvSpPr>
          <p:spPr bwMode="auto">
            <a:xfrm flipV="1">
              <a:off x="5453063" y="3421063"/>
              <a:ext cx="0" cy="173355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75" name="Line 57"/>
            <p:cNvSpPr>
              <a:spLocks noChangeShapeType="1"/>
            </p:cNvSpPr>
            <p:nvPr/>
          </p:nvSpPr>
          <p:spPr bwMode="auto">
            <a:xfrm flipV="1">
              <a:off x="5453063" y="3421063"/>
              <a:ext cx="0" cy="173355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76" name="Line 58"/>
            <p:cNvSpPr>
              <a:spLocks noChangeShapeType="1"/>
            </p:cNvSpPr>
            <p:nvPr/>
          </p:nvSpPr>
          <p:spPr bwMode="auto">
            <a:xfrm flipH="1">
              <a:off x="5435601" y="5154613"/>
              <a:ext cx="1746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77" name="Line 59"/>
            <p:cNvSpPr>
              <a:spLocks noChangeShapeType="1"/>
            </p:cNvSpPr>
            <p:nvPr/>
          </p:nvSpPr>
          <p:spPr bwMode="auto">
            <a:xfrm flipH="1">
              <a:off x="5435601" y="4740276"/>
              <a:ext cx="1746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78" name="Line 60"/>
            <p:cNvSpPr>
              <a:spLocks noChangeShapeType="1"/>
            </p:cNvSpPr>
            <p:nvPr/>
          </p:nvSpPr>
          <p:spPr bwMode="auto">
            <a:xfrm flipH="1">
              <a:off x="5435601" y="4325938"/>
              <a:ext cx="1746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79" name="Line 61"/>
            <p:cNvSpPr>
              <a:spLocks noChangeShapeType="1"/>
            </p:cNvSpPr>
            <p:nvPr/>
          </p:nvSpPr>
          <p:spPr bwMode="auto">
            <a:xfrm flipH="1">
              <a:off x="5435601" y="3911601"/>
              <a:ext cx="1746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80" name="Line 62"/>
            <p:cNvSpPr>
              <a:spLocks noChangeShapeType="1"/>
            </p:cNvSpPr>
            <p:nvPr/>
          </p:nvSpPr>
          <p:spPr bwMode="auto">
            <a:xfrm flipH="1">
              <a:off x="5435601" y="3497263"/>
              <a:ext cx="17463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81" name="Line 71"/>
            <p:cNvSpPr>
              <a:spLocks noChangeShapeType="1"/>
            </p:cNvSpPr>
            <p:nvPr/>
          </p:nvSpPr>
          <p:spPr bwMode="auto">
            <a:xfrm>
              <a:off x="5195888" y="3421063"/>
              <a:ext cx="2571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82" name="Line 72"/>
            <p:cNvSpPr>
              <a:spLocks noChangeShapeType="1"/>
            </p:cNvSpPr>
            <p:nvPr/>
          </p:nvSpPr>
          <p:spPr bwMode="auto">
            <a:xfrm>
              <a:off x="5195888" y="5154613"/>
              <a:ext cx="257175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83" name="Line 73"/>
            <p:cNvSpPr>
              <a:spLocks noChangeShapeType="1"/>
            </p:cNvSpPr>
            <p:nvPr/>
          </p:nvSpPr>
          <p:spPr bwMode="auto">
            <a:xfrm flipV="1">
              <a:off x="5195888" y="3421063"/>
              <a:ext cx="0" cy="173355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sp>
          <p:nvSpPr>
            <p:cNvPr id="784" name="Line 74"/>
            <p:cNvSpPr>
              <a:spLocks noChangeShapeType="1"/>
            </p:cNvSpPr>
            <p:nvPr/>
          </p:nvSpPr>
          <p:spPr bwMode="auto">
            <a:xfrm flipV="1">
              <a:off x="5453063" y="3421063"/>
              <a:ext cx="0" cy="173355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5" name="Rectangle 170"/>
              <p:cNvSpPr>
                <a:spLocks noChangeArrowheads="1"/>
              </p:cNvSpPr>
              <p:nvPr/>
            </p:nvSpPr>
            <p:spPr bwMode="auto">
              <a:xfrm>
                <a:off x="452549" y="8269170"/>
                <a:ext cx="1699568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286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743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200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657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lvl="0" algn="ctr" defTabSz="914400"/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</a:rPr>
                  <a:t>displacement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AU" sz="1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</a:rPr>
                  <a:t> (nm)</a:t>
                </a:r>
                <a:endPara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85" name="Rectangle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549" y="8269170"/>
                <a:ext cx="1699568" cy="215444"/>
              </a:xfrm>
              <a:prstGeom prst="rect">
                <a:avLst/>
              </a:prstGeom>
              <a:blipFill rotWithShape="1">
                <a:blip r:embed="rId8"/>
                <a:stretch>
                  <a:fillRect l="-5735" t="-22222" r="-6452" b="-472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6" name="Rectangle 26"/>
              <p:cNvSpPr>
                <a:spLocks noChangeArrowheads="1"/>
              </p:cNvSpPr>
              <p:nvPr/>
            </p:nvSpPr>
            <p:spPr bwMode="auto">
              <a:xfrm rot="16200000">
                <a:off x="-779494" y="7049845"/>
                <a:ext cx="1695401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286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743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200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657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lvl="0" algn="ctr" defTabSz="914400"/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</a:rPr>
                  <a:t>displacemen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</a:t>
                </a:r>
                <a:r>
                  <a:rPr lang="en-AU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AU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</a:rPr>
                  <a:t> (nm)</a:t>
                </a:r>
                <a:endPara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86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6200000">
                <a:off x="-779494" y="7049845"/>
                <a:ext cx="1695401" cy="215444"/>
              </a:xfrm>
              <a:prstGeom prst="rect">
                <a:avLst/>
              </a:prstGeom>
              <a:blipFill rotWithShape="1">
                <a:blip r:embed="rId9"/>
                <a:stretch>
                  <a:fillRect l="-25714" t="-6115" r="-48571" b="-61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7" name="Rectangle 26"/>
              <p:cNvSpPr>
                <a:spLocks noChangeArrowheads="1"/>
              </p:cNvSpPr>
              <p:nvPr/>
            </p:nvSpPr>
            <p:spPr bwMode="auto">
              <a:xfrm>
                <a:off x="858458" y="6011187"/>
                <a:ext cx="868699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286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743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200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657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AU" alt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kumimoji="0" lang="en-AU" alt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Arial" pitchFamily="34" charset="0"/>
                          </a:rPr>
                          <m:t>𝑔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AU" altLang="en-US" sz="16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Arial" pitchFamily="34" charset="0"/>
                          </a:rPr>
                          <m:t>dd</m:t>
                        </m:r>
                      </m:sub>
                    </m:sSub>
                  </m:oMath>
                </a14:m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 </a:t>
                </a: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(MHz)</a:t>
                </a:r>
              </a:p>
            </p:txBody>
          </p:sp>
        </mc:Choice>
        <mc:Fallback>
          <p:sp>
            <p:nvSpPr>
              <p:cNvPr id="78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8458" y="6011187"/>
                <a:ext cx="868699" cy="246221"/>
              </a:xfrm>
              <a:prstGeom prst="rect">
                <a:avLst/>
              </a:prstGeom>
              <a:blipFill>
                <a:blip r:embed="rId10"/>
                <a:stretch>
                  <a:fillRect l="-7042" t="-12500" r="-11268" b="-42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8" name="TextBox 42"/>
          <p:cNvSpPr txBox="1"/>
          <p:nvPr/>
        </p:nvSpPr>
        <p:spPr>
          <a:xfrm>
            <a:off x="234256" y="-199227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21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41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62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83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104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125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146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01676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b="1" dirty="0" smtClean="0"/>
              <a:t>a</a:t>
            </a:r>
            <a:endParaRPr lang="en-AU" sz="3600" b="1" dirty="0"/>
          </a:p>
        </p:txBody>
      </p:sp>
      <p:sp>
        <p:nvSpPr>
          <p:cNvPr id="789" name="TextBox 42"/>
          <p:cNvSpPr txBox="1"/>
          <p:nvPr/>
        </p:nvSpPr>
        <p:spPr>
          <a:xfrm>
            <a:off x="2958079" y="-135728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21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41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62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83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104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125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146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01676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b="1" dirty="0" smtClean="0"/>
              <a:t>b</a:t>
            </a:r>
            <a:endParaRPr lang="en-AU" sz="3600" b="1" dirty="0"/>
          </a:p>
        </p:txBody>
      </p:sp>
      <p:sp>
        <p:nvSpPr>
          <p:cNvPr id="790" name="TextBox 42"/>
          <p:cNvSpPr txBox="1"/>
          <p:nvPr/>
        </p:nvSpPr>
        <p:spPr>
          <a:xfrm>
            <a:off x="80933" y="2963466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21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41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62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83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104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125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146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01676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b="1" dirty="0" smtClean="0"/>
              <a:t>c</a:t>
            </a:r>
            <a:endParaRPr lang="en-AU" sz="3600" b="1" dirty="0"/>
          </a:p>
        </p:txBody>
      </p:sp>
      <p:sp>
        <p:nvSpPr>
          <p:cNvPr id="791" name="TextBox 42"/>
          <p:cNvSpPr txBox="1"/>
          <p:nvPr/>
        </p:nvSpPr>
        <p:spPr>
          <a:xfrm>
            <a:off x="71996" y="4610165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21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41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62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83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104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125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146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01676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b="1" dirty="0" smtClean="0"/>
              <a:t>d</a:t>
            </a:r>
            <a:endParaRPr lang="en-AU" sz="3600" b="1" dirty="0"/>
          </a:p>
        </p:txBody>
      </p:sp>
      <p:sp>
        <p:nvSpPr>
          <p:cNvPr id="792" name="TextBox 42"/>
          <p:cNvSpPr txBox="1"/>
          <p:nvPr/>
        </p:nvSpPr>
        <p:spPr>
          <a:xfrm>
            <a:off x="119740" y="5825394"/>
            <a:ext cx="330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21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41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62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83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104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125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146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01676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b="1" dirty="0" smtClean="0"/>
              <a:t>f</a:t>
            </a:r>
            <a:endParaRPr lang="en-AU" sz="3600" b="1" dirty="0"/>
          </a:p>
        </p:txBody>
      </p:sp>
      <p:sp>
        <p:nvSpPr>
          <p:cNvPr id="793" name="TextBox 42"/>
          <p:cNvSpPr txBox="1"/>
          <p:nvPr/>
        </p:nvSpPr>
        <p:spPr>
          <a:xfrm>
            <a:off x="3019676" y="5745199"/>
            <a:ext cx="40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21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41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62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83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104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125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146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01676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b="1" dirty="0" smtClean="0"/>
              <a:t>g</a:t>
            </a:r>
            <a:endParaRPr lang="en-AU" sz="3600" b="1" dirty="0"/>
          </a:p>
        </p:txBody>
      </p:sp>
      <p:grpSp>
        <p:nvGrpSpPr>
          <p:cNvPr id="794" name="Group 793"/>
          <p:cNvGrpSpPr/>
          <p:nvPr/>
        </p:nvGrpSpPr>
        <p:grpSpPr>
          <a:xfrm>
            <a:off x="3049154" y="3168080"/>
            <a:ext cx="2482174" cy="2482174"/>
            <a:chOff x="3202446" y="8122477"/>
            <a:chExt cx="2482174" cy="2482174"/>
          </a:xfrm>
        </p:grpSpPr>
        <p:sp>
          <p:nvSpPr>
            <p:cNvPr id="795" name="Rectangle 794"/>
            <p:cNvSpPr/>
            <p:nvPr/>
          </p:nvSpPr>
          <p:spPr>
            <a:xfrm>
              <a:off x="3202446" y="8122477"/>
              <a:ext cx="2482174" cy="24821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AU" sz="1600" dirty="0" smtClean="0">
                  <a:solidFill>
                    <a:schemeClr val="tx1"/>
                  </a:solidFill>
                </a:rPr>
                <a:t>top view</a:t>
              </a:r>
              <a:endParaRPr lang="en-AU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796" name="Group 795"/>
            <p:cNvGrpSpPr/>
            <p:nvPr/>
          </p:nvGrpSpPr>
          <p:grpSpPr>
            <a:xfrm>
              <a:off x="3377714" y="8297745"/>
              <a:ext cx="2131636" cy="2131637"/>
              <a:chOff x="1144758" y="3531137"/>
              <a:chExt cx="2988034" cy="2988035"/>
            </a:xfrm>
          </p:grpSpPr>
          <p:grpSp>
            <p:nvGrpSpPr>
              <p:cNvPr id="797" name="Group 796"/>
              <p:cNvGrpSpPr/>
              <p:nvPr/>
            </p:nvGrpSpPr>
            <p:grpSpPr>
              <a:xfrm>
                <a:off x="1144758" y="5534262"/>
                <a:ext cx="1609778" cy="360040"/>
                <a:chOff x="947786" y="5436642"/>
                <a:chExt cx="1609778" cy="360040"/>
              </a:xfrm>
            </p:grpSpPr>
            <p:sp>
              <p:nvSpPr>
                <p:cNvPr id="810" name="Rounded Rectangle 809"/>
                <p:cNvSpPr/>
                <p:nvPr/>
              </p:nvSpPr>
              <p:spPr>
                <a:xfrm>
                  <a:off x="947786" y="5436642"/>
                  <a:ext cx="360040" cy="360040"/>
                </a:xfrm>
                <a:prstGeom prst="roundRect">
                  <a:avLst/>
                </a:prstGeom>
                <a:solidFill>
                  <a:srgbClr val="5FC8CF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11" name="Rounded Rectangle 810"/>
                <p:cNvSpPr/>
                <p:nvPr/>
              </p:nvSpPr>
              <p:spPr>
                <a:xfrm>
                  <a:off x="1326878" y="5436642"/>
                  <a:ext cx="851594" cy="360040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12" name="Rounded Rectangle 811"/>
                <p:cNvSpPr/>
                <p:nvPr/>
              </p:nvSpPr>
              <p:spPr>
                <a:xfrm>
                  <a:off x="2197524" y="5436642"/>
                  <a:ext cx="360040" cy="360040"/>
                </a:xfrm>
                <a:prstGeom prst="roundRect">
                  <a:avLst/>
                </a:prstGeom>
                <a:solidFill>
                  <a:srgbClr val="5FC8CF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798" name="Group 797"/>
              <p:cNvGrpSpPr/>
              <p:nvPr/>
            </p:nvGrpSpPr>
            <p:grpSpPr>
              <a:xfrm rot="5400000">
                <a:off x="1144758" y="4156006"/>
                <a:ext cx="1609778" cy="360040"/>
                <a:chOff x="947786" y="5436642"/>
                <a:chExt cx="1609778" cy="360040"/>
              </a:xfrm>
            </p:grpSpPr>
            <p:sp>
              <p:nvSpPr>
                <p:cNvPr id="807" name="Rounded Rectangle 806"/>
                <p:cNvSpPr/>
                <p:nvPr/>
              </p:nvSpPr>
              <p:spPr>
                <a:xfrm>
                  <a:off x="947786" y="5436642"/>
                  <a:ext cx="360040" cy="360040"/>
                </a:xfrm>
                <a:prstGeom prst="roundRect">
                  <a:avLst/>
                </a:prstGeom>
                <a:solidFill>
                  <a:srgbClr val="5FC8CF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08" name="Rounded Rectangle 807"/>
                <p:cNvSpPr/>
                <p:nvPr/>
              </p:nvSpPr>
              <p:spPr>
                <a:xfrm>
                  <a:off x="1326878" y="5436642"/>
                  <a:ext cx="851594" cy="360040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09" name="Rounded Rectangle 808"/>
                <p:cNvSpPr/>
                <p:nvPr/>
              </p:nvSpPr>
              <p:spPr>
                <a:xfrm>
                  <a:off x="2197524" y="5436642"/>
                  <a:ext cx="360040" cy="360040"/>
                </a:xfrm>
                <a:prstGeom prst="roundRect">
                  <a:avLst/>
                </a:prstGeom>
                <a:solidFill>
                  <a:srgbClr val="5FC8CF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799" name="Group 798"/>
              <p:cNvGrpSpPr/>
              <p:nvPr/>
            </p:nvGrpSpPr>
            <p:grpSpPr>
              <a:xfrm rot="10800000">
                <a:off x="2523014" y="4156007"/>
                <a:ext cx="1609778" cy="360040"/>
                <a:chOff x="947786" y="5436642"/>
                <a:chExt cx="1609778" cy="360040"/>
              </a:xfrm>
            </p:grpSpPr>
            <p:sp>
              <p:nvSpPr>
                <p:cNvPr id="804" name="Rounded Rectangle 803"/>
                <p:cNvSpPr/>
                <p:nvPr/>
              </p:nvSpPr>
              <p:spPr>
                <a:xfrm>
                  <a:off x="947786" y="5436642"/>
                  <a:ext cx="360040" cy="360040"/>
                </a:xfrm>
                <a:prstGeom prst="roundRect">
                  <a:avLst/>
                </a:prstGeom>
                <a:solidFill>
                  <a:srgbClr val="5FC8CF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05" name="Rounded Rectangle 804"/>
                <p:cNvSpPr/>
                <p:nvPr/>
              </p:nvSpPr>
              <p:spPr>
                <a:xfrm>
                  <a:off x="1326878" y="5436642"/>
                  <a:ext cx="851594" cy="360040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06" name="Rounded Rectangle 805"/>
                <p:cNvSpPr/>
                <p:nvPr/>
              </p:nvSpPr>
              <p:spPr>
                <a:xfrm>
                  <a:off x="2197524" y="5436642"/>
                  <a:ext cx="360040" cy="360040"/>
                </a:xfrm>
                <a:prstGeom prst="roundRect">
                  <a:avLst/>
                </a:prstGeom>
                <a:solidFill>
                  <a:srgbClr val="5FC8CF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800" name="Group 799"/>
              <p:cNvGrpSpPr/>
              <p:nvPr/>
            </p:nvGrpSpPr>
            <p:grpSpPr>
              <a:xfrm rot="16200000">
                <a:off x="2523013" y="5534263"/>
                <a:ext cx="1609778" cy="360040"/>
                <a:chOff x="947786" y="5436642"/>
                <a:chExt cx="1609778" cy="360040"/>
              </a:xfrm>
            </p:grpSpPr>
            <p:sp>
              <p:nvSpPr>
                <p:cNvPr id="801" name="Rounded Rectangle 800"/>
                <p:cNvSpPr/>
                <p:nvPr/>
              </p:nvSpPr>
              <p:spPr>
                <a:xfrm>
                  <a:off x="947786" y="5436642"/>
                  <a:ext cx="360040" cy="360040"/>
                </a:xfrm>
                <a:prstGeom prst="roundRect">
                  <a:avLst/>
                </a:prstGeom>
                <a:solidFill>
                  <a:srgbClr val="5FC8CF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02" name="Rounded Rectangle 801"/>
                <p:cNvSpPr/>
                <p:nvPr/>
              </p:nvSpPr>
              <p:spPr>
                <a:xfrm>
                  <a:off x="1326878" y="5436642"/>
                  <a:ext cx="851594" cy="360040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03" name="Rounded Rectangle 802"/>
                <p:cNvSpPr/>
                <p:nvPr/>
              </p:nvSpPr>
              <p:spPr>
                <a:xfrm>
                  <a:off x="2197524" y="5436642"/>
                  <a:ext cx="360040" cy="360040"/>
                </a:xfrm>
                <a:prstGeom prst="roundRect">
                  <a:avLst/>
                </a:prstGeom>
                <a:solidFill>
                  <a:srgbClr val="5FC8CF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</p:grpSp>
      <p:grpSp>
        <p:nvGrpSpPr>
          <p:cNvPr id="813" name="Group 812"/>
          <p:cNvGrpSpPr/>
          <p:nvPr/>
        </p:nvGrpSpPr>
        <p:grpSpPr>
          <a:xfrm>
            <a:off x="665414" y="3239853"/>
            <a:ext cx="256849" cy="1148401"/>
            <a:chOff x="7304240" y="2434814"/>
            <a:chExt cx="256849" cy="1148401"/>
          </a:xfrm>
        </p:grpSpPr>
        <p:grpSp>
          <p:nvGrpSpPr>
            <p:cNvPr id="814" name="Group 813"/>
            <p:cNvGrpSpPr/>
            <p:nvPr/>
          </p:nvGrpSpPr>
          <p:grpSpPr>
            <a:xfrm rot="5400000">
              <a:off x="6858464" y="2880590"/>
              <a:ext cx="1148401" cy="256849"/>
              <a:chOff x="947786" y="5436642"/>
              <a:chExt cx="1609778" cy="360040"/>
            </a:xfrm>
          </p:grpSpPr>
          <p:sp>
            <p:nvSpPr>
              <p:cNvPr id="822" name="Rounded Rectangle 821"/>
              <p:cNvSpPr/>
              <p:nvPr/>
            </p:nvSpPr>
            <p:spPr>
              <a:xfrm>
                <a:off x="947786" y="5436642"/>
                <a:ext cx="360040" cy="360040"/>
              </a:xfrm>
              <a:prstGeom prst="roundRect">
                <a:avLst/>
              </a:prstGeom>
              <a:solidFill>
                <a:srgbClr val="5FC8CF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23" name="Rounded Rectangle 822"/>
              <p:cNvSpPr/>
              <p:nvPr/>
            </p:nvSpPr>
            <p:spPr>
              <a:xfrm>
                <a:off x="1326878" y="5436642"/>
                <a:ext cx="851594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24" name="Rounded Rectangle 823"/>
              <p:cNvSpPr/>
              <p:nvPr/>
            </p:nvSpPr>
            <p:spPr>
              <a:xfrm>
                <a:off x="2197524" y="5436642"/>
                <a:ext cx="360040" cy="360040"/>
              </a:xfrm>
              <a:prstGeom prst="roundRect">
                <a:avLst/>
              </a:prstGeom>
              <a:solidFill>
                <a:srgbClr val="5FC8CF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15" name="Group 814"/>
            <p:cNvGrpSpPr/>
            <p:nvPr/>
          </p:nvGrpSpPr>
          <p:grpSpPr>
            <a:xfrm>
              <a:off x="7376464" y="2810777"/>
              <a:ext cx="116864" cy="349526"/>
              <a:chOff x="8630140" y="8082138"/>
              <a:chExt cx="116864" cy="349526"/>
            </a:xfrm>
          </p:grpSpPr>
          <p:grpSp>
            <p:nvGrpSpPr>
              <p:cNvPr id="816" name="Group 815"/>
              <p:cNvGrpSpPr>
                <a:grpSpLocks noChangeAspect="1"/>
              </p:cNvGrpSpPr>
              <p:nvPr/>
            </p:nvGrpSpPr>
            <p:grpSpPr>
              <a:xfrm>
                <a:off x="8630140" y="8082138"/>
                <a:ext cx="116864" cy="121924"/>
                <a:chOff x="1944666" y="2607245"/>
                <a:chExt cx="281700" cy="281700"/>
              </a:xfrm>
            </p:grpSpPr>
            <p:sp>
              <p:nvSpPr>
                <p:cNvPr id="820" name="Oval 819"/>
                <p:cNvSpPr/>
                <p:nvPr/>
              </p:nvSpPr>
              <p:spPr>
                <a:xfrm>
                  <a:off x="1944666" y="2607245"/>
                  <a:ext cx="281700" cy="281700"/>
                </a:xfrm>
                <a:prstGeom prst="ellipse">
                  <a:avLst/>
                </a:prstGeom>
                <a:solidFill>
                  <a:srgbClr val="216DA3"/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21" name="Minus 820"/>
                <p:cNvSpPr/>
                <p:nvPr/>
              </p:nvSpPr>
              <p:spPr>
                <a:xfrm>
                  <a:off x="1973010" y="2619994"/>
                  <a:ext cx="216000" cy="252000"/>
                </a:xfrm>
                <a:prstGeom prst="mathMinus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grpSp>
            <p:nvGrpSpPr>
              <p:cNvPr id="817" name="Group 816"/>
              <p:cNvGrpSpPr>
                <a:grpSpLocks noChangeAspect="1"/>
              </p:cNvGrpSpPr>
              <p:nvPr/>
            </p:nvGrpSpPr>
            <p:grpSpPr>
              <a:xfrm>
                <a:off x="8630141" y="8309739"/>
                <a:ext cx="116863" cy="121925"/>
                <a:chOff x="2048640" y="3849001"/>
                <a:chExt cx="281699" cy="281700"/>
              </a:xfrm>
            </p:grpSpPr>
            <p:sp>
              <p:nvSpPr>
                <p:cNvPr id="818" name="Oval 817"/>
                <p:cNvSpPr/>
                <p:nvPr/>
              </p:nvSpPr>
              <p:spPr>
                <a:xfrm>
                  <a:off x="2048640" y="3849001"/>
                  <a:ext cx="281699" cy="281700"/>
                </a:xfrm>
                <a:prstGeom prst="ellipse">
                  <a:avLst/>
                </a:prstGeom>
                <a:solidFill>
                  <a:srgbClr val="CBA127"/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19" name="Plus 818"/>
                <p:cNvSpPr/>
                <p:nvPr/>
              </p:nvSpPr>
              <p:spPr>
                <a:xfrm>
                  <a:off x="2085628" y="3885931"/>
                  <a:ext cx="216000" cy="216000"/>
                </a:xfrm>
                <a:prstGeom prst="mathPlus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</p:grpSp>
      <p:grpSp>
        <p:nvGrpSpPr>
          <p:cNvPr id="825" name="Group 824"/>
          <p:cNvGrpSpPr/>
          <p:nvPr/>
        </p:nvGrpSpPr>
        <p:grpSpPr>
          <a:xfrm>
            <a:off x="1522559" y="5161318"/>
            <a:ext cx="1148401" cy="256849"/>
            <a:chOff x="7841699" y="2880591"/>
            <a:chExt cx="1148401" cy="256849"/>
          </a:xfrm>
        </p:grpSpPr>
        <p:grpSp>
          <p:nvGrpSpPr>
            <p:cNvPr id="826" name="Group 825"/>
            <p:cNvGrpSpPr/>
            <p:nvPr/>
          </p:nvGrpSpPr>
          <p:grpSpPr>
            <a:xfrm rot="10800000">
              <a:off x="7841699" y="2880591"/>
              <a:ext cx="1148401" cy="256849"/>
              <a:chOff x="947786" y="5436642"/>
              <a:chExt cx="1609778" cy="360040"/>
            </a:xfrm>
          </p:grpSpPr>
          <p:sp>
            <p:nvSpPr>
              <p:cNvPr id="834" name="Rounded Rectangle 833"/>
              <p:cNvSpPr/>
              <p:nvPr/>
            </p:nvSpPr>
            <p:spPr>
              <a:xfrm>
                <a:off x="947786" y="5436642"/>
                <a:ext cx="360040" cy="360040"/>
              </a:xfrm>
              <a:prstGeom prst="roundRect">
                <a:avLst/>
              </a:prstGeom>
              <a:solidFill>
                <a:srgbClr val="5FC8CF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35" name="Rounded Rectangle 834"/>
              <p:cNvSpPr/>
              <p:nvPr/>
            </p:nvSpPr>
            <p:spPr>
              <a:xfrm>
                <a:off x="1326878" y="5436642"/>
                <a:ext cx="851594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36" name="Rounded Rectangle 835"/>
              <p:cNvSpPr/>
              <p:nvPr/>
            </p:nvSpPr>
            <p:spPr>
              <a:xfrm>
                <a:off x="2197524" y="5436642"/>
                <a:ext cx="360040" cy="360040"/>
              </a:xfrm>
              <a:prstGeom prst="roundRect">
                <a:avLst/>
              </a:prstGeom>
              <a:solidFill>
                <a:srgbClr val="5FC8CF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27" name="Group 826"/>
            <p:cNvGrpSpPr/>
            <p:nvPr/>
          </p:nvGrpSpPr>
          <p:grpSpPr>
            <a:xfrm>
              <a:off x="8237461" y="2947513"/>
              <a:ext cx="327189" cy="122466"/>
              <a:chOff x="9491137" y="8218874"/>
              <a:chExt cx="327189" cy="122466"/>
            </a:xfrm>
          </p:grpSpPr>
          <p:grpSp>
            <p:nvGrpSpPr>
              <p:cNvPr id="828" name="Group 827"/>
              <p:cNvGrpSpPr>
                <a:grpSpLocks noChangeAspect="1"/>
              </p:cNvGrpSpPr>
              <p:nvPr/>
            </p:nvGrpSpPr>
            <p:grpSpPr>
              <a:xfrm>
                <a:off x="9701462" y="8218874"/>
                <a:ext cx="116864" cy="121924"/>
                <a:chOff x="1944671" y="2607245"/>
                <a:chExt cx="281701" cy="281700"/>
              </a:xfrm>
            </p:grpSpPr>
            <p:sp>
              <p:nvSpPr>
                <p:cNvPr id="832" name="Oval 831"/>
                <p:cNvSpPr/>
                <p:nvPr/>
              </p:nvSpPr>
              <p:spPr>
                <a:xfrm>
                  <a:off x="1944671" y="2607245"/>
                  <a:ext cx="281701" cy="281700"/>
                </a:xfrm>
                <a:prstGeom prst="ellipse">
                  <a:avLst/>
                </a:prstGeom>
                <a:solidFill>
                  <a:srgbClr val="216DA3"/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33" name="Minus 832"/>
                <p:cNvSpPr/>
                <p:nvPr/>
              </p:nvSpPr>
              <p:spPr>
                <a:xfrm>
                  <a:off x="1973011" y="2619994"/>
                  <a:ext cx="216000" cy="251999"/>
                </a:xfrm>
                <a:prstGeom prst="mathMinus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grpSp>
            <p:nvGrpSpPr>
              <p:cNvPr id="829" name="Group 828"/>
              <p:cNvGrpSpPr>
                <a:grpSpLocks noChangeAspect="1"/>
              </p:cNvGrpSpPr>
              <p:nvPr/>
            </p:nvGrpSpPr>
            <p:grpSpPr>
              <a:xfrm>
                <a:off x="9491137" y="8219415"/>
                <a:ext cx="116863" cy="121925"/>
                <a:chOff x="2048643" y="3848994"/>
                <a:chExt cx="281699" cy="281699"/>
              </a:xfrm>
            </p:grpSpPr>
            <p:sp>
              <p:nvSpPr>
                <p:cNvPr id="830" name="Oval 829"/>
                <p:cNvSpPr/>
                <p:nvPr/>
              </p:nvSpPr>
              <p:spPr>
                <a:xfrm>
                  <a:off x="2048643" y="3848994"/>
                  <a:ext cx="281699" cy="281699"/>
                </a:xfrm>
                <a:prstGeom prst="ellipse">
                  <a:avLst/>
                </a:prstGeom>
                <a:solidFill>
                  <a:srgbClr val="CBA127"/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31" name="Plus 830"/>
                <p:cNvSpPr/>
                <p:nvPr/>
              </p:nvSpPr>
              <p:spPr>
                <a:xfrm>
                  <a:off x="2085627" y="3885931"/>
                  <a:ext cx="216001" cy="216000"/>
                </a:xfrm>
                <a:prstGeom prst="mathPlus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</p:grpSp>
      <p:grpSp>
        <p:nvGrpSpPr>
          <p:cNvPr id="837" name="Group 836"/>
          <p:cNvGrpSpPr/>
          <p:nvPr/>
        </p:nvGrpSpPr>
        <p:grpSpPr>
          <a:xfrm>
            <a:off x="1971974" y="3239852"/>
            <a:ext cx="256849" cy="1148401"/>
            <a:chOff x="8287474" y="3418050"/>
            <a:chExt cx="256849" cy="1148401"/>
          </a:xfrm>
        </p:grpSpPr>
        <p:grpSp>
          <p:nvGrpSpPr>
            <p:cNvPr id="838" name="Group 837"/>
            <p:cNvGrpSpPr/>
            <p:nvPr/>
          </p:nvGrpSpPr>
          <p:grpSpPr>
            <a:xfrm rot="16200000">
              <a:off x="7841698" y="3863826"/>
              <a:ext cx="1148401" cy="256849"/>
              <a:chOff x="947786" y="5436642"/>
              <a:chExt cx="1609778" cy="360040"/>
            </a:xfrm>
          </p:grpSpPr>
          <p:sp>
            <p:nvSpPr>
              <p:cNvPr id="846" name="Rounded Rectangle 845"/>
              <p:cNvSpPr/>
              <p:nvPr/>
            </p:nvSpPr>
            <p:spPr>
              <a:xfrm>
                <a:off x="947786" y="5436642"/>
                <a:ext cx="360040" cy="360040"/>
              </a:xfrm>
              <a:prstGeom prst="roundRect">
                <a:avLst/>
              </a:prstGeom>
              <a:solidFill>
                <a:srgbClr val="5FC8CF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47" name="Rounded Rectangle 846"/>
              <p:cNvSpPr/>
              <p:nvPr/>
            </p:nvSpPr>
            <p:spPr>
              <a:xfrm>
                <a:off x="1326878" y="5436642"/>
                <a:ext cx="851594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48" name="Rounded Rectangle 847"/>
              <p:cNvSpPr/>
              <p:nvPr/>
            </p:nvSpPr>
            <p:spPr>
              <a:xfrm>
                <a:off x="2197524" y="5436642"/>
                <a:ext cx="360040" cy="360040"/>
              </a:xfrm>
              <a:prstGeom prst="roundRect">
                <a:avLst/>
              </a:prstGeom>
              <a:solidFill>
                <a:srgbClr val="5FC8CF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39" name="Group 838"/>
            <p:cNvGrpSpPr/>
            <p:nvPr/>
          </p:nvGrpSpPr>
          <p:grpSpPr>
            <a:xfrm flipV="1">
              <a:off x="8357813" y="3822982"/>
              <a:ext cx="116864" cy="349526"/>
              <a:chOff x="8630140" y="8082138"/>
              <a:chExt cx="116864" cy="349526"/>
            </a:xfrm>
          </p:grpSpPr>
          <p:grpSp>
            <p:nvGrpSpPr>
              <p:cNvPr id="840" name="Group 839"/>
              <p:cNvGrpSpPr>
                <a:grpSpLocks noChangeAspect="1"/>
              </p:cNvGrpSpPr>
              <p:nvPr/>
            </p:nvGrpSpPr>
            <p:grpSpPr>
              <a:xfrm>
                <a:off x="8630140" y="8082138"/>
                <a:ext cx="116864" cy="121924"/>
                <a:chOff x="1944666" y="2607245"/>
                <a:chExt cx="281700" cy="281700"/>
              </a:xfrm>
            </p:grpSpPr>
            <p:sp>
              <p:nvSpPr>
                <p:cNvPr id="844" name="Oval 843"/>
                <p:cNvSpPr/>
                <p:nvPr/>
              </p:nvSpPr>
              <p:spPr>
                <a:xfrm>
                  <a:off x="1944666" y="2607245"/>
                  <a:ext cx="281700" cy="281700"/>
                </a:xfrm>
                <a:prstGeom prst="ellipse">
                  <a:avLst/>
                </a:prstGeom>
                <a:solidFill>
                  <a:srgbClr val="216DA3"/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45" name="Minus 844"/>
                <p:cNvSpPr/>
                <p:nvPr/>
              </p:nvSpPr>
              <p:spPr>
                <a:xfrm>
                  <a:off x="1973010" y="2619994"/>
                  <a:ext cx="216000" cy="252000"/>
                </a:xfrm>
                <a:prstGeom prst="mathMinus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grpSp>
            <p:nvGrpSpPr>
              <p:cNvPr id="841" name="Group 840"/>
              <p:cNvGrpSpPr>
                <a:grpSpLocks noChangeAspect="1"/>
              </p:cNvGrpSpPr>
              <p:nvPr/>
            </p:nvGrpSpPr>
            <p:grpSpPr>
              <a:xfrm>
                <a:off x="8630141" y="8309739"/>
                <a:ext cx="116863" cy="121925"/>
                <a:chOff x="2048640" y="3849001"/>
                <a:chExt cx="281699" cy="281700"/>
              </a:xfrm>
            </p:grpSpPr>
            <p:sp>
              <p:nvSpPr>
                <p:cNvPr id="842" name="Oval 841"/>
                <p:cNvSpPr/>
                <p:nvPr/>
              </p:nvSpPr>
              <p:spPr>
                <a:xfrm>
                  <a:off x="2048640" y="3849001"/>
                  <a:ext cx="281699" cy="281700"/>
                </a:xfrm>
                <a:prstGeom prst="ellipse">
                  <a:avLst/>
                </a:prstGeom>
                <a:solidFill>
                  <a:srgbClr val="CBA127"/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43" name="Plus 842"/>
                <p:cNvSpPr/>
                <p:nvPr/>
              </p:nvSpPr>
              <p:spPr>
                <a:xfrm>
                  <a:off x="2085628" y="3885931"/>
                  <a:ext cx="216000" cy="216000"/>
                </a:xfrm>
                <a:prstGeom prst="mathPlus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</p:grpSp>
      <p:grpSp>
        <p:nvGrpSpPr>
          <p:cNvPr id="849" name="Group 848"/>
          <p:cNvGrpSpPr/>
          <p:nvPr/>
        </p:nvGrpSpPr>
        <p:grpSpPr>
          <a:xfrm>
            <a:off x="215999" y="5153637"/>
            <a:ext cx="1148401" cy="256849"/>
            <a:chOff x="6858464" y="3863825"/>
            <a:chExt cx="1148401" cy="256849"/>
          </a:xfrm>
        </p:grpSpPr>
        <p:grpSp>
          <p:nvGrpSpPr>
            <p:cNvPr id="850" name="Group 849"/>
            <p:cNvGrpSpPr/>
            <p:nvPr/>
          </p:nvGrpSpPr>
          <p:grpSpPr>
            <a:xfrm>
              <a:off x="6858464" y="3863825"/>
              <a:ext cx="1148401" cy="256849"/>
              <a:chOff x="947786" y="5436642"/>
              <a:chExt cx="1609778" cy="360040"/>
            </a:xfrm>
          </p:grpSpPr>
          <p:sp>
            <p:nvSpPr>
              <p:cNvPr id="858" name="Rounded Rectangle 857"/>
              <p:cNvSpPr/>
              <p:nvPr/>
            </p:nvSpPr>
            <p:spPr>
              <a:xfrm>
                <a:off x="947786" y="5436642"/>
                <a:ext cx="360040" cy="360040"/>
              </a:xfrm>
              <a:prstGeom prst="roundRect">
                <a:avLst/>
              </a:prstGeom>
              <a:solidFill>
                <a:srgbClr val="5FC8CF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59" name="Rounded Rectangle 858"/>
              <p:cNvSpPr/>
              <p:nvPr/>
            </p:nvSpPr>
            <p:spPr>
              <a:xfrm>
                <a:off x="1326878" y="5436642"/>
                <a:ext cx="851594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60" name="Rounded Rectangle 859"/>
              <p:cNvSpPr/>
              <p:nvPr/>
            </p:nvSpPr>
            <p:spPr>
              <a:xfrm>
                <a:off x="2197524" y="5436642"/>
                <a:ext cx="360040" cy="360040"/>
              </a:xfrm>
              <a:prstGeom prst="roundRect">
                <a:avLst/>
              </a:prstGeom>
              <a:solidFill>
                <a:srgbClr val="5FC8CF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51" name="Group 850"/>
            <p:cNvGrpSpPr/>
            <p:nvPr/>
          </p:nvGrpSpPr>
          <p:grpSpPr>
            <a:xfrm flipH="1">
              <a:off x="7269069" y="3931016"/>
              <a:ext cx="327189" cy="122466"/>
              <a:chOff x="9491137" y="8218874"/>
              <a:chExt cx="327189" cy="122466"/>
            </a:xfrm>
          </p:grpSpPr>
          <p:grpSp>
            <p:nvGrpSpPr>
              <p:cNvPr id="852" name="Group 851"/>
              <p:cNvGrpSpPr>
                <a:grpSpLocks noChangeAspect="1"/>
              </p:cNvGrpSpPr>
              <p:nvPr/>
            </p:nvGrpSpPr>
            <p:grpSpPr>
              <a:xfrm>
                <a:off x="9701462" y="8218874"/>
                <a:ext cx="116864" cy="121924"/>
                <a:chOff x="1944671" y="2607245"/>
                <a:chExt cx="281701" cy="281700"/>
              </a:xfrm>
            </p:grpSpPr>
            <p:sp>
              <p:nvSpPr>
                <p:cNvPr id="856" name="Oval 855"/>
                <p:cNvSpPr/>
                <p:nvPr/>
              </p:nvSpPr>
              <p:spPr>
                <a:xfrm>
                  <a:off x="1944671" y="2607245"/>
                  <a:ext cx="281701" cy="281700"/>
                </a:xfrm>
                <a:prstGeom prst="ellipse">
                  <a:avLst/>
                </a:prstGeom>
                <a:solidFill>
                  <a:srgbClr val="216DA3"/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57" name="Minus 856"/>
                <p:cNvSpPr/>
                <p:nvPr/>
              </p:nvSpPr>
              <p:spPr>
                <a:xfrm>
                  <a:off x="1973011" y="2619994"/>
                  <a:ext cx="216000" cy="251999"/>
                </a:xfrm>
                <a:prstGeom prst="mathMinus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grpSp>
            <p:nvGrpSpPr>
              <p:cNvPr id="853" name="Group 852"/>
              <p:cNvGrpSpPr>
                <a:grpSpLocks noChangeAspect="1"/>
              </p:cNvGrpSpPr>
              <p:nvPr/>
            </p:nvGrpSpPr>
            <p:grpSpPr>
              <a:xfrm>
                <a:off x="9491137" y="8219415"/>
                <a:ext cx="116863" cy="121925"/>
                <a:chOff x="2048643" y="3848994"/>
                <a:chExt cx="281699" cy="281699"/>
              </a:xfrm>
            </p:grpSpPr>
            <p:sp>
              <p:nvSpPr>
                <p:cNvPr id="854" name="Oval 853"/>
                <p:cNvSpPr/>
                <p:nvPr/>
              </p:nvSpPr>
              <p:spPr>
                <a:xfrm>
                  <a:off x="2048643" y="3848994"/>
                  <a:ext cx="281699" cy="281699"/>
                </a:xfrm>
                <a:prstGeom prst="ellipse">
                  <a:avLst/>
                </a:prstGeom>
                <a:solidFill>
                  <a:srgbClr val="CBA127"/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55" name="Plus 854"/>
                <p:cNvSpPr/>
                <p:nvPr/>
              </p:nvSpPr>
              <p:spPr>
                <a:xfrm>
                  <a:off x="2085627" y="3885931"/>
                  <a:ext cx="216001" cy="216000"/>
                </a:xfrm>
                <a:prstGeom prst="mathPlus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</p:grpSp>
      <p:grpSp>
        <p:nvGrpSpPr>
          <p:cNvPr id="861" name="Group 860"/>
          <p:cNvGrpSpPr/>
          <p:nvPr/>
        </p:nvGrpSpPr>
        <p:grpSpPr>
          <a:xfrm>
            <a:off x="-94579" y="5008265"/>
            <a:ext cx="790644" cy="904320"/>
            <a:chOff x="-1840110" y="3567687"/>
            <a:chExt cx="790644" cy="904320"/>
          </a:xfrm>
        </p:grpSpPr>
        <p:grpSp>
          <p:nvGrpSpPr>
            <p:cNvPr id="862" name="Group 861"/>
            <p:cNvGrpSpPr/>
            <p:nvPr/>
          </p:nvGrpSpPr>
          <p:grpSpPr>
            <a:xfrm>
              <a:off x="-1709960" y="3889734"/>
              <a:ext cx="419671" cy="419437"/>
              <a:chOff x="-1709960" y="3657936"/>
              <a:chExt cx="651600" cy="651236"/>
            </a:xfrm>
          </p:grpSpPr>
          <p:cxnSp>
            <p:nvCxnSpPr>
              <p:cNvPr id="865" name="Straight Arrow Connector 864"/>
              <p:cNvCxnSpPr/>
              <p:nvPr/>
            </p:nvCxnSpPr>
            <p:spPr>
              <a:xfrm flipV="1">
                <a:off x="-1709960" y="4309171"/>
                <a:ext cx="651600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6" name="Straight Arrow Connector 865"/>
              <p:cNvCxnSpPr/>
              <p:nvPr/>
            </p:nvCxnSpPr>
            <p:spPr>
              <a:xfrm flipV="1">
                <a:off x="-1709960" y="3657936"/>
                <a:ext cx="0" cy="6512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3" name="TextBox 862"/>
            <p:cNvSpPr txBox="1"/>
            <p:nvPr/>
          </p:nvSpPr>
          <p:spPr>
            <a:xfrm>
              <a:off x="-1840110" y="35676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8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endParaRPr lang="en-AU" sz="18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64" name="TextBox 863"/>
            <p:cNvSpPr txBox="1"/>
            <p:nvPr/>
          </p:nvSpPr>
          <p:spPr>
            <a:xfrm>
              <a:off x="-1351152" y="41026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8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endParaRPr lang="en-AU" sz="18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867" name="Group 866"/>
          <p:cNvGrpSpPr/>
          <p:nvPr/>
        </p:nvGrpSpPr>
        <p:grpSpPr>
          <a:xfrm>
            <a:off x="-91412" y="3836706"/>
            <a:ext cx="790644" cy="904320"/>
            <a:chOff x="-1840110" y="3567687"/>
            <a:chExt cx="790644" cy="904320"/>
          </a:xfrm>
        </p:grpSpPr>
        <p:grpSp>
          <p:nvGrpSpPr>
            <p:cNvPr id="868" name="Group 867"/>
            <p:cNvGrpSpPr/>
            <p:nvPr/>
          </p:nvGrpSpPr>
          <p:grpSpPr>
            <a:xfrm>
              <a:off x="-1709960" y="3889734"/>
              <a:ext cx="419671" cy="419437"/>
              <a:chOff x="-1709960" y="3657936"/>
              <a:chExt cx="651600" cy="651236"/>
            </a:xfrm>
          </p:grpSpPr>
          <p:cxnSp>
            <p:nvCxnSpPr>
              <p:cNvPr id="871" name="Straight Arrow Connector 870"/>
              <p:cNvCxnSpPr/>
              <p:nvPr/>
            </p:nvCxnSpPr>
            <p:spPr>
              <a:xfrm flipV="1">
                <a:off x="-1709960" y="4309171"/>
                <a:ext cx="651600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2" name="Straight Arrow Connector 871"/>
              <p:cNvCxnSpPr/>
              <p:nvPr/>
            </p:nvCxnSpPr>
            <p:spPr>
              <a:xfrm flipV="1">
                <a:off x="-1709960" y="3657936"/>
                <a:ext cx="0" cy="6512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9" name="TextBox 868"/>
            <p:cNvSpPr txBox="1"/>
            <p:nvPr/>
          </p:nvSpPr>
          <p:spPr>
            <a:xfrm>
              <a:off x="-1840110" y="35676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8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endParaRPr lang="en-AU" sz="18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70" name="TextBox 869"/>
            <p:cNvSpPr txBox="1"/>
            <p:nvPr/>
          </p:nvSpPr>
          <p:spPr>
            <a:xfrm>
              <a:off x="-1351152" y="41026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8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endParaRPr lang="en-AU" sz="18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873" name="TextBox 42"/>
          <p:cNvSpPr txBox="1"/>
          <p:nvPr/>
        </p:nvSpPr>
        <p:spPr>
          <a:xfrm>
            <a:off x="2993206" y="2988830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21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41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62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83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104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125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146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01676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b="1" dirty="0" smtClean="0"/>
              <a:t>e</a:t>
            </a:r>
            <a:endParaRPr lang="en-AU" sz="3600" b="1" dirty="0"/>
          </a:p>
        </p:txBody>
      </p:sp>
    </p:spTree>
    <p:extLst>
      <p:ext uri="{BB962C8B-B14F-4D97-AF65-F5344CB8AC3E}">
        <p14:creationId xmlns:p14="http://schemas.microsoft.com/office/powerpoint/2010/main" val="206078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" y="5845733"/>
            <a:ext cx="5634196" cy="1846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5" y="2970022"/>
            <a:ext cx="2538650" cy="268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32404" y="15385"/>
            <a:ext cx="2093760" cy="2747666"/>
            <a:chOff x="151717" y="67398"/>
            <a:chExt cx="2093760" cy="2747666"/>
          </a:xfrm>
        </p:grpSpPr>
        <p:grpSp>
          <p:nvGrpSpPr>
            <p:cNvPr id="5" name="Group 4"/>
            <p:cNvGrpSpPr/>
            <p:nvPr/>
          </p:nvGrpSpPr>
          <p:grpSpPr>
            <a:xfrm>
              <a:off x="151717" y="87654"/>
              <a:ext cx="1536120" cy="2727410"/>
              <a:chOff x="-36512" y="1772816"/>
              <a:chExt cx="1656184" cy="2890861"/>
            </a:xfrm>
            <a:scene3d>
              <a:camera prst="perspectiveContrastingLeftFacing">
                <a:rot lat="248997" lon="1758457" rev="21535341"/>
              </a:camera>
              <a:lightRig rig="balanced" dir="t">
                <a:rot lat="0" lon="0" rev="21000000"/>
              </a:lightRig>
            </a:scene3d>
          </p:grpSpPr>
          <p:sp>
            <p:nvSpPr>
              <p:cNvPr id="22" name="Rectangle 21"/>
              <p:cNvSpPr/>
              <p:nvPr/>
            </p:nvSpPr>
            <p:spPr>
              <a:xfrm>
                <a:off x="-36512" y="1772816"/>
                <a:ext cx="1656184" cy="143381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sp3d extrusionH="1092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-36512" y="3229867"/>
                <a:ext cx="1656184" cy="14338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sp3d extrusionH="1092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00909" y="67398"/>
              <a:ext cx="1397278" cy="2694486"/>
              <a:chOff x="137642" y="1833599"/>
              <a:chExt cx="1397278" cy="2694486"/>
            </a:xfrm>
            <a:scene3d>
              <a:camera prst="perspectiveContrastingLeftFacing">
                <a:rot lat="248997" lon="1758457" rev="21535341"/>
              </a:camera>
              <a:lightRig rig="threePt" dir="t"/>
            </a:scene3d>
          </p:grpSpPr>
          <p:sp>
            <p:nvSpPr>
              <p:cNvPr id="10" name="TextBox 9"/>
              <p:cNvSpPr txBox="1"/>
              <p:nvPr/>
            </p:nvSpPr>
            <p:spPr>
              <a:xfrm>
                <a:off x="384146" y="4189531"/>
                <a:ext cx="869149" cy="338554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>
                    <a:solidFill>
                      <a:srgbClr val="7030A0"/>
                    </a:solidFill>
                    <a:latin typeface="Cambria Math" pitchFamily="18" charset="0"/>
                    <a:ea typeface="Cambria Math" pitchFamily="18" charset="0"/>
                  </a:rPr>
                  <a:t>𝓓</a:t>
                </a:r>
                <a:r>
                  <a:rPr lang="en-AU" sz="1600" baseline="-25000" dirty="0" smtClean="0">
                    <a:solidFill>
                      <a:srgbClr val="7030A0"/>
                    </a:solidFill>
                    <a:latin typeface="Cambria Math" pitchFamily="18" charset="0"/>
                    <a:ea typeface="Cambria Math" pitchFamily="18" charset="0"/>
                  </a:rPr>
                  <a:t>n </a:t>
                </a:r>
                <a:r>
                  <a:rPr lang="en-AU" sz="1600" dirty="0">
                    <a:solidFill>
                      <a:srgbClr val="7030A0"/>
                    </a:solidFill>
                    <a:latin typeface="Cambria Math" pitchFamily="18" charset="0"/>
                    <a:ea typeface="Cambria Math" pitchFamily="18" charset="0"/>
                  </a:rPr>
                  <a:t>= 1e</a:t>
                </a:r>
                <a:endParaRPr lang="en-AU" sz="1600" baseline="-25000" dirty="0">
                  <a:solidFill>
                    <a:srgbClr val="7030A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06461" y="3426276"/>
                <a:ext cx="928459" cy="338554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>
                    <a:solidFill>
                      <a:schemeClr val="accent5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𝓓</a:t>
                </a:r>
                <a:r>
                  <a:rPr lang="en-AU" sz="1600" baseline="-25000" dirty="0" smtClean="0">
                    <a:solidFill>
                      <a:schemeClr val="accent5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e </a:t>
                </a:r>
                <a:r>
                  <a:rPr lang="en-AU" sz="1600" dirty="0">
                    <a:solidFill>
                      <a:schemeClr val="accent5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= -1e</a:t>
                </a:r>
                <a:endParaRPr lang="en-AU" sz="1600" baseline="-25000" dirty="0">
                  <a:solidFill>
                    <a:schemeClr val="accent5">
                      <a:lumMod val="75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69392" y="4167871"/>
                <a:ext cx="180000" cy="180000"/>
              </a:xfrm>
              <a:prstGeom prst="ellipse">
                <a:avLst/>
              </a:prstGeom>
              <a:solidFill>
                <a:srgbClr val="D5ABFF"/>
              </a:solidFill>
              <a:ln>
                <a:noFill/>
              </a:ln>
              <a:sp3d>
                <a:bevelT w="889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98088" y="3412618"/>
                <a:ext cx="180000" cy="180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p3d>
                <a:bevelT w="889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37642" y="4031537"/>
                <a:ext cx="312906" cy="400110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/>
                  <a:t>+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59601" y="3181346"/>
                <a:ext cx="309700" cy="584775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20798" y="2806859"/>
                <a:ext cx="801823" cy="338554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 smtClean="0">
                    <a:solidFill>
                      <a:srgbClr val="7030A0"/>
                    </a:solidFill>
                    <a:latin typeface="Cambria Math" pitchFamily="18" charset="0"/>
                    <a:ea typeface="Cambria Math" pitchFamily="18" charset="0"/>
                  </a:rPr>
                  <a:t>𝓘</a:t>
                </a:r>
                <a:r>
                  <a:rPr lang="en-AU" sz="1600" baseline="-25000" dirty="0" smtClean="0">
                    <a:solidFill>
                      <a:srgbClr val="7030A0"/>
                    </a:solidFill>
                    <a:latin typeface="Cambria Math" pitchFamily="18" charset="0"/>
                    <a:ea typeface="Cambria Math" pitchFamily="18" charset="0"/>
                  </a:rPr>
                  <a:t>e </a:t>
                </a:r>
                <a:r>
                  <a:rPr lang="en-AU" sz="1600" dirty="0">
                    <a:solidFill>
                      <a:srgbClr val="7030A0"/>
                    </a:solidFill>
                    <a:latin typeface="Cambria Math" pitchFamily="18" charset="0"/>
                    <a:ea typeface="Cambria Math" pitchFamily="18" charset="0"/>
                  </a:rPr>
                  <a:t>= 1e</a:t>
                </a:r>
                <a:endParaRPr lang="en-AU" sz="1600" baseline="-25000" dirty="0">
                  <a:solidFill>
                    <a:srgbClr val="7030A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22101" y="2072179"/>
                <a:ext cx="880369" cy="338554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 smtClean="0">
                    <a:solidFill>
                      <a:schemeClr val="accent5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𝓘</a:t>
                </a:r>
                <a:r>
                  <a:rPr lang="en-AU" sz="1600" baseline="-25000" dirty="0" smtClean="0">
                    <a:solidFill>
                      <a:schemeClr val="accent5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n </a:t>
                </a:r>
                <a:r>
                  <a:rPr lang="en-AU" sz="1600" dirty="0">
                    <a:solidFill>
                      <a:schemeClr val="accent5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= -1e</a:t>
                </a:r>
                <a:endParaRPr lang="en-AU" sz="1600" baseline="-25000" dirty="0">
                  <a:solidFill>
                    <a:schemeClr val="accent5">
                      <a:lumMod val="75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05261" y="2813774"/>
                <a:ext cx="180000" cy="180000"/>
              </a:xfrm>
              <a:prstGeom prst="ellipse">
                <a:avLst/>
              </a:prstGeom>
              <a:solidFill>
                <a:srgbClr val="D5ABFF"/>
              </a:solidFill>
              <a:ln>
                <a:noFill/>
              </a:ln>
              <a:sp3d>
                <a:bevelT w="889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09650" y="2058521"/>
                <a:ext cx="180000" cy="180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p3d>
                <a:bevelT w="889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62458" y="2681250"/>
                <a:ext cx="312906" cy="400110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/>
                  <a:t>+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67977" y="1833599"/>
                <a:ext cx="309700" cy="584775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chemeClr val="bg1"/>
                    </a:solidFill>
                  </a:rPr>
                  <a:t>-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432562" y="1161859"/>
              <a:ext cx="812915" cy="578642"/>
              <a:chOff x="1283082" y="2848050"/>
              <a:chExt cx="812915" cy="578642"/>
            </a:xfrm>
            <a:scene3d>
              <a:camera prst="perspectiveHeroicExtremeRightFacing">
                <a:rot lat="511012" lon="18901154" rev="21540000"/>
              </a:camera>
              <a:lightRig rig="threePt" dir="t"/>
            </a:scene3d>
          </p:grpSpPr>
          <p:sp>
            <p:nvSpPr>
              <p:cNvPr id="8" name="TextBox 7"/>
              <p:cNvSpPr txBox="1"/>
              <p:nvPr/>
            </p:nvSpPr>
            <p:spPr>
              <a:xfrm>
                <a:off x="1387276" y="2848050"/>
                <a:ext cx="6715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Metal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21508291">
                <a:off x="1283082" y="3088138"/>
                <a:ext cx="8129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 smtClean="0"/>
                  <a:t>  Silicon</a:t>
                </a:r>
                <a:endParaRPr lang="en-AU" sz="1600" dirty="0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120995" y="36080"/>
            <a:ext cx="2081813" cy="2727410"/>
            <a:chOff x="2550569" y="91846"/>
            <a:chExt cx="2081813" cy="2727410"/>
          </a:xfrm>
        </p:grpSpPr>
        <p:grpSp>
          <p:nvGrpSpPr>
            <p:cNvPr id="25" name="Group 24"/>
            <p:cNvGrpSpPr/>
            <p:nvPr/>
          </p:nvGrpSpPr>
          <p:grpSpPr>
            <a:xfrm>
              <a:off x="2550569" y="91846"/>
              <a:ext cx="1536192" cy="2727410"/>
              <a:chOff x="-36512" y="1772816"/>
              <a:chExt cx="1656184" cy="2890861"/>
            </a:xfrm>
            <a:scene3d>
              <a:camera prst="perspectiveContrastingLeftFacing">
                <a:rot lat="248997" lon="1758457" rev="21535341"/>
              </a:camera>
              <a:lightRig rig="balanced" dir="t">
                <a:rot lat="0" lon="0" rev="21000000"/>
              </a:lightRig>
            </a:scene3d>
          </p:grpSpPr>
          <p:sp>
            <p:nvSpPr>
              <p:cNvPr id="42" name="Rectangle 41"/>
              <p:cNvSpPr/>
              <p:nvPr/>
            </p:nvSpPr>
            <p:spPr>
              <a:xfrm>
                <a:off x="-36512" y="1772816"/>
                <a:ext cx="1656184" cy="143381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p3d extrusionH="1092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-36512" y="3229867"/>
                <a:ext cx="1656184" cy="14338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sp3d extrusionH="1092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603458" y="185329"/>
              <a:ext cx="1485665" cy="2580748"/>
              <a:chOff x="141339" y="1947337"/>
              <a:chExt cx="1485665" cy="2580748"/>
            </a:xfrm>
            <a:scene3d>
              <a:camera prst="perspectiveContrastingLeftFacing">
                <a:rot lat="248997" lon="1758457" rev="21535341"/>
              </a:camera>
              <a:lightRig rig="threePt" dir="t"/>
            </a:scene3d>
          </p:grpSpPr>
          <p:sp>
            <p:nvSpPr>
              <p:cNvPr id="30" name="TextBox 29"/>
              <p:cNvSpPr txBox="1"/>
              <p:nvPr/>
            </p:nvSpPr>
            <p:spPr>
              <a:xfrm>
                <a:off x="388731" y="4189531"/>
                <a:ext cx="869149" cy="338554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>
                    <a:solidFill>
                      <a:srgbClr val="7030A0"/>
                    </a:solidFill>
                    <a:latin typeface="Cambria Math" pitchFamily="18" charset="0"/>
                    <a:ea typeface="Cambria Math" pitchFamily="18" charset="0"/>
                  </a:rPr>
                  <a:t>𝓓</a:t>
                </a:r>
                <a:r>
                  <a:rPr lang="en-AU" sz="1600" baseline="-25000" dirty="0">
                    <a:solidFill>
                      <a:srgbClr val="7030A0"/>
                    </a:solidFill>
                    <a:latin typeface="Cambria Math" pitchFamily="18" charset="0"/>
                    <a:ea typeface="Cambria Math" pitchFamily="18" charset="0"/>
                  </a:rPr>
                  <a:t>n </a:t>
                </a:r>
                <a:r>
                  <a:rPr lang="en-AU" sz="1600" dirty="0">
                    <a:solidFill>
                      <a:srgbClr val="7030A0"/>
                    </a:solidFill>
                    <a:latin typeface="Cambria Math" pitchFamily="18" charset="0"/>
                    <a:ea typeface="Cambria Math" pitchFamily="18" charset="0"/>
                  </a:rPr>
                  <a:t>= 1e</a:t>
                </a:r>
                <a:endParaRPr lang="en-AU" sz="1600" baseline="-25000" dirty="0">
                  <a:solidFill>
                    <a:srgbClr val="7030A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06461" y="3426276"/>
                <a:ext cx="928459" cy="338554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>
                    <a:solidFill>
                      <a:schemeClr val="accent5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𝓓</a:t>
                </a:r>
                <a:r>
                  <a:rPr lang="en-AU" sz="1600" baseline="-25000" dirty="0" smtClean="0">
                    <a:solidFill>
                      <a:schemeClr val="accent5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e </a:t>
                </a:r>
                <a:r>
                  <a:rPr lang="en-AU" sz="1600" dirty="0">
                    <a:solidFill>
                      <a:schemeClr val="accent5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= -1e</a:t>
                </a:r>
                <a:endParaRPr lang="en-AU" sz="1600" baseline="-25000" dirty="0">
                  <a:solidFill>
                    <a:schemeClr val="accent5">
                      <a:lumMod val="75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81597" y="4167871"/>
                <a:ext cx="180000" cy="180000"/>
              </a:xfrm>
              <a:prstGeom prst="ellipse">
                <a:avLst/>
              </a:prstGeom>
              <a:solidFill>
                <a:srgbClr val="D5ABFF"/>
              </a:solidFill>
              <a:ln>
                <a:noFill/>
              </a:ln>
              <a:sp3d>
                <a:bevelT w="889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98088" y="3412618"/>
                <a:ext cx="180000" cy="180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p3d>
                <a:bevelT w="889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1339" y="4037325"/>
                <a:ext cx="312906" cy="400110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/>
                  <a:t>+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53813" y="3178733"/>
                <a:ext cx="309700" cy="584775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70063" y="2148685"/>
                <a:ext cx="966931" cy="338554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 smtClean="0">
                    <a:solidFill>
                      <a:srgbClr val="7030A0"/>
                    </a:solidFill>
                    <a:latin typeface="Cambria Math" pitchFamily="18" charset="0"/>
                    <a:ea typeface="Cambria Math" pitchFamily="18" charset="0"/>
                  </a:rPr>
                  <a:t>𝓘</a:t>
                </a:r>
                <a:r>
                  <a:rPr lang="en-AU" sz="1600" baseline="-25000" dirty="0" smtClean="0">
                    <a:solidFill>
                      <a:srgbClr val="7030A0"/>
                    </a:solidFill>
                    <a:latin typeface="Cambria Math" pitchFamily="18" charset="0"/>
                    <a:ea typeface="Cambria Math" pitchFamily="18" charset="0"/>
                  </a:rPr>
                  <a:t>n </a:t>
                </a:r>
                <a:r>
                  <a:rPr lang="en-AU" sz="1600" dirty="0">
                    <a:solidFill>
                      <a:srgbClr val="7030A0"/>
                    </a:solidFill>
                    <a:latin typeface="Cambria Math" pitchFamily="18" charset="0"/>
                    <a:ea typeface="Cambria Math" pitchFamily="18" charset="0"/>
                  </a:rPr>
                  <a:t>= </a:t>
                </a:r>
                <a:r>
                  <a:rPr lang="en-AU" sz="1600" dirty="0" smtClean="0">
                    <a:solidFill>
                      <a:srgbClr val="7030A0"/>
                    </a:solidFill>
                    <a:latin typeface="Cambria Math" pitchFamily="18" charset="0"/>
                    <a:ea typeface="Cambria Math" pitchFamily="18" charset="0"/>
                  </a:rPr>
                  <a:t>0.5e</a:t>
                </a:r>
                <a:endParaRPr lang="en-AU" sz="1600" baseline="-25000" dirty="0">
                  <a:solidFill>
                    <a:srgbClr val="7030A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86334" y="2600478"/>
                <a:ext cx="1040670" cy="338554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 smtClean="0">
                    <a:solidFill>
                      <a:schemeClr val="accent5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𝓘</a:t>
                </a:r>
                <a:r>
                  <a:rPr lang="en-AU" sz="1600" baseline="-25000" dirty="0" smtClean="0">
                    <a:solidFill>
                      <a:schemeClr val="accent5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e</a:t>
                </a:r>
                <a:r>
                  <a:rPr lang="en-AU" sz="1600" dirty="0" smtClean="0">
                    <a:solidFill>
                      <a:schemeClr val="accent5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= </a:t>
                </a:r>
                <a:r>
                  <a:rPr lang="en-AU" sz="1600" dirty="0">
                    <a:solidFill>
                      <a:schemeClr val="accent5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-</a:t>
                </a:r>
                <a:r>
                  <a:rPr lang="en-AU" sz="1600" dirty="0" smtClean="0">
                    <a:solidFill>
                      <a:schemeClr val="accent5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0.5e</a:t>
                </a:r>
                <a:endParaRPr lang="en-AU" sz="1600" baseline="-25000" dirty="0">
                  <a:solidFill>
                    <a:schemeClr val="accent5">
                      <a:lumMod val="75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92139" y="2072039"/>
                <a:ext cx="180000" cy="180000"/>
              </a:xfrm>
              <a:prstGeom prst="ellipse">
                <a:avLst/>
              </a:prstGeom>
              <a:solidFill>
                <a:srgbClr val="D5ABFF"/>
              </a:solidFill>
              <a:ln>
                <a:noFill/>
              </a:ln>
              <a:sp3d>
                <a:bevelT w="889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06025" y="2857777"/>
                <a:ext cx="180000" cy="180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p3d>
                <a:bevelT w="889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54039" y="1947337"/>
                <a:ext cx="312906" cy="400110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/>
                  <a:t>+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56670" y="2625232"/>
                <a:ext cx="309700" cy="584775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chemeClr val="bg1"/>
                    </a:solidFill>
                  </a:rPr>
                  <a:t>-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912441" y="1159701"/>
              <a:ext cx="719941" cy="578642"/>
              <a:chOff x="1329567" y="2848050"/>
              <a:chExt cx="719941" cy="578642"/>
            </a:xfrm>
            <a:scene3d>
              <a:camera prst="perspectiveHeroicExtremeRightFacing">
                <a:rot lat="511012" lon="18901154" rev="21540000"/>
              </a:camera>
              <a:lightRig rig="threePt" dir="t"/>
            </a:scene3d>
          </p:grpSpPr>
          <p:sp>
            <p:nvSpPr>
              <p:cNvPr id="28" name="TextBox 27"/>
              <p:cNvSpPr txBox="1"/>
              <p:nvPr/>
            </p:nvSpPr>
            <p:spPr>
              <a:xfrm>
                <a:off x="1387276" y="2848050"/>
                <a:ext cx="5774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 SiO</a:t>
                </a:r>
                <a:r>
                  <a:rPr lang="en-AU" sz="1600" baseline="-25000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rot="21508291">
                <a:off x="1329567" y="3088138"/>
                <a:ext cx="7199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/>
                  <a:t>Silicon</a:t>
                </a: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-26753" y="7989130"/>
            <a:ext cx="2798392" cy="2483263"/>
            <a:chOff x="-192970" y="6059963"/>
            <a:chExt cx="2798392" cy="2483263"/>
          </a:xfrm>
        </p:grpSpPr>
        <p:sp>
          <p:nvSpPr>
            <p:cNvPr id="45" name="Rectangle 88"/>
            <p:cNvSpPr>
              <a:spLocks noChangeArrowheads="1"/>
            </p:cNvSpPr>
            <p:nvPr/>
          </p:nvSpPr>
          <p:spPr bwMode="auto">
            <a:xfrm>
              <a:off x="483461" y="8141691"/>
              <a:ext cx="22121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-20</a:t>
              </a:r>
              <a:endPara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Rectangle 89"/>
            <p:cNvSpPr>
              <a:spLocks noChangeArrowheads="1"/>
            </p:cNvSpPr>
            <p:nvPr/>
          </p:nvSpPr>
          <p:spPr bwMode="auto">
            <a:xfrm>
              <a:off x="1113562" y="8141691"/>
              <a:ext cx="849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90"/>
            <p:cNvSpPr>
              <a:spLocks noChangeArrowheads="1"/>
            </p:cNvSpPr>
            <p:nvPr/>
          </p:nvSpPr>
          <p:spPr bwMode="auto">
            <a:xfrm>
              <a:off x="1637823" y="8141691"/>
              <a:ext cx="16991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284505" y="6350991"/>
              <a:ext cx="1724026" cy="1733551"/>
              <a:chOff x="430212" y="3422650"/>
              <a:chExt cx="1724026" cy="1733551"/>
            </a:xfrm>
          </p:grpSpPr>
          <p:sp>
            <p:nvSpPr>
              <p:cNvPr id="77" name="Rectangle 78"/>
              <p:cNvSpPr>
                <a:spLocks noChangeArrowheads="1"/>
              </p:cNvSpPr>
              <p:nvPr/>
            </p:nvSpPr>
            <p:spPr bwMode="auto">
              <a:xfrm>
                <a:off x="430212" y="3422650"/>
                <a:ext cx="1724026" cy="17335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pic>
            <p:nvPicPr>
              <p:cNvPr id="78" name="Picture 79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0212" y="3422650"/>
                <a:ext cx="1724026" cy="1733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9" name="Line 80"/>
              <p:cNvSpPr>
                <a:spLocks noChangeShapeType="1"/>
              </p:cNvSpPr>
              <p:nvPr/>
            </p:nvSpPr>
            <p:spPr bwMode="auto">
              <a:xfrm>
                <a:off x="430212" y="5156200"/>
                <a:ext cx="1724026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80" name="Line 81"/>
              <p:cNvSpPr>
                <a:spLocks noChangeShapeType="1"/>
              </p:cNvSpPr>
              <p:nvPr/>
            </p:nvSpPr>
            <p:spPr bwMode="auto">
              <a:xfrm>
                <a:off x="430212" y="3422650"/>
                <a:ext cx="1724026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81" name="Line 82"/>
              <p:cNvSpPr>
                <a:spLocks noChangeShapeType="1"/>
              </p:cNvSpPr>
              <p:nvPr/>
            </p:nvSpPr>
            <p:spPr bwMode="auto">
              <a:xfrm flipV="1">
                <a:off x="727075" y="5138738"/>
                <a:ext cx="0" cy="17463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82" name="Line 83"/>
              <p:cNvSpPr>
                <a:spLocks noChangeShapeType="1"/>
              </p:cNvSpPr>
              <p:nvPr/>
            </p:nvSpPr>
            <p:spPr bwMode="auto">
              <a:xfrm flipV="1">
                <a:off x="1292225" y="5138738"/>
                <a:ext cx="0" cy="17463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83" name="Line 84"/>
              <p:cNvSpPr>
                <a:spLocks noChangeShapeType="1"/>
              </p:cNvSpPr>
              <p:nvPr/>
            </p:nvSpPr>
            <p:spPr bwMode="auto">
              <a:xfrm flipV="1">
                <a:off x="1857375" y="5138738"/>
                <a:ext cx="0" cy="17463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84" name="Line 85"/>
              <p:cNvSpPr>
                <a:spLocks noChangeShapeType="1"/>
              </p:cNvSpPr>
              <p:nvPr/>
            </p:nvSpPr>
            <p:spPr bwMode="auto">
              <a:xfrm>
                <a:off x="727075" y="3422650"/>
                <a:ext cx="0" cy="17463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85" name="Line 86"/>
              <p:cNvSpPr>
                <a:spLocks noChangeShapeType="1"/>
              </p:cNvSpPr>
              <p:nvPr/>
            </p:nvSpPr>
            <p:spPr bwMode="auto">
              <a:xfrm>
                <a:off x="1292225" y="3422650"/>
                <a:ext cx="0" cy="17463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86" name="Line 87"/>
              <p:cNvSpPr>
                <a:spLocks noChangeShapeType="1"/>
              </p:cNvSpPr>
              <p:nvPr/>
            </p:nvSpPr>
            <p:spPr bwMode="auto">
              <a:xfrm>
                <a:off x="1857375" y="3422650"/>
                <a:ext cx="0" cy="17463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87" name="Line 92"/>
              <p:cNvSpPr>
                <a:spLocks noChangeShapeType="1"/>
              </p:cNvSpPr>
              <p:nvPr/>
            </p:nvSpPr>
            <p:spPr bwMode="auto">
              <a:xfrm flipV="1">
                <a:off x="430212" y="3422650"/>
                <a:ext cx="0" cy="173355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88" name="Line 93"/>
              <p:cNvSpPr>
                <a:spLocks noChangeShapeType="1"/>
              </p:cNvSpPr>
              <p:nvPr/>
            </p:nvSpPr>
            <p:spPr bwMode="auto">
              <a:xfrm flipV="1">
                <a:off x="2154238" y="3422650"/>
                <a:ext cx="0" cy="173355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89" name="Line 94"/>
              <p:cNvSpPr>
                <a:spLocks noChangeShapeType="1"/>
              </p:cNvSpPr>
              <p:nvPr/>
            </p:nvSpPr>
            <p:spPr bwMode="auto">
              <a:xfrm>
                <a:off x="430212" y="4857750"/>
                <a:ext cx="17463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90" name="Line 95"/>
              <p:cNvSpPr>
                <a:spLocks noChangeShapeType="1"/>
              </p:cNvSpPr>
              <p:nvPr/>
            </p:nvSpPr>
            <p:spPr bwMode="auto">
              <a:xfrm>
                <a:off x="430212" y="4289425"/>
                <a:ext cx="17463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91" name="Line 96"/>
              <p:cNvSpPr>
                <a:spLocks noChangeShapeType="1"/>
              </p:cNvSpPr>
              <p:nvPr/>
            </p:nvSpPr>
            <p:spPr bwMode="auto">
              <a:xfrm>
                <a:off x="430212" y="3721100"/>
                <a:ext cx="17463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92" name="Line 97"/>
              <p:cNvSpPr>
                <a:spLocks noChangeShapeType="1"/>
              </p:cNvSpPr>
              <p:nvPr/>
            </p:nvSpPr>
            <p:spPr bwMode="auto">
              <a:xfrm flipH="1">
                <a:off x="2136775" y="4857750"/>
                <a:ext cx="17463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93" name="Line 98"/>
              <p:cNvSpPr>
                <a:spLocks noChangeShapeType="1"/>
              </p:cNvSpPr>
              <p:nvPr/>
            </p:nvSpPr>
            <p:spPr bwMode="auto">
              <a:xfrm flipH="1">
                <a:off x="2136775" y="4289425"/>
                <a:ext cx="17463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94" name="Line 99"/>
              <p:cNvSpPr>
                <a:spLocks noChangeShapeType="1"/>
              </p:cNvSpPr>
              <p:nvPr/>
            </p:nvSpPr>
            <p:spPr bwMode="auto">
              <a:xfrm flipH="1">
                <a:off x="2136775" y="3721100"/>
                <a:ext cx="17463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</p:grpSp>
        <p:sp>
          <p:nvSpPr>
            <p:cNvPr id="49" name="Rectangle 100"/>
            <p:cNvSpPr>
              <a:spLocks noChangeArrowheads="1"/>
            </p:cNvSpPr>
            <p:nvPr/>
          </p:nvSpPr>
          <p:spPr bwMode="auto">
            <a:xfrm>
              <a:off x="25191" y="7713066"/>
              <a:ext cx="22121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-20</a:t>
              </a:r>
              <a:endPara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ectangle 101"/>
            <p:cNvSpPr>
              <a:spLocks noChangeArrowheads="1"/>
            </p:cNvSpPr>
            <p:nvPr/>
          </p:nvSpPr>
          <p:spPr bwMode="auto">
            <a:xfrm>
              <a:off x="161445" y="7141566"/>
              <a:ext cx="849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Rectangle 102"/>
            <p:cNvSpPr>
              <a:spLocks noChangeArrowheads="1"/>
            </p:cNvSpPr>
            <p:nvPr/>
          </p:nvSpPr>
          <p:spPr bwMode="auto">
            <a:xfrm>
              <a:off x="76487" y="6570066"/>
              <a:ext cx="16991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132"/>
            <p:cNvSpPr>
              <a:spLocks noChangeArrowheads="1"/>
            </p:cNvSpPr>
            <p:nvPr/>
          </p:nvSpPr>
          <p:spPr bwMode="auto">
            <a:xfrm>
              <a:off x="2334514" y="7989291"/>
              <a:ext cx="270908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-200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133"/>
            <p:cNvSpPr>
              <a:spLocks noChangeArrowheads="1"/>
            </p:cNvSpPr>
            <p:nvPr/>
          </p:nvSpPr>
          <p:spPr bwMode="auto">
            <a:xfrm>
              <a:off x="2334514" y="7579716"/>
              <a:ext cx="75342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134"/>
            <p:cNvSpPr>
              <a:spLocks noChangeArrowheads="1"/>
            </p:cNvSpPr>
            <p:nvPr/>
          </p:nvSpPr>
          <p:spPr bwMode="auto">
            <a:xfrm>
              <a:off x="2334514" y="7160616"/>
              <a:ext cx="226024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200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Rectangle 135"/>
            <p:cNvSpPr>
              <a:spLocks noChangeArrowheads="1"/>
            </p:cNvSpPr>
            <p:nvPr/>
          </p:nvSpPr>
          <p:spPr bwMode="auto">
            <a:xfrm>
              <a:off x="2334514" y="6751041"/>
              <a:ext cx="226024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400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136"/>
            <p:cNvSpPr>
              <a:spLocks noChangeArrowheads="1"/>
            </p:cNvSpPr>
            <p:nvPr/>
          </p:nvSpPr>
          <p:spPr bwMode="auto">
            <a:xfrm>
              <a:off x="2334514" y="6331941"/>
              <a:ext cx="226024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600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2158301" y="6350991"/>
              <a:ext cx="128588" cy="1733550"/>
              <a:chOff x="2278063" y="3422650"/>
              <a:chExt cx="257175" cy="1733550"/>
            </a:xfrm>
          </p:grpSpPr>
          <p:sp>
            <p:nvSpPr>
              <p:cNvPr id="61" name="Line 120"/>
              <p:cNvSpPr>
                <a:spLocks noChangeShapeType="1"/>
              </p:cNvSpPr>
              <p:nvPr/>
            </p:nvSpPr>
            <p:spPr bwMode="auto">
              <a:xfrm>
                <a:off x="2278063" y="5156200"/>
                <a:ext cx="257175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62" name="Line 121"/>
              <p:cNvSpPr>
                <a:spLocks noChangeShapeType="1"/>
              </p:cNvSpPr>
              <p:nvPr/>
            </p:nvSpPr>
            <p:spPr bwMode="auto">
              <a:xfrm>
                <a:off x="2278063" y="3422650"/>
                <a:ext cx="257175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63" name="Line 122"/>
              <p:cNvSpPr>
                <a:spLocks noChangeShapeType="1"/>
              </p:cNvSpPr>
              <p:nvPr/>
            </p:nvSpPr>
            <p:spPr bwMode="auto">
              <a:xfrm flipV="1">
                <a:off x="2278063" y="3422650"/>
                <a:ext cx="0" cy="173355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64" name="Line 123"/>
              <p:cNvSpPr>
                <a:spLocks noChangeShapeType="1"/>
              </p:cNvSpPr>
              <p:nvPr/>
            </p:nvSpPr>
            <p:spPr bwMode="auto">
              <a:xfrm flipV="1">
                <a:off x="2535238" y="3422650"/>
                <a:ext cx="0" cy="173355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pic>
            <p:nvPicPr>
              <p:cNvPr id="65" name="Picture 12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8063" y="3422650"/>
                <a:ext cx="257175" cy="1733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6" name="Picture 12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8063" y="3422650"/>
                <a:ext cx="257175" cy="1733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" name="Line 126"/>
              <p:cNvSpPr>
                <a:spLocks noChangeShapeType="1"/>
              </p:cNvSpPr>
              <p:nvPr/>
            </p:nvSpPr>
            <p:spPr bwMode="auto">
              <a:xfrm flipV="1">
                <a:off x="2535238" y="3422650"/>
                <a:ext cx="0" cy="173355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68" name="Line 127"/>
              <p:cNvSpPr>
                <a:spLocks noChangeShapeType="1"/>
              </p:cNvSpPr>
              <p:nvPr/>
            </p:nvSpPr>
            <p:spPr bwMode="auto">
              <a:xfrm flipH="1">
                <a:off x="2517775" y="5137150"/>
                <a:ext cx="17463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69" name="Line 128"/>
              <p:cNvSpPr>
                <a:spLocks noChangeShapeType="1"/>
              </p:cNvSpPr>
              <p:nvPr/>
            </p:nvSpPr>
            <p:spPr bwMode="auto">
              <a:xfrm flipH="1">
                <a:off x="2517775" y="4722813"/>
                <a:ext cx="17463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70" name="Line 129"/>
              <p:cNvSpPr>
                <a:spLocks noChangeShapeType="1"/>
              </p:cNvSpPr>
              <p:nvPr/>
            </p:nvSpPr>
            <p:spPr bwMode="auto">
              <a:xfrm flipH="1">
                <a:off x="2517775" y="4308475"/>
                <a:ext cx="17463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71" name="Line 130"/>
              <p:cNvSpPr>
                <a:spLocks noChangeShapeType="1"/>
              </p:cNvSpPr>
              <p:nvPr/>
            </p:nvSpPr>
            <p:spPr bwMode="auto">
              <a:xfrm flipH="1">
                <a:off x="2517775" y="3894138"/>
                <a:ext cx="17463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72" name="Line 131"/>
              <p:cNvSpPr>
                <a:spLocks noChangeShapeType="1"/>
              </p:cNvSpPr>
              <p:nvPr/>
            </p:nvSpPr>
            <p:spPr bwMode="auto">
              <a:xfrm flipH="1">
                <a:off x="2517775" y="3479800"/>
                <a:ext cx="17463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73" name="Line 140"/>
              <p:cNvSpPr>
                <a:spLocks noChangeShapeType="1"/>
              </p:cNvSpPr>
              <p:nvPr/>
            </p:nvSpPr>
            <p:spPr bwMode="auto">
              <a:xfrm>
                <a:off x="2278063" y="3422650"/>
                <a:ext cx="257175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74" name="Line 141"/>
              <p:cNvSpPr>
                <a:spLocks noChangeShapeType="1"/>
              </p:cNvSpPr>
              <p:nvPr/>
            </p:nvSpPr>
            <p:spPr bwMode="auto">
              <a:xfrm>
                <a:off x="2278063" y="5156200"/>
                <a:ext cx="257175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75" name="Line 142"/>
              <p:cNvSpPr>
                <a:spLocks noChangeShapeType="1"/>
              </p:cNvSpPr>
              <p:nvPr/>
            </p:nvSpPr>
            <p:spPr bwMode="auto">
              <a:xfrm flipV="1">
                <a:off x="2278063" y="3422650"/>
                <a:ext cx="0" cy="173355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76" name="Line 143"/>
              <p:cNvSpPr>
                <a:spLocks noChangeShapeType="1"/>
              </p:cNvSpPr>
              <p:nvPr/>
            </p:nvSpPr>
            <p:spPr bwMode="auto">
              <a:xfrm flipV="1">
                <a:off x="2535238" y="3422650"/>
                <a:ext cx="0" cy="173355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170"/>
                <p:cNvSpPr>
                  <a:spLocks noChangeArrowheads="1"/>
                </p:cNvSpPr>
                <p:nvPr/>
              </p:nvSpPr>
              <p:spPr bwMode="auto">
                <a:xfrm>
                  <a:off x="309499" y="8327782"/>
                  <a:ext cx="1698478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286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743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200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657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lvl="0" algn="ctr" defTabSz="914400"/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</a:rPr>
                    <a:t>displacement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</a:rPr>
                    <a:t> (nm)</a:t>
                  </a:r>
                  <a:endPara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3319" name="Rectangl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9499" y="8327782"/>
                  <a:ext cx="1698478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6093" t="-25714" r="-6093" b="-4857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26"/>
                <p:cNvSpPr>
                  <a:spLocks noChangeArrowheads="1"/>
                </p:cNvSpPr>
                <p:nvPr/>
              </p:nvSpPr>
              <p:spPr bwMode="auto">
                <a:xfrm rot="16200000">
                  <a:off x="-932403" y="7108457"/>
                  <a:ext cx="1694310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286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743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200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657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lvl="0" algn="ctr" defTabSz="914400"/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</a:rPr>
                    <a:t>displacemen</a:t>
                  </a:r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t</a:t>
                  </a:r>
                  <a:r>
                    <a:rPr lang="en-AU" sz="14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AU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</a:rPr>
                    <a:t> (nm)</a:t>
                  </a:r>
                  <a:endPara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3320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6200000">
                  <a:off x="-932403" y="7108457"/>
                  <a:ext cx="1694310" cy="21544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5714" t="-6115" r="-48571" b="-611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26"/>
                <p:cNvSpPr>
                  <a:spLocks noChangeArrowheads="1"/>
                </p:cNvSpPr>
                <p:nvPr/>
              </p:nvSpPr>
              <p:spPr bwMode="auto">
                <a:xfrm>
                  <a:off x="712168" y="6059963"/>
                  <a:ext cx="868699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286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743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200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657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AU" alt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alt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𝑔</m:t>
                          </m:r>
                        </m:e>
                        <m:sub>
                          <m:r>
                            <a:rPr kumimoji="0" lang="en-AU" alt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𝑑𝑑</m:t>
                          </m:r>
                        </m:sub>
                      </m:sSub>
                    </m:oMath>
                  </a14:m>
                  <a:r>
                    <a:rPr kumimoji="0" lang="en-US" alt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 </a:t>
                  </a:r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(MHz)</a:t>
                  </a:r>
                </a:p>
              </p:txBody>
            </p:sp>
          </mc:Choice>
          <mc:Fallback xmlns="">
            <p:sp>
              <p:nvSpPr>
                <p:cNvPr id="3321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2168" y="6059963"/>
                  <a:ext cx="868699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6993" t="-12500" r="-11888" b="-40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2887187" y="3216748"/>
            <a:ext cx="2746343" cy="2473427"/>
            <a:chOff x="2732020" y="6069799"/>
            <a:chExt cx="2746343" cy="2473427"/>
          </a:xfrm>
        </p:grpSpPr>
        <p:sp>
          <p:nvSpPr>
            <p:cNvPr id="96" name="Rectangle 19"/>
            <p:cNvSpPr>
              <a:spLocks noChangeArrowheads="1"/>
            </p:cNvSpPr>
            <p:nvPr/>
          </p:nvSpPr>
          <p:spPr bwMode="auto">
            <a:xfrm>
              <a:off x="3401287" y="8140104"/>
              <a:ext cx="22121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-20</a:t>
              </a:r>
              <a:endPara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Rectangle 20"/>
            <p:cNvSpPr>
              <a:spLocks noChangeArrowheads="1"/>
            </p:cNvSpPr>
            <p:nvPr/>
          </p:nvSpPr>
          <p:spPr bwMode="auto">
            <a:xfrm>
              <a:off x="4031388" y="8140104"/>
              <a:ext cx="849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Rectangle 21"/>
            <p:cNvSpPr>
              <a:spLocks noChangeArrowheads="1"/>
            </p:cNvSpPr>
            <p:nvPr/>
          </p:nvSpPr>
          <p:spPr bwMode="auto">
            <a:xfrm>
              <a:off x="4555648" y="8140104"/>
              <a:ext cx="16991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3202331" y="6349404"/>
              <a:ext cx="1724026" cy="1733551"/>
              <a:chOff x="3348038" y="3421063"/>
              <a:chExt cx="1724026" cy="1733551"/>
            </a:xfrm>
          </p:grpSpPr>
          <p:sp>
            <p:nvSpPr>
              <p:cNvPr id="128" name="Rectangle 9"/>
              <p:cNvSpPr>
                <a:spLocks noChangeArrowheads="1"/>
              </p:cNvSpPr>
              <p:nvPr/>
            </p:nvSpPr>
            <p:spPr bwMode="auto">
              <a:xfrm>
                <a:off x="3348038" y="3421063"/>
                <a:ext cx="1724025" cy="17335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pic>
            <p:nvPicPr>
              <p:cNvPr id="129" name="Picture 10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8038" y="3421063"/>
                <a:ext cx="1724025" cy="1733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" name="Line 11"/>
              <p:cNvSpPr>
                <a:spLocks noChangeShapeType="1"/>
              </p:cNvSpPr>
              <p:nvPr/>
            </p:nvSpPr>
            <p:spPr bwMode="auto">
              <a:xfrm>
                <a:off x="3348038" y="5154613"/>
                <a:ext cx="1724025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31" name="Line 12"/>
              <p:cNvSpPr>
                <a:spLocks noChangeShapeType="1"/>
              </p:cNvSpPr>
              <p:nvPr/>
            </p:nvSpPr>
            <p:spPr bwMode="auto">
              <a:xfrm>
                <a:off x="3348038" y="3421063"/>
                <a:ext cx="1724025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32" name="Line 13"/>
              <p:cNvSpPr>
                <a:spLocks noChangeShapeType="1"/>
              </p:cNvSpPr>
              <p:nvPr/>
            </p:nvSpPr>
            <p:spPr bwMode="auto">
              <a:xfrm flipV="1">
                <a:off x="3644901" y="5137151"/>
                <a:ext cx="0" cy="17463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33" name="Line 14"/>
              <p:cNvSpPr>
                <a:spLocks noChangeShapeType="1"/>
              </p:cNvSpPr>
              <p:nvPr/>
            </p:nvSpPr>
            <p:spPr bwMode="auto">
              <a:xfrm flipV="1">
                <a:off x="4210051" y="5137151"/>
                <a:ext cx="0" cy="17463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34" name="Line 15"/>
              <p:cNvSpPr>
                <a:spLocks noChangeShapeType="1"/>
              </p:cNvSpPr>
              <p:nvPr/>
            </p:nvSpPr>
            <p:spPr bwMode="auto">
              <a:xfrm flipV="1">
                <a:off x="4775201" y="5137151"/>
                <a:ext cx="0" cy="17463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35" name="Line 16"/>
              <p:cNvSpPr>
                <a:spLocks noChangeShapeType="1"/>
              </p:cNvSpPr>
              <p:nvPr/>
            </p:nvSpPr>
            <p:spPr bwMode="auto">
              <a:xfrm>
                <a:off x="3644901" y="3421063"/>
                <a:ext cx="0" cy="17463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36" name="Line 17"/>
              <p:cNvSpPr>
                <a:spLocks noChangeShapeType="1"/>
              </p:cNvSpPr>
              <p:nvPr/>
            </p:nvSpPr>
            <p:spPr bwMode="auto">
              <a:xfrm>
                <a:off x="4210051" y="3421063"/>
                <a:ext cx="0" cy="17463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37" name="Line 18"/>
              <p:cNvSpPr>
                <a:spLocks noChangeShapeType="1"/>
              </p:cNvSpPr>
              <p:nvPr/>
            </p:nvSpPr>
            <p:spPr bwMode="auto">
              <a:xfrm>
                <a:off x="4775201" y="3421063"/>
                <a:ext cx="0" cy="17463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38" name="Line 23"/>
              <p:cNvSpPr>
                <a:spLocks noChangeShapeType="1"/>
              </p:cNvSpPr>
              <p:nvPr/>
            </p:nvSpPr>
            <p:spPr bwMode="auto">
              <a:xfrm flipV="1">
                <a:off x="3348038" y="3421063"/>
                <a:ext cx="0" cy="173355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39" name="Line 24"/>
              <p:cNvSpPr>
                <a:spLocks noChangeShapeType="1"/>
              </p:cNvSpPr>
              <p:nvPr/>
            </p:nvSpPr>
            <p:spPr bwMode="auto">
              <a:xfrm flipV="1">
                <a:off x="5072063" y="3421063"/>
                <a:ext cx="0" cy="173355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40" name="Line 25"/>
              <p:cNvSpPr>
                <a:spLocks noChangeShapeType="1"/>
              </p:cNvSpPr>
              <p:nvPr/>
            </p:nvSpPr>
            <p:spPr bwMode="auto">
              <a:xfrm>
                <a:off x="3348038" y="4856163"/>
                <a:ext cx="17463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41" name="Line 26"/>
              <p:cNvSpPr>
                <a:spLocks noChangeShapeType="1"/>
              </p:cNvSpPr>
              <p:nvPr/>
            </p:nvSpPr>
            <p:spPr bwMode="auto">
              <a:xfrm>
                <a:off x="3348038" y="4287838"/>
                <a:ext cx="17463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42" name="Line 27"/>
              <p:cNvSpPr>
                <a:spLocks noChangeShapeType="1"/>
              </p:cNvSpPr>
              <p:nvPr/>
            </p:nvSpPr>
            <p:spPr bwMode="auto">
              <a:xfrm>
                <a:off x="3348038" y="3719513"/>
                <a:ext cx="17463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43" name="Line 28"/>
              <p:cNvSpPr>
                <a:spLocks noChangeShapeType="1"/>
              </p:cNvSpPr>
              <p:nvPr/>
            </p:nvSpPr>
            <p:spPr bwMode="auto">
              <a:xfrm flipH="1">
                <a:off x="5054601" y="4856163"/>
                <a:ext cx="17463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44" name="Line 29"/>
              <p:cNvSpPr>
                <a:spLocks noChangeShapeType="1"/>
              </p:cNvSpPr>
              <p:nvPr/>
            </p:nvSpPr>
            <p:spPr bwMode="auto">
              <a:xfrm flipH="1">
                <a:off x="5054601" y="4287838"/>
                <a:ext cx="17463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45" name="Line 30"/>
              <p:cNvSpPr>
                <a:spLocks noChangeShapeType="1"/>
              </p:cNvSpPr>
              <p:nvPr/>
            </p:nvSpPr>
            <p:spPr bwMode="auto">
              <a:xfrm flipH="1">
                <a:off x="5054601" y="3719513"/>
                <a:ext cx="17463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</p:grpSp>
        <p:sp>
          <p:nvSpPr>
            <p:cNvPr id="100" name="Rectangle 31"/>
            <p:cNvSpPr>
              <a:spLocks noChangeArrowheads="1"/>
            </p:cNvSpPr>
            <p:nvPr/>
          </p:nvSpPr>
          <p:spPr bwMode="auto">
            <a:xfrm>
              <a:off x="2943017" y="7711479"/>
              <a:ext cx="22121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-20</a:t>
              </a:r>
              <a:endPara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Rectangle 32"/>
            <p:cNvSpPr>
              <a:spLocks noChangeArrowheads="1"/>
            </p:cNvSpPr>
            <p:nvPr/>
          </p:nvSpPr>
          <p:spPr bwMode="auto">
            <a:xfrm>
              <a:off x="3079271" y="7139979"/>
              <a:ext cx="849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Rectangle 33"/>
            <p:cNvSpPr>
              <a:spLocks noChangeArrowheads="1"/>
            </p:cNvSpPr>
            <p:nvPr/>
          </p:nvSpPr>
          <p:spPr bwMode="auto">
            <a:xfrm>
              <a:off x="2994313" y="6568479"/>
              <a:ext cx="16991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Rectangle 63"/>
            <p:cNvSpPr>
              <a:spLocks noChangeArrowheads="1"/>
            </p:cNvSpPr>
            <p:nvPr/>
          </p:nvSpPr>
          <p:spPr bwMode="auto">
            <a:xfrm>
              <a:off x="5252339" y="8006754"/>
              <a:ext cx="75342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Rectangle 64"/>
            <p:cNvSpPr>
              <a:spLocks noChangeArrowheads="1"/>
            </p:cNvSpPr>
            <p:nvPr/>
          </p:nvSpPr>
          <p:spPr bwMode="auto">
            <a:xfrm>
              <a:off x="5252339" y="7597179"/>
              <a:ext cx="226024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100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Rectangle 65"/>
            <p:cNvSpPr>
              <a:spLocks noChangeArrowheads="1"/>
            </p:cNvSpPr>
            <p:nvPr/>
          </p:nvSpPr>
          <p:spPr bwMode="auto">
            <a:xfrm>
              <a:off x="5252339" y="7178079"/>
              <a:ext cx="226024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200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Rectangle 66"/>
            <p:cNvSpPr>
              <a:spLocks noChangeArrowheads="1"/>
            </p:cNvSpPr>
            <p:nvPr/>
          </p:nvSpPr>
          <p:spPr bwMode="auto">
            <a:xfrm>
              <a:off x="5252339" y="6768504"/>
              <a:ext cx="226024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300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67"/>
            <p:cNvSpPr>
              <a:spLocks noChangeArrowheads="1"/>
            </p:cNvSpPr>
            <p:nvPr/>
          </p:nvSpPr>
          <p:spPr bwMode="auto">
            <a:xfrm>
              <a:off x="5252339" y="6349404"/>
              <a:ext cx="226024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400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5076125" y="6349404"/>
              <a:ext cx="128589" cy="1733550"/>
              <a:chOff x="5195888" y="3421063"/>
              <a:chExt cx="257176" cy="1733550"/>
            </a:xfrm>
          </p:grpSpPr>
          <p:sp>
            <p:nvSpPr>
              <p:cNvPr id="112" name="Line 51"/>
              <p:cNvSpPr>
                <a:spLocks noChangeShapeType="1"/>
              </p:cNvSpPr>
              <p:nvPr/>
            </p:nvSpPr>
            <p:spPr bwMode="auto">
              <a:xfrm>
                <a:off x="5195888" y="5154613"/>
                <a:ext cx="257175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13" name="Line 52"/>
              <p:cNvSpPr>
                <a:spLocks noChangeShapeType="1"/>
              </p:cNvSpPr>
              <p:nvPr/>
            </p:nvSpPr>
            <p:spPr bwMode="auto">
              <a:xfrm>
                <a:off x="5195888" y="3421063"/>
                <a:ext cx="257175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14" name="Line 53"/>
              <p:cNvSpPr>
                <a:spLocks noChangeShapeType="1"/>
              </p:cNvSpPr>
              <p:nvPr/>
            </p:nvSpPr>
            <p:spPr bwMode="auto">
              <a:xfrm flipV="1">
                <a:off x="5195888" y="3421063"/>
                <a:ext cx="0" cy="173355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15" name="Line 54"/>
              <p:cNvSpPr>
                <a:spLocks noChangeShapeType="1"/>
              </p:cNvSpPr>
              <p:nvPr/>
            </p:nvSpPr>
            <p:spPr bwMode="auto">
              <a:xfrm flipV="1">
                <a:off x="5453063" y="3421063"/>
                <a:ext cx="0" cy="173355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pic>
            <p:nvPicPr>
              <p:cNvPr id="116" name="Picture 5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5888" y="3421063"/>
                <a:ext cx="257175" cy="1733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" name="Picture 5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5888" y="3421063"/>
                <a:ext cx="257175" cy="1733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8" name="Line 57"/>
              <p:cNvSpPr>
                <a:spLocks noChangeShapeType="1"/>
              </p:cNvSpPr>
              <p:nvPr/>
            </p:nvSpPr>
            <p:spPr bwMode="auto">
              <a:xfrm flipV="1">
                <a:off x="5453063" y="3421063"/>
                <a:ext cx="0" cy="173355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19" name="Line 58"/>
              <p:cNvSpPr>
                <a:spLocks noChangeShapeType="1"/>
              </p:cNvSpPr>
              <p:nvPr/>
            </p:nvSpPr>
            <p:spPr bwMode="auto">
              <a:xfrm flipH="1">
                <a:off x="5435601" y="5154613"/>
                <a:ext cx="17463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20" name="Line 59"/>
              <p:cNvSpPr>
                <a:spLocks noChangeShapeType="1"/>
              </p:cNvSpPr>
              <p:nvPr/>
            </p:nvSpPr>
            <p:spPr bwMode="auto">
              <a:xfrm flipH="1">
                <a:off x="5435601" y="4740276"/>
                <a:ext cx="17463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21" name="Line 60"/>
              <p:cNvSpPr>
                <a:spLocks noChangeShapeType="1"/>
              </p:cNvSpPr>
              <p:nvPr/>
            </p:nvSpPr>
            <p:spPr bwMode="auto">
              <a:xfrm flipH="1">
                <a:off x="5435601" y="4325938"/>
                <a:ext cx="17463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22" name="Line 61"/>
              <p:cNvSpPr>
                <a:spLocks noChangeShapeType="1"/>
              </p:cNvSpPr>
              <p:nvPr/>
            </p:nvSpPr>
            <p:spPr bwMode="auto">
              <a:xfrm flipH="1">
                <a:off x="5435601" y="3911601"/>
                <a:ext cx="17463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23" name="Line 62"/>
              <p:cNvSpPr>
                <a:spLocks noChangeShapeType="1"/>
              </p:cNvSpPr>
              <p:nvPr/>
            </p:nvSpPr>
            <p:spPr bwMode="auto">
              <a:xfrm flipH="1">
                <a:off x="5435601" y="3497263"/>
                <a:ext cx="17463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24" name="Line 71"/>
              <p:cNvSpPr>
                <a:spLocks noChangeShapeType="1"/>
              </p:cNvSpPr>
              <p:nvPr/>
            </p:nvSpPr>
            <p:spPr bwMode="auto">
              <a:xfrm>
                <a:off x="5195888" y="3421063"/>
                <a:ext cx="257175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25" name="Line 72"/>
              <p:cNvSpPr>
                <a:spLocks noChangeShapeType="1"/>
              </p:cNvSpPr>
              <p:nvPr/>
            </p:nvSpPr>
            <p:spPr bwMode="auto">
              <a:xfrm>
                <a:off x="5195888" y="5154613"/>
                <a:ext cx="257175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26" name="Line 73"/>
              <p:cNvSpPr>
                <a:spLocks noChangeShapeType="1"/>
              </p:cNvSpPr>
              <p:nvPr/>
            </p:nvSpPr>
            <p:spPr bwMode="auto">
              <a:xfrm flipV="1">
                <a:off x="5195888" y="3421063"/>
                <a:ext cx="0" cy="173355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27" name="Line 74"/>
              <p:cNvSpPr>
                <a:spLocks noChangeShapeType="1"/>
              </p:cNvSpPr>
              <p:nvPr/>
            </p:nvSpPr>
            <p:spPr bwMode="auto">
              <a:xfrm flipV="1">
                <a:off x="5453063" y="3421063"/>
                <a:ext cx="0" cy="173355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70"/>
                <p:cNvSpPr>
                  <a:spLocks noChangeArrowheads="1"/>
                </p:cNvSpPr>
                <p:nvPr/>
              </p:nvSpPr>
              <p:spPr bwMode="auto">
                <a:xfrm>
                  <a:off x="3224084" y="8327782"/>
                  <a:ext cx="1699568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286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743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200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657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lvl="0" algn="ctr" defTabSz="914400"/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</a:rPr>
                    <a:t>displacement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</a:rPr>
                    <a:t> (nm)</a:t>
                  </a:r>
                  <a:endPara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3370" name="Rectangl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24084" y="8327782"/>
                  <a:ext cx="1699568" cy="21544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5735" t="-22857" r="-6452" b="-5142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26"/>
                <p:cNvSpPr>
                  <a:spLocks noChangeArrowheads="1"/>
                </p:cNvSpPr>
                <p:nvPr/>
              </p:nvSpPr>
              <p:spPr bwMode="auto">
                <a:xfrm rot="16200000">
                  <a:off x="1992041" y="7108457"/>
                  <a:ext cx="1695401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286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743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200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657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lvl="0" algn="ctr" defTabSz="914400"/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</a:rPr>
                    <a:t>displacemen</a:t>
                  </a:r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t</a:t>
                  </a:r>
                  <a:r>
                    <a:rPr lang="en-AU" sz="14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AU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</a:rPr>
                    <a:t> (nm)</a:t>
                  </a:r>
                  <a:endPara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3371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6200000">
                  <a:off x="1992041" y="7108457"/>
                  <a:ext cx="1695401" cy="21544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25714" t="-6475" r="-48571" b="-575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26"/>
                <p:cNvSpPr>
                  <a:spLocks noChangeArrowheads="1"/>
                </p:cNvSpPr>
                <p:nvPr/>
              </p:nvSpPr>
              <p:spPr bwMode="auto">
                <a:xfrm>
                  <a:off x="3629993" y="6069799"/>
                  <a:ext cx="868699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286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743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200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657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AU" alt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alt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𝑔</m:t>
                          </m:r>
                        </m:e>
                        <m:sub>
                          <m:r>
                            <a:rPr kumimoji="0" lang="en-AU" alt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𝑑𝑑</m:t>
                          </m:r>
                        </m:sub>
                      </m:sSub>
                    </m:oMath>
                  </a14:m>
                  <a:r>
                    <a:rPr kumimoji="0" lang="en-US" alt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 </a:t>
                  </a:r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(MHz)</a:t>
                  </a:r>
                </a:p>
              </p:txBody>
            </p:sp>
          </mc:Choice>
          <mc:Fallback xmlns="">
            <p:sp>
              <p:nvSpPr>
                <p:cNvPr id="3372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29993" y="6069799"/>
                  <a:ext cx="868699" cy="246221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7746" t="-12500" r="-11972" b="-40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6" name="TextBox 42"/>
          <p:cNvSpPr txBox="1"/>
          <p:nvPr/>
        </p:nvSpPr>
        <p:spPr>
          <a:xfrm>
            <a:off x="234256" y="-199227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21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41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62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83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104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125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146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01676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b="1" dirty="0" smtClean="0"/>
              <a:t>a</a:t>
            </a:r>
            <a:endParaRPr lang="en-AU" sz="3600" b="1" dirty="0"/>
          </a:p>
        </p:txBody>
      </p:sp>
      <p:sp>
        <p:nvSpPr>
          <p:cNvPr id="147" name="TextBox 42"/>
          <p:cNvSpPr txBox="1"/>
          <p:nvPr/>
        </p:nvSpPr>
        <p:spPr>
          <a:xfrm>
            <a:off x="2843779" y="-135728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21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41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62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83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104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125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146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01676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b="1" dirty="0" smtClean="0"/>
              <a:t>b</a:t>
            </a:r>
            <a:endParaRPr lang="en-AU" sz="3600" b="1" dirty="0"/>
          </a:p>
        </p:txBody>
      </p:sp>
      <p:sp>
        <p:nvSpPr>
          <p:cNvPr id="148" name="TextBox 42"/>
          <p:cNvSpPr txBox="1"/>
          <p:nvPr/>
        </p:nvSpPr>
        <p:spPr>
          <a:xfrm>
            <a:off x="2880195" y="2853505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21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41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62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83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104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125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146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01676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b="1" dirty="0" smtClean="0"/>
              <a:t>d</a:t>
            </a:r>
            <a:endParaRPr lang="en-AU" sz="3600" b="1" dirty="0"/>
          </a:p>
        </p:txBody>
      </p:sp>
      <p:sp>
        <p:nvSpPr>
          <p:cNvPr id="149" name="TextBox 42"/>
          <p:cNvSpPr txBox="1"/>
          <p:nvPr/>
        </p:nvSpPr>
        <p:spPr>
          <a:xfrm>
            <a:off x="-57968" y="2861245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21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41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62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83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104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125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146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01676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b="1" dirty="0" smtClean="0"/>
              <a:t>c</a:t>
            </a:r>
            <a:endParaRPr lang="en-AU" sz="3600" b="1" dirty="0"/>
          </a:p>
        </p:txBody>
      </p:sp>
      <p:sp>
        <p:nvSpPr>
          <p:cNvPr id="150" name="TextBox 42"/>
          <p:cNvSpPr txBox="1"/>
          <p:nvPr/>
        </p:nvSpPr>
        <p:spPr>
          <a:xfrm>
            <a:off x="-55573" y="5701070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21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41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62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83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104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125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146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01676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b="1" dirty="0" smtClean="0"/>
              <a:t>e</a:t>
            </a:r>
            <a:endParaRPr lang="en-AU" sz="3600" b="1" dirty="0"/>
          </a:p>
        </p:txBody>
      </p:sp>
      <p:sp>
        <p:nvSpPr>
          <p:cNvPr id="151" name="TextBox 42"/>
          <p:cNvSpPr txBox="1"/>
          <p:nvPr/>
        </p:nvSpPr>
        <p:spPr>
          <a:xfrm>
            <a:off x="126358" y="7760365"/>
            <a:ext cx="330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21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41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62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83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104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125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146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01676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b="1" dirty="0" smtClean="0"/>
              <a:t>f</a:t>
            </a:r>
            <a:endParaRPr lang="en-AU" sz="3600" b="1" dirty="0"/>
          </a:p>
        </p:txBody>
      </p:sp>
      <p:sp>
        <p:nvSpPr>
          <p:cNvPr id="152" name="TextBox 42"/>
          <p:cNvSpPr txBox="1"/>
          <p:nvPr/>
        </p:nvSpPr>
        <p:spPr>
          <a:xfrm>
            <a:off x="2898612" y="7724445"/>
            <a:ext cx="40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21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41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62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83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104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125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146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01676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b="1" dirty="0" smtClean="0"/>
              <a:t>g</a:t>
            </a:r>
            <a:endParaRPr lang="en-AU" sz="3600" b="1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3276694" y="8129011"/>
            <a:ext cx="2333677" cy="2333677"/>
            <a:chOff x="3276694" y="8196725"/>
            <a:chExt cx="2333677" cy="2333677"/>
          </a:xfrm>
        </p:grpSpPr>
        <p:sp>
          <p:nvSpPr>
            <p:cNvPr id="154" name="Rectangle 153"/>
            <p:cNvSpPr/>
            <p:nvPr/>
          </p:nvSpPr>
          <p:spPr>
            <a:xfrm>
              <a:off x="3276694" y="8196725"/>
              <a:ext cx="2333677" cy="23336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AU" sz="1600" dirty="0" smtClean="0"/>
                <a:t>top view</a:t>
              </a:r>
              <a:endParaRPr lang="en-AU" sz="1600" dirty="0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3377714" y="8297745"/>
              <a:ext cx="2131636" cy="2131637"/>
              <a:chOff x="1144758" y="3531137"/>
              <a:chExt cx="2988034" cy="2988035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1144758" y="5534262"/>
                <a:ext cx="1609778" cy="360040"/>
                <a:chOff x="947786" y="5436642"/>
                <a:chExt cx="1609778" cy="360040"/>
              </a:xfrm>
            </p:grpSpPr>
            <p:sp>
              <p:nvSpPr>
                <p:cNvPr id="169" name="Rounded Rectangle 168"/>
                <p:cNvSpPr/>
                <p:nvPr/>
              </p:nvSpPr>
              <p:spPr>
                <a:xfrm>
                  <a:off x="947786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0" name="Rounded Rectangle 169"/>
                <p:cNvSpPr/>
                <p:nvPr/>
              </p:nvSpPr>
              <p:spPr>
                <a:xfrm>
                  <a:off x="1326878" y="5436642"/>
                  <a:ext cx="851594" cy="36004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71" name="Rounded Rectangle 170"/>
                <p:cNvSpPr/>
                <p:nvPr/>
              </p:nvSpPr>
              <p:spPr>
                <a:xfrm>
                  <a:off x="2197524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 rot="5400000">
                <a:off x="1144758" y="4156006"/>
                <a:ext cx="1609778" cy="360040"/>
                <a:chOff x="947786" y="5436642"/>
                <a:chExt cx="1609778" cy="360040"/>
              </a:xfrm>
            </p:grpSpPr>
            <p:sp>
              <p:nvSpPr>
                <p:cNvPr id="166" name="Rounded Rectangle 165"/>
                <p:cNvSpPr/>
                <p:nvPr/>
              </p:nvSpPr>
              <p:spPr>
                <a:xfrm>
                  <a:off x="947786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1326878" y="5436642"/>
                  <a:ext cx="851594" cy="36004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8" name="Rounded Rectangle 167"/>
                <p:cNvSpPr/>
                <p:nvPr/>
              </p:nvSpPr>
              <p:spPr>
                <a:xfrm>
                  <a:off x="2197524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58" name="Group 157"/>
              <p:cNvGrpSpPr/>
              <p:nvPr/>
            </p:nvGrpSpPr>
            <p:grpSpPr>
              <a:xfrm rot="10800000">
                <a:off x="2523014" y="4156007"/>
                <a:ext cx="1609778" cy="360040"/>
                <a:chOff x="947786" y="5436642"/>
                <a:chExt cx="1609778" cy="360040"/>
              </a:xfrm>
            </p:grpSpPr>
            <p:sp>
              <p:nvSpPr>
                <p:cNvPr id="163" name="Rounded Rectangle 162"/>
                <p:cNvSpPr/>
                <p:nvPr/>
              </p:nvSpPr>
              <p:spPr>
                <a:xfrm>
                  <a:off x="947786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4" name="Rounded Rectangle 163"/>
                <p:cNvSpPr/>
                <p:nvPr/>
              </p:nvSpPr>
              <p:spPr>
                <a:xfrm>
                  <a:off x="1326878" y="5436642"/>
                  <a:ext cx="851594" cy="36004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5" name="Rounded Rectangle 164"/>
                <p:cNvSpPr/>
                <p:nvPr/>
              </p:nvSpPr>
              <p:spPr>
                <a:xfrm>
                  <a:off x="2197524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 rot="16200000">
                <a:off x="2523013" y="5534263"/>
                <a:ext cx="1609778" cy="360040"/>
                <a:chOff x="947786" y="5436642"/>
                <a:chExt cx="1609778" cy="360040"/>
              </a:xfrm>
            </p:grpSpPr>
            <p:sp>
              <p:nvSpPr>
                <p:cNvPr id="160" name="Rounded Rectangle 159"/>
                <p:cNvSpPr/>
                <p:nvPr/>
              </p:nvSpPr>
              <p:spPr>
                <a:xfrm>
                  <a:off x="947786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1" name="Rounded Rectangle 160"/>
                <p:cNvSpPr/>
                <p:nvPr/>
              </p:nvSpPr>
              <p:spPr>
                <a:xfrm>
                  <a:off x="1326878" y="5436642"/>
                  <a:ext cx="851594" cy="36004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2" name="Rounded Rectangle 161"/>
                <p:cNvSpPr/>
                <p:nvPr/>
              </p:nvSpPr>
              <p:spPr>
                <a:xfrm>
                  <a:off x="2197524" y="5436642"/>
                  <a:ext cx="360040" cy="36004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20727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8032" y="3064724"/>
            <a:ext cx="6328800" cy="2735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-1938699" y="34435"/>
            <a:ext cx="2093760" cy="2747666"/>
            <a:chOff x="151717" y="67398"/>
            <a:chExt cx="2093760" cy="2747666"/>
          </a:xfrm>
        </p:grpSpPr>
        <p:grpSp>
          <p:nvGrpSpPr>
            <p:cNvPr id="4" name="Group 3"/>
            <p:cNvGrpSpPr/>
            <p:nvPr/>
          </p:nvGrpSpPr>
          <p:grpSpPr>
            <a:xfrm>
              <a:off x="151717" y="87654"/>
              <a:ext cx="1536120" cy="2727410"/>
              <a:chOff x="-36512" y="1772816"/>
              <a:chExt cx="1656184" cy="2890861"/>
            </a:xfrm>
            <a:scene3d>
              <a:camera prst="perspectiveContrastingLeftFacing">
                <a:rot lat="248997" lon="1758457" rev="21535341"/>
              </a:camera>
              <a:lightRig rig="balanced" dir="t">
                <a:rot lat="0" lon="0" rev="21000000"/>
              </a:lightRig>
            </a:scene3d>
          </p:grpSpPr>
          <p:sp>
            <p:nvSpPr>
              <p:cNvPr id="21" name="Rectangle 20"/>
              <p:cNvSpPr/>
              <p:nvPr/>
            </p:nvSpPr>
            <p:spPr>
              <a:xfrm>
                <a:off x="-36512" y="1772816"/>
                <a:ext cx="1656184" cy="143381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sp3d extrusionH="1092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-36512" y="3229867"/>
                <a:ext cx="1656184" cy="14338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sp3d extrusionH="1092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21598" y="67398"/>
              <a:ext cx="1147735" cy="2694486"/>
              <a:chOff x="358331" y="1833599"/>
              <a:chExt cx="1147735" cy="2694486"/>
            </a:xfrm>
            <a:scene3d>
              <a:camera prst="perspectiveContrastingLeftFacing">
                <a:rot lat="248997" lon="1758457" rev="21535341"/>
              </a:camera>
              <a:lightRig rig="threePt" dir="t"/>
            </a:scene3d>
          </p:grpSpPr>
          <p:sp>
            <p:nvSpPr>
              <p:cNvPr id="9" name="TextBox 8"/>
              <p:cNvSpPr txBox="1"/>
              <p:nvPr/>
            </p:nvSpPr>
            <p:spPr>
              <a:xfrm>
                <a:off x="612861" y="4189531"/>
                <a:ext cx="840295" cy="338554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 err="1">
                    <a:solidFill>
                      <a:srgbClr val="9966FF"/>
                    </a:solidFill>
                    <a:latin typeface="Cambria Math" pitchFamily="18" charset="0"/>
                    <a:ea typeface="Cambria Math" pitchFamily="18" charset="0"/>
                  </a:rPr>
                  <a:t>D</a:t>
                </a:r>
                <a:r>
                  <a:rPr lang="en-AU" sz="1600" baseline="-25000" dirty="0" err="1">
                    <a:solidFill>
                      <a:srgbClr val="9966FF"/>
                    </a:solidFill>
                    <a:latin typeface="Cambria Math" pitchFamily="18" charset="0"/>
                    <a:ea typeface="Cambria Math" pitchFamily="18" charset="0"/>
                  </a:rPr>
                  <a:t>n</a:t>
                </a:r>
                <a:r>
                  <a:rPr lang="en-AU" sz="1600" baseline="-25000" dirty="0">
                    <a:solidFill>
                      <a:srgbClr val="9966FF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AU" sz="1600" dirty="0">
                    <a:solidFill>
                      <a:srgbClr val="9966FF"/>
                    </a:solidFill>
                    <a:latin typeface="Cambria Math" pitchFamily="18" charset="0"/>
                    <a:ea typeface="Cambria Math" pitchFamily="18" charset="0"/>
                  </a:rPr>
                  <a:t>= 1e</a:t>
                </a:r>
                <a:endParaRPr lang="en-AU" sz="1600" baseline="-25000" dirty="0">
                  <a:solidFill>
                    <a:srgbClr val="9966FF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06461" y="3426276"/>
                <a:ext cx="899605" cy="338554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>
                    <a:solidFill>
                      <a:schemeClr val="accent5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D</a:t>
                </a:r>
                <a:r>
                  <a:rPr lang="en-AU" sz="1600" baseline="-25000" dirty="0">
                    <a:solidFill>
                      <a:schemeClr val="accent5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e </a:t>
                </a:r>
                <a:r>
                  <a:rPr lang="en-AU" sz="1600" dirty="0">
                    <a:solidFill>
                      <a:schemeClr val="accent5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= -1e</a:t>
                </a:r>
                <a:endParaRPr lang="en-AU" sz="1600" baseline="-25000" dirty="0">
                  <a:solidFill>
                    <a:schemeClr val="accent5">
                      <a:lumMod val="75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97324" y="4167871"/>
                <a:ext cx="180000" cy="180000"/>
              </a:xfrm>
              <a:prstGeom prst="ellipse">
                <a:avLst/>
              </a:prstGeom>
              <a:solidFill>
                <a:srgbClr val="D5ABFF"/>
              </a:solidFill>
              <a:ln>
                <a:noFill/>
              </a:ln>
              <a:sp3d>
                <a:bevelT w="889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98088" y="3412618"/>
                <a:ext cx="180000" cy="180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p3d>
                <a:bevelT w="889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58331" y="4031537"/>
                <a:ext cx="312906" cy="400110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/>
                  <a:t>+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59601" y="3181346"/>
                <a:ext cx="309700" cy="584775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20798" y="2806859"/>
                <a:ext cx="761747" cy="338554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>
                    <a:solidFill>
                      <a:srgbClr val="9966FF"/>
                    </a:solidFill>
                    <a:latin typeface="Cambria Math" pitchFamily="18" charset="0"/>
                    <a:ea typeface="Cambria Math" pitchFamily="18" charset="0"/>
                  </a:rPr>
                  <a:t>I</a:t>
                </a:r>
                <a:r>
                  <a:rPr lang="en-AU" sz="1600" baseline="-25000" dirty="0">
                    <a:solidFill>
                      <a:srgbClr val="9966FF"/>
                    </a:solidFill>
                    <a:latin typeface="Cambria Math" pitchFamily="18" charset="0"/>
                    <a:ea typeface="Cambria Math" pitchFamily="18" charset="0"/>
                  </a:rPr>
                  <a:t>e </a:t>
                </a:r>
                <a:r>
                  <a:rPr lang="en-AU" sz="1600" dirty="0">
                    <a:solidFill>
                      <a:srgbClr val="9966FF"/>
                    </a:solidFill>
                    <a:latin typeface="Cambria Math" pitchFamily="18" charset="0"/>
                    <a:ea typeface="Cambria Math" pitchFamily="18" charset="0"/>
                  </a:rPr>
                  <a:t>= 1e</a:t>
                </a:r>
                <a:endParaRPr lang="en-AU" sz="1600" baseline="-25000" dirty="0">
                  <a:solidFill>
                    <a:srgbClr val="9966FF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22018" y="2072179"/>
                <a:ext cx="840295" cy="338554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>
                    <a:solidFill>
                      <a:schemeClr val="accent5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I</a:t>
                </a:r>
                <a:r>
                  <a:rPr lang="en-AU" sz="1600" baseline="-25000" dirty="0">
                    <a:solidFill>
                      <a:schemeClr val="accent5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n </a:t>
                </a:r>
                <a:r>
                  <a:rPr lang="en-AU" sz="1600" dirty="0">
                    <a:solidFill>
                      <a:schemeClr val="accent5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= -1e</a:t>
                </a:r>
                <a:endParaRPr lang="en-AU" sz="1600" baseline="-25000" dirty="0">
                  <a:solidFill>
                    <a:schemeClr val="accent5">
                      <a:lumMod val="75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05261" y="2813774"/>
                <a:ext cx="180000" cy="180000"/>
              </a:xfrm>
              <a:prstGeom prst="ellipse">
                <a:avLst/>
              </a:prstGeom>
              <a:solidFill>
                <a:srgbClr val="D5ABFF"/>
              </a:solidFill>
              <a:ln>
                <a:noFill/>
              </a:ln>
              <a:sp3d>
                <a:bevelT w="889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06025" y="2058521"/>
                <a:ext cx="180000" cy="180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p3d>
                <a:bevelT w="889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62458" y="2681250"/>
                <a:ext cx="312906" cy="400110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/>
                  <a:t>+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62458" y="1833599"/>
                <a:ext cx="309700" cy="584775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chemeClr val="bg1"/>
                    </a:solidFill>
                  </a:rPr>
                  <a:t>-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432562" y="1161859"/>
              <a:ext cx="812915" cy="578642"/>
              <a:chOff x="1283082" y="2848050"/>
              <a:chExt cx="812915" cy="578642"/>
            </a:xfrm>
            <a:scene3d>
              <a:camera prst="perspectiveHeroicExtremeRightFacing">
                <a:rot lat="511012" lon="18901154" rev="21540000"/>
              </a:camera>
              <a:lightRig rig="threePt" dir="t"/>
            </a:scene3d>
          </p:grpSpPr>
          <p:sp>
            <p:nvSpPr>
              <p:cNvPr id="7" name="TextBox 6"/>
              <p:cNvSpPr txBox="1"/>
              <p:nvPr/>
            </p:nvSpPr>
            <p:spPr>
              <a:xfrm>
                <a:off x="1387276" y="2848050"/>
                <a:ext cx="6715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Metal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 rot="21508291">
                <a:off x="1283082" y="3088138"/>
                <a:ext cx="8129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 smtClean="0"/>
                  <a:t>  Silicon</a:t>
                </a:r>
                <a:endParaRPr lang="en-AU" sz="16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3066995" y="46912"/>
            <a:ext cx="2081813" cy="2727410"/>
            <a:chOff x="2550569" y="91846"/>
            <a:chExt cx="2081813" cy="2727410"/>
          </a:xfrm>
        </p:grpSpPr>
        <p:grpSp>
          <p:nvGrpSpPr>
            <p:cNvPr id="24" name="Group 23"/>
            <p:cNvGrpSpPr/>
            <p:nvPr/>
          </p:nvGrpSpPr>
          <p:grpSpPr>
            <a:xfrm>
              <a:off x="2550569" y="91846"/>
              <a:ext cx="1536192" cy="2727410"/>
              <a:chOff x="-36512" y="1772816"/>
              <a:chExt cx="1656184" cy="2890861"/>
            </a:xfrm>
            <a:scene3d>
              <a:camera prst="perspectiveContrastingLeftFacing">
                <a:rot lat="248997" lon="1758457" rev="21535341"/>
              </a:camera>
              <a:lightRig rig="balanced" dir="t">
                <a:rot lat="0" lon="0" rev="21000000"/>
              </a:lightRig>
            </a:scene3d>
          </p:grpSpPr>
          <p:sp>
            <p:nvSpPr>
              <p:cNvPr id="41" name="Rectangle 40"/>
              <p:cNvSpPr/>
              <p:nvPr/>
            </p:nvSpPr>
            <p:spPr>
              <a:xfrm>
                <a:off x="-36512" y="1772816"/>
                <a:ext cx="1656184" cy="143381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p3d extrusionH="1092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-36512" y="3229867"/>
                <a:ext cx="1656184" cy="14338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sp3d extrusionH="1092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815932" y="185329"/>
              <a:ext cx="1202636" cy="2580748"/>
              <a:chOff x="353813" y="1947337"/>
              <a:chExt cx="1202636" cy="2580748"/>
            </a:xfrm>
            <a:scene3d>
              <a:camera prst="perspectiveContrastingLeftFacing">
                <a:rot lat="248997" lon="1758457" rev="21535341"/>
              </a:camera>
              <a:lightRig rig="threePt" dir="t"/>
            </a:scene3d>
          </p:grpSpPr>
          <p:sp>
            <p:nvSpPr>
              <p:cNvPr id="29" name="TextBox 28"/>
              <p:cNvSpPr txBox="1"/>
              <p:nvPr/>
            </p:nvSpPr>
            <p:spPr>
              <a:xfrm>
                <a:off x="612861" y="4189531"/>
                <a:ext cx="840295" cy="338554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 err="1">
                    <a:solidFill>
                      <a:srgbClr val="9966FF"/>
                    </a:solidFill>
                    <a:latin typeface="Cambria Math" pitchFamily="18" charset="0"/>
                    <a:ea typeface="Cambria Math" pitchFamily="18" charset="0"/>
                  </a:rPr>
                  <a:t>D</a:t>
                </a:r>
                <a:r>
                  <a:rPr lang="en-AU" sz="1600" baseline="-25000" dirty="0" err="1">
                    <a:solidFill>
                      <a:srgbClr val="9966FF"/>
                    </a:solidFill>
                    <a:latin typeface="Cambria Math" pitchFamily="18" charset="0"/>
                    <a:ea typeface="Cambria Math" pitchFamily="18" charset="0"/>
                  </a:rPr>
                  <a:t>n</a:t>
                </a:r>
                <a:r>
                  <a:rPr lang="en-AU" sz="1600" baseline="-25000" dirty="0">
                    <a:solidFill>
                      <a:srgbClr val="9966FF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AU" sz="1600" dirty="0">
                    <a:solidFill>
                      <a:srgbClr val="9966FF"/>
                    </a:solidFill>
                    <a:latin typeface="Cambria Math" pitchFamily="18" charset="0"/>
                    <a:ea typeface="Cambria Math" pitchFamily="18" charset="0"/>
                  </a:rPr>
                  <a:t>= 1e</a:t>
                </a:r>
                <a:endParaRPr lang="en-AU" sz="1600" baseline="-25000" dirty="0">
                  <a:solidFill>
                    <a:srgbClr val="9966FF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06461" y="3426276"/>
                <a:ext cx="899605" cy="338554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>
                    <a:solidFill>
                      <a:schemeClr val="accent5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D</a:t>
                </a:r>
                <a:r>
                  <a:rPr lang="en-AU" sz="1600" baseline="-25000" dirty="0">
                    <a:solidFill>
                      <a:schemeClr val="accent5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e </a:t>
                </a:r>
                <a:r>
                  <a:rPr lang="en-AU" sz="1600" dirty="0">
                    <a:solidFill>
                      <a:schemeClr val="accent5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= -1e</a:t>
                </a:r>
                <a:endParaRPr lang="en-AU" sz="1600" baseline="-25000" dirty="0">
                  <a:solidFill>
                    <a:schemeClr val="accent5">
                      <a:lumMod val="75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97324" y="4167871"/>
                <a:ext cx="180000" cy="180000"/>
              </a:xfrm>
              <a:prstGeom prst="ellipse">
                <a:avLst/>
              </a:prstGeom>
              <a:solidFill>
                <a:srgbClr val="D5ABFF"/>
              </a:solidFill>
              <a:ln>
                <a:noFill/>
              </a:ln>
              <a:sp3d>
                <a:bevelT w="889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98088" y="3412618"/>
                <a:ext cx="180000" cy="180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p3d>
                <a:bevelT w="889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55437" y="4037325"/>
                <a:ext cx="312906" cy="400110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/>
                  <a:t>+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53813" y="3178733"/>
                <a:ext cx="309700" cy="584775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79595" y="2148685"/>
                <a:ext cx="926857" cy="338554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 smtClean="0">
                    <a:solidFill>
                      <a:schemeClr val="accent4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I</a:t>
                </a:r>
                <a:r>
                  <a:rPr lang="en-AU" sz="1600" baseline="-25000" dirty="0" smtClean="0">
                    <a:solidFill>
                      <a:schemeClr val="accent4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n </a:t>
                </a:r>
                <a:r>
                  <a:rPr lang="en-AU" sz="1600" dirty="0">
                    <a:solidFill>
                      <a:schemeClr val="accent4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= </a:t>
                </a:r>
                <a:r>
                  <a:rPr lang="en-AU" sz="1600" dirty="0" smtClean="0">
                    <a:solidFill>
                      <a:schemeClr val="accent4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0.5e</a:t>
                </a:r>
                <a:endParaRPr lang="en-AU" sz="1600" baseline="-25000" dirty="0">
                  <a:solidFill>
                    <a:schemeClr val="accent4">
                      <a:lumMod val="75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55854" y="2600478"/>
                <a:ext cx="1000595" cy="338554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 err="1" smtClean="0">
                    <a:solidFill>
                      <a:schemeClr val="accent5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I</a:t>
                </a:r>
                <a:r>
                  <a:rPr lang="en-AU" sz="1600" baseline="-25000" dirty="0" err="1" smtClean="0">
                    <a:solidFill>
                      <a:schemeClr val="accent5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e</a:t>
                </a:r>
                <a:r>
                  <a:rPr lang="en-AU" sz="1600" dirty="0" smtClean="0">
                    <a:solidFill>
                      <a:schemeClr val="accent5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= </a:t>
                </a:r>
                <a:r>
                  <a:rPr lang="en-AU" sz="1600" dirty="0">
                    <a:solidFill>
                      <a:schemeClr val="accent5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-</a:t>
                </a:r>
                <a:r>
                  <a:rPr lang="en-AU" sz="1600" dirty="0" smtClean="0">
                    <a:solidFill>
                      <a:schemeClr val="accent5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0.5e</a:t>
                </a:r>
                <a:endParaRPr lang="en-AU" sz="1600" baseline="-25000" dirty="0">
                  <a:solidFill>
                    <a:schemeClr val="accent5">
                      <a:lumMod val="50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05261" y="2072039"/>
                <a:ext cx="180000" cy="180000"/>
              </a:xfrm>
              <a:prstGeom prst="ellipse">
                <a:avLst/>
              </a:prstGeom>
              <a:solidFill>
                <a:srgbClr val="D5ABFF"/>
              </a:solidFill>
              <a:ln>
                <a:noFill/>
              </a:ln>
              <a:sp3d>
                <a:bevelT w="889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06025" y="2857777"/>
                <a:ext cx="180000" cy="180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p3d>
                <a:bevelT w="8890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9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59564" y="1947337"/>
                <a:ext cx="312906" cy="400110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/>
                  <a:t>+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56670" y="2625232"/>
                <a:ext cx="309700" cy="584775"/>
              </a:xfrm>
              <a:prstGeom prst="rect">
                <a:avLst/>
              </a:prstGeom>
              <a:noFill/>
              <a:sp3d extrusionH="63500"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chemeClr val="bg1"/>
                    </a:solidFill>
                  </a:rPr>
                  <a:t>-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912441" y="1159701"/>
              <a:ext cx="719941" cy="578642"/>
              <a:chOff x="1329567" y="2848050"/>
              <a:chExt cx="719941" cy="578642"/>
            </a:xfrm>
            <a:scene3d>
              <a:camera prst="perspectiveHeroicExtremeRightFacing">
                <a:rot lat="511012" lon="18901154" rev="21540000"/>
              </a:camera>
              <a:lightRig rig="threePt" dir="t"/>
            </a:scene3d>
          </p:grpSpPr>
          <p:sp>
            <p:nvSpPr>
              <p:cNvPr id="27" name="TextBox 26"/>
              <p:cNvSpPr txBox="1"/>
              <p:nvPr/>
            </p:nvSpPr>
            <p:spPr>
              <a:xfrm>
                <a:off x="1387276" y="2848050"/>
                <a:ext cx="5774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 SiO</a:t>
                </a:r>
                <a:r>
                  <a:rPr lang="en-AU" sz="1600" baseline="-25000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 rot="21508291">
                <a:off x="1329567" y="3088138"/>
                <a:ext cx="7199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/>
                  <a:t>Silicon</a:t>
                </a:r>
              </a:p>
            </p:txBody>
          </p:sp>
        </p:grpSp>
      </p:grpSp>
      <p:cxnSp>
        <p:nvCxnSpPr>
          <p:cNvPr id="43" name="Straight Arrow Connector 42"/>
          <p:cNvCxnSpPr/>
          <p:nvPr/>
        </p:nvCxnSpPr>
        <p:spPr>
          <a:xfrm flipH="1">
            <a:off x="89904" y="4130392"/>
            <a:ext cx="1664232" cy="261863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79565" y="4222978"/>
                <a:ext cx="4513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6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AU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65" y="4222978"/>
                <a:ext cx="451342" cy="338554"/>
              </a:xfrm>
              <a:prstGeom prst="rect">
                <a:avLst/>
              </a:prstGeom>
              <a:blipFill rotWithShape="1">
                <a:blip r:embed="rId3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 flipH="1">
            <a:off x="278186" y="5229678"/>
            <a:ext cx="845194" cy="21991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71325" y="5267841"/>
                <a:ext cx="4560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6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AU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25" y="5267841"/>
                <a:ext cx="456087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/>
          <p:cNvGrpSpPr/>
          <p:nvPr/>
        </p:nvGrpSpPr>
        <p:grpSpPr>
          <a:xfrm>
            <a:off x="272386" y="482872"/>
            <a:ext cx="2500158" cy="2199308"/>
            <a:chOff x="-5307617" y="336171"/>
            <a:chExt cx="2500158" cy="2199308"/>
          </a:xfrm>
        </p:grpSpPr>
        <p:sp>
          <p:nvSpPr>
            <p:cNvPr id="48" name="Rectangle 10"/>
            <p:cNvSpPr>
              <a:spLocks noChangeArrowheads="1"/>
            </p:cNvSpPr>
            <p:nvPr/>
          </p:nvSpPr>
          <p:spPr bwMode="auto">
            <a:xfrm>
              <a:off x="-4832255" y="618823"/>
              <a:ext cx="1451669" cy="14740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pic>
          <p:nvPicPr>
            <p:cNvPr id="49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832255" y="618823"/>
              <a:ext cx="1451669" cy="1474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Line 12"/>
            <p:cNvSpPr>
              <a:spLocks noChangeShapeType="1"/>
            </p:cNvSpPr>
            <p:nvPr/>
          </p:nvSpPr>
          <p:spPr bwMode="auto">
            <a:xfrm>
              <a:off x="-4832255" y="2092827"/>
              <a:ext cx="145166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-4832255" y="618823"/>
              <a:ext cx="145166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 flipV="1">
              <a:off x="-4808060" y="2077938"/>
              <a:ext cx="0" cy="14889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 flipV="1">
              <a:off x="-4340921" y="2077938"/>
              <a:ext cx="0" cy="14889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 flipV="1">
              <a:off x="-3871920" y="2077938"/>
              <a:ext cx="0" cy="14889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55" name="Line 17"/>
            <p:cNvSpPr>
              <a:spLocks noChangeShapeType="1"/>
            </p:cNvSpPr>
            <p:nvPr/>
          </p:nvSpPr>
          <p:spPr bwMode="auto">
            <a:xfrm flipV="1">
              <a:off x="-3402920" y="2077938"/>
              <a:ext cx="0" cy="14889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56" name="Line 18"/>
            <p:cNvSpPr>
              <a:spLocks noChangeShapeType="1"/>
            </p:cNvSpPr>
            <p:nvPr/>
          </p:nvSpPr>
          <p:spPr bwMode="auto">
            <a:xfrm>
              <a:off x="-4808060" y="618823"/>
              <a:ext cx="0" cy="14889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57" name="Line 19"/>
            <p:cNvSpPr>
              <a:spLocks noChangeShapeType="1"/>
            </p:cNvSpPr>
            <p:nvPr/>
          </p:nvSpPr>
          <p:spPr bwMode="auto">
            <a:xfrm>
              <a:off x="-4340921" y="618823"/>
              <a:ext cx="0" cy="14889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58" name="Line 20"/>
            <p:cNvSpPr>
              <a:spLocks noChangeShapeType="1"/>
            </p:cNvSpPr>
            <p:nvPr/>
          </p:nvSpPr>
          <p:spPr bwMode="auto">
            <a:xfrm>
              <a:off x="-3871920" y="618823"/>
              <a:ext cx="0" cy="14889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59" name="Line 21"/>
            <p:cNvSpPr>
              <a:spLocks noChangeShapeType="1"/>
            </p:cNvSpPr>
            <p:nvPr/>
          </p:nvSpPr>
          <p:spPr bwMode="auto">
            <a:xfrm>
              <a:off x="-3402920" y="618823"/>
              <a:ext cx="0" cy="14889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60" name="Rectangle 22"/>
            <p:cNvSpPr>
              <a:spLocks noChangeArrowheads="1"/>
            </p:cNvSpPr>
            <p:nvPr/>
          </p:nvSpPr>
          <p:spPr bwMode="auto">
            <a:xfrm>
              <a:off x="-4861478" y="2128560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-4436585" y="2128560"/>
              <a:ext cx="19877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-3967584" y="2128560"/>
              <a:ext cx="19877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-3498584" y="2128560"/>
              <a:ext cx="19877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30</a:t>
              </a:r>
              <a:endPara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26"/>
                <p:cNvSpPr>
                  <a:spLocks noChangeArrowheads="1"/>
                </p:cNvSpPr>
                <p:nvPr/>
              </p:nvSpPr>
              <p:spPr bwMode="auto">
                <a:xfrm>
                  <a:off x="-4949858" y="2320035"/>
                  <a:ext cx="1694310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286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743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200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657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lvl="0" algn="ctr" defTabSz="914400"/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displacement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 (nm)</a:t>
                  </a:r>
                  <a:endPara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118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4949858" y="2320035"/>
                  <a:ext cx="1694310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6475" t="-25714" r="-6115" b="-4857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Line 27"/>
            <p:cNvSpPr>
              <a:spLocks noChangeShapeType="1"/>
            </p:cNvSpPr>
            <p:nvPr/>
          </p:nvSpPr>
          <p:spPr bwMode="auto">
            <a:xfrm flipV="1">
              <a:off x="-4832255" y="618823"/>
              <a:ext cx="0" cy="147400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66" name="Line 28"/>
            <p:cNvSpPr>
              <a:spLocks noChangeShapeType="1"/>
            </p:cNvSpPr>
            <p:nvPr/>
          </p:nvSpPr>
          <p:spPr bwMode="auto">
            <a:xfrm flipV="1">
              <a:off x="-3380586" y="618823"/>
              <a:ext cx="0" cy="147400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67" name="Line 29"/>
            <p:cNvSpPr>
              <a:spLocks noChangeShapeType="1"/>
            </p:cNvSpPr>
            <p:nvPr/>
          </p:nvSpPr>
          <p:spPr bwMode="auto">
            <a:xfrm>
              <a:off x="-4832255" y="2068633"/>
              <a:ext cx="1488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68" name="Line 30"/>
            <p:cNvSpPr>
              <a:spLocks noChangeShapeType="1"/>
            </p:cNvSpPr>
            <p:nvPr/>
          </p:nvSpPr>
          <p:spPr bwMode="auto">
            <a:xfrm>
              <a:off x="-4832255" y="1594048"/>
              <a:ext cx="1488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69" name="Line 31"/>
            <p:cNvSpPr>
              <a:spLocks noChangeShapeType="1"/>
            </p:cNvSpPr>
            <p:nvPr/>
          </p:nvSpPr>
          <p:spPr bwMode="auto">
            <a:xfrm>
              <a:off x="-4832255" y="1117602"/>
              <a:ext cx="1488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70" name="Line 32"/>
            <p:cNvSpPr>
              <a:spLocks noChangeShapeType="1"/>
            </p:cNvSpPr>
            <p:nvPr/>
          </p:nvSpPr>
          <p:spPr bwMode="auto">
            <a:xfrm>
              <a:off x="-4832255" y="643018"/>
              <a:ext cx="1488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71" name="Line 33"/>
            <p:cNvSpPr>
              <a:spLocks noChangeShapeType="1"/>
            </p:cNvSpPr>
            <p:nvPr/>
          </p:nvSpPr>
          <p:spPr bwMode="auto">
            <a:xfrm flipH="1">
              <a:off x="-3395475" y="2068633"/>
              <a:ext cx="1488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72" name="Line 34"/>
            <p:cNvSpPr>
              <a:spLocks noChangeShapeType="1"/>
            </p:cNvSpPr>
            <p:nvPr/>
          </p:nvSpPr>
          <p:spPr bwMode="auto">
            <a:xfrm flipH="1">
              <a:off x="-3395475" y="1594048"/>
              <a:ext cx="1488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73" name="Line 35"/>
            <p:cNvSpPr>
              <a:spLocks noChangeShapeType="1"/>
            </p:cNvSpPr>
            <p:nvPr/>
          </p:nvSpPr>
          <p:spPr bwMode="auto">
            <a:xfrm flipH="1">
              <a:off x="-3395475" y="1117602"/>
              <a:ext cx="1488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74" name="Line 36"/>
            <p:cNvSpPr>
              <a:spLocks noChangeShapeType="1"/>
            </p:cNvSpPr>
            <p:nvPr/>
          </p:nvSpPr>
          <p:spPr bwMode="auto">
            <a:xfrm flipH="1">
              <a:off x="-3395475" y="643018"/>
              <a:ext cx="1488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75" name="Rectangle 37"/>
            <p:cNvSpPr>
              <a:spLocks noChangeArrowheads="1"/>
            </p:cNvSpPr>
            <p:nvPr/>
          </p:nvSpPr>
          <p:spPr bwMode="auto">
            <a:xfrm>
              <a:off x="-4966256" y="1973715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Rectangle 38"/>
            <p:cNvSpPr>
              <a:spLocks noChangeArrowheads="1"/>
            </p:cNvSpPr>
            <p:nvPr/>
          </p:nvSpPr>
          <p:spPr bwMode="auto">
            <a:xfrm>
              <a:off x="-5044423" y="1493547"/>
              <a:ext cx="1987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Rectangle 39"/>
            <p:cNvSpPr>
              <a:spLocks noChangeArrowheads="1"/>
            </p:cNvSpPr>
            <p:nvPr/>
          </p:nvSpPr>
          <p:spPr bwMode="auto">
            <a:xfrm>
              <a:off x="-5044423" y="1024546"/>
              <a:ext cx="1987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Rectangle 40"/>
            <p:cNvSpPr>
              <a:spLocks noChangeArrowheads="1"/>
            </p:cNvSpPr>
            <p:nvPr/>
          </p:nvSpPr>
          <p:spPr bwMode="auto">
            <a:xfrm>
              <a:off x="-5044423" y="544379"/>
              <a:ext cx="1987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30</a:t>
              </a:r>
              <a:endPara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Rectangle 71"/>
            <p:cNvSpPr>
              <a:spLocks noChangeArrowheads="1"/>
            </p:cNvSpPr>
            <p:nvPr/>
          </p:nvSpPr>
          <p:spPr bwMode="auto">
            <a:xfrm>
              <a:off x="-3062337" y="1249748"/>
              <a:ext cx="25487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372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-3213086" y="618823"/>
              <a:ext cx="111667" cy="1485170"/>
              <a:chOff x="2235200" y="871538"/>
              <a:chExt cx="190500" cy="1266825"/>
            </a:xfrm>
          </p:grpSpPr>
          <p:sp>
            <p:nvSpPr>
              <p:cNvPr id="83" name="Line 58"/>
              <p:cNvSpPr>
                <a:spLocks noChangeShapeType="1"/>
              </p:cNvSpPr>
              <p:nvPr/>
            </p:nvSpPr>
            <p:spPr bwMode="auto">
              <a:xfrm>
                <a:off x="2235200" y="2138363"/>
                <a:ext cx="1905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  <p:sp>
            <p:nvSpPr>
              <p:cNvPr id="84" name="Line 59"/>
              <p:cNvSpPr>
                <a:spLocks noChangeShapeType="1"/>
              </p:cNvSpPr>
              <p:nvPr/>
            </p:nvSpPr>
            <p:spPr bwMode="auto">
              <a:xfrm>
                <a:off x="2235200" y="871538"/>
                <a:ext cx="1905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  <p:sp>
            <p:nvSpPr>
              <p:cNvPr id="85" name="Line 60"/>
              <p:cNvSpPr>
                <a:spLocks noChangeShapeType="1"/>
              </p:cNvSpPr>
              <p:nvPr/>
            </p:nvSpPr>
            <p:spPr bwMode="auto">
              <a:xfrm flipV="1">
                <a:off x="2235200" y="871538"/>
                <a:ext cx="0" cy="1266825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  <p:sp>
            <p:nvSpPr>
              <p:cNvPr id="86" name="Line 61"/>
              <p:cNvSpPr>
                <a:spLocks noChangeShapeType="1"/>
              </p:cNvSpPr>
              <p:nvPr/>
            </p:nvSpPr>
            <p:spPr bwMode="auto">
              <a:xfrm flipV="1">
                <a:off x="2425700" y="871538"/>
                <a:ext cx="0" cy="1266825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  <p:pic>
            <p:nvPicPr>
              <p:cNvPr id="87" name="Picture 62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5200" y="871538"/>
                <a:ext cx="190500" cy="1266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8" name="Picture 63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5200" y="871538"/>
                <a:ext cx="190500" cy="1266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" name="Line 64"/>
              <p:cNvSpPr>
                <a:spLocks noChangeShapeType="1"/>
              </p:cNvSpPr>
              <p:nvPr/>
            </p:nvSpPr>
            <p:spPr bwMode="auto">
              <a:xfrm flipV="1">
                <a:off x="2425700" y="871538"/>
                <a:ext cx="0" cy="1266825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  <p:sp>
            <p:nvSpPr>
              <p:cNvPr id="90" name="Line 65"/>
              <p:cNvSpPr>
                <a:spLocks noChangeShapeType="1"/>
              </p:cNvSpPr>
              <p:nvPr/>
            </p:nvSpPr>
            <p:spPr bwMode="auto">
              <a:xfrm flipH="1">
                <a:off x="2413000" y="2041526"/>
                <a:ext cx="127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  <p:sp>
            <p:nvSpPr>
              <p:cNvPr id="91" name="Line 66"/>
              <p:cNvSpPr>
                <a:spLocks noChangeShapeType="1"/>
              </p:cNvSpPr>
              <p:nvPr/>
            </p:nvSpPr>
            <p:spPr bwMode="auto">
              <a:xfrm flipH="1">
                <a:off x="2413000" y="1725613"/>
                <a:ext cx="127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  <p:sp>
            <p:nvSpPr>
              <p:cNvPr id="92" name="Line 67"/>
              <p:cNvSpPr>
                <a:spLocks noChangeShapeType="1"/>
              </p:cNvSpPr>
              <p:nvPr/>
            </p:nvSpPr>
            <p:spPr bwMode="auto">
              <a:xfrm flipH="1">
                <a:off x="2413000" y="1477096"/>
                <a:ext cx="127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  <p:sp>
            <p:nvSpPr>
              <p:cNvPr id="93" name="Line 68"/>
              <p:cNvSpPr>
                <a:spLocks noChangeShapeType="1"/>
              </p:cNvSpPr>
              <p:nvPr/>
            </p:nvSpPr>
            <p:spPr bwMode="auto">
              <a:xfrm flipH="1">
                <a:off x="2413000" y="1092201"/>
                <a:ext cx="127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  <p:sp>
            <p:nvSpPr>
              <p:cNvPr id="94" name="Line 76"/>
              <p:cNvSpPr>
                <a:spLocks noChangeShapeType="1"/>
              </p:cNvSpPr>
              <p:nvPr/>
            </p:nvSpPr>
            <p:spPr bwMode="auto">
              <a:xfrm>
                <a:off x="2235200" y="871538"/>
                <a:ext cx="1905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  <p:sp>
            <p:nvSpPr>
              <p:cNvPr id="95" name="Line 77"/>
              <p:cNvSpPr>
                <a:spLocks noChangeShapeType="1"/>
              </p:cNvSpPr>
              <p:nvPr/>
            </p:nvSpPr>
            <p:spPr bwMode="auto">
              <a:xfrm>
                <a:off x="2235200" y="2138363"/>
                <a:ext cx="1905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  <p:sp>
            <p:nvSpPr>
              <p:cNvPr id="96" name="Line 78"/>
              <p:cNvSpPr>
                <a:spLocks noChangeShapeType="1"/>
              </p:cNvSpPr>
              <p:nvPr/>
            </p:nvSpPr>
            <p:spPr bwMode="auto">
              <a:xfrm flipV="1">
                <a:off x="2235200" y="871538"/>
                <a:ext cx="0" cy="1266825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  <p:sp>
            <p:nvSpPr>
              <p:cNvPr id="97" name="Line 79"/>
              <p:cNvSpPr>
                <a:spLocks noChangeShapeType="1"/>
              </p:cNvSpPr>
              <p:nvPr/>
            </p:nvSpPr>
            <p:spPr bwMode="auto">
              <a:xfrm flipV="1">
                <a:off x="2425700" y="871538"/>
                <a:ext cx="0" cy="1266825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26"/>
                <p:cNvSpPr>
                  <a:spLocks noChangeArrowheads="1"/>
                </p:cNvSpPr>
                <p:nvPr/>
              </p:nvSpPr>
              <p:spPr bwMode="auto">
                <a:xfrm>
                  <a:off x="-4533514" y="336171"/>
                  <a:ext cx="868699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286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743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200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657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AU" alt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alt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𝑔</m:t>
                          </m:r>
                        </m:e>
                        <m:sub>
                          <m:r>
                            <a:rPr kumimoji="0" lang="en-AU" alt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𝑑𝑑</m:t>
                          </m:r>
                        </m:sub>
                      </m:sSub>
                    </m:oMath>
                  </a14:m>
                  <a:r>
                    <a:rPr kumimoji="0" lang="en-US" alt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 </a:t>
                  </a:r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(MHz)</a:t>
                  </a:r>
                </a:p>
              </p:txBody>
            </p:sp>
          </mc:Choice>
          <mc:Fallback xmlns="">
            <p:sp>
              <p:nvSpPr>
                <p:cNvPr id="1135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4533514" y="336171"/>
                  <a:ext cx="868699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6993" t="-9756" r="-11888" b="-3902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26"/>
                <p:cNvSpPr>
                  <a:spLocks noChangeArrowheads="1"/>
                </p:cNvSpPr>
                <p:nvPr/>
              </p:nvSpPr>
              <p:spPr bwMode="auto">
                <a:xfrm rot="16200000">
                  <a:off x="-6047050" y="1223414"/>
                  <a:ext cx="1694310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286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743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200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657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lvl="0" algn="ctr" defTabSz="914400"/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displacement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AU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 (nm)</a:t>
                  </a:r>
                  <a:endPara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136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6200000">
                  <a:off x="-6047050" y="1223414"/>
                  <a:ext cx="1694310" cy="21544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22857" t="-6115" r="-51429" b="-611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Group 97"/>
          <p:cNvGrpSpPr/>
          <p:nvPr/>
        </p:nvGrpSpPr>
        <p:grpSpPr>
          <a:xfrm>
            <a:off x="4486602" y="2956747"/>
            <a:ext cx="3335587" cy="2889356"/>
            <a:chOff x="-4001703" y="2842442"/>
            <a:chExt cx="2437767" cy="2111644"/>
          </a:xfrm>
        </p:grpSpPr>
        <p:sp>
          <p:nvSpPr>
            <p:cNvPr id="99" name="Rectangle 154"/>
            <p:cNvSpPr>
              <a:spLocks noChangeArrowheads="1"/>
            </p:cNvSpPr>
            <p:nvPr/>
          </p:nvSpPr>
          <p:spPr bwMode="auto">
            <a:xfrm>
              <a:off x="-3549284" y="3079583"/>
              <a:ext cx="1451669" cy="14740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pic>
          <p:nvPicPr>
            <p:cNvPr id="100" name="Picture 15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49284" y="3079583"/>
              <a:ext cx="1451669" cy="1474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" name="Line 156"/>
            <p:cNvSpPr>
              <a:spLocks noChangeShapeType="1"/>
            </p:cNvSpPr>
            <p:nvPr/>
          </p:nvSpPr>
          <p:spPr bwMode="auto">
            <a:xfrm>
              <a:off x="-3549284" y="4553587"/>
              <a:ext cx="145166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sp>
          <p:nvSpPr>
            <p:cNvPr id="102" name="Line 157"/>
            <p:cNvSpPr>
              <a:spLocks noChangeShapeType="1"/>
            </p:cNvSpPr>
            <p:nvPr/>
          </p:nvSpPr>
          <p:spPr bwMode="auto">
            <a:xfrm>
              <a:off x="-3549284" y="3079583"/>
              <a:ext cx="145166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sp>
          <p:nvSpPr>
            <p:cNvPr id="103" name="Line 158"/>
            <p:cNvSpPr>
              <a:spLocks noChangeShapeType="1"/>
            </p:cNvSpPr>
            <p:nvPr/>
          </p:nvSpPr>
          <p:spPr bwMode="auto">
            <a:xfrm flipV="1">
              <a:off x="-3525089" y="4538698"/>
              <a:ext cx="0" cy="14889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sp>
          <p:nvSpPr>
            <p:cNvPr id="104" name="Line 159"/>
            <p:cNvSpPr>
              <a:spLocks noChangeShapeType="1"/>
            </p:cNvSpPr>
            <p:nvPr/>
          </p:nvSpPr>
          <p:spPr bwMode="auto">
            <a:xfrm flipV="1">
              <a:off x="-3057950" y="4538698"/>
              <a:ext cx="0" cy="14889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sp>
          <p:nvSpPr>
            <p:cNvPr id="105" name="Line 160"/>
            <p:cNvSpPr>
              <a:spLocks noChangeShapeType="1"/>
            </p:cNvSpPr>
            <p:nvPr/>
          </p:nvSpPr>
          <p:spPr bwMode="auto">
            <a:xfrm flipV="1">
              <a:off x="-2588949" y="4538698"/>
              <a:ext cx="0" cy="14889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sp>
          <p:nvSpPr>
            <p:cNvPr id="106" name="Line 161"/>
            <p:cNvSpPr>
              <a:spLocks noChangeShapeType="1"/>
            </p:cNvSpPr>
            <p:nvPr/>
          </p:nvSpPr>
          <p:spPr bwMode="auto">
            <a:xfrm flipV="1">
              <a:off x="-2119949" y="4538698"/>
              <a:ext cx="0" cy="14889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sp>
          <p:nvSpPr>
            <p:cNvPr id="107" name="Line 162"/>
            <p:cNvSpPr>
              <a:spLocks noChangeShapeType="1"/>
            </p:cNvSpPr>
            <p:nvPr/>
          </p:nvSpPr>
          <p:spPr bwMode="auto">
            <a:xfrm>
              <a:off x="-3525089" y="3079583"/>
              <a:ext cx="0" cy="14889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sp>
          <p:nvSpPr>
            <p:cNvPr id="108" name="Line 163"/>
            <p:cNvSpPr>
              <a:spLocks noChangeShapeType="1"/>
            </p:cNvSpPr>
            <p:nvPr/>
          </p:nvSpPr>
          <p:spPr bwMode="auto">
            <a:xfrm>
              <a:off x="-3057950" y="3079583"/>
              <a:ext cx="0" cy="14889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sp>
          <p:nvSpPr>
            <p:cNvPr id="109" name="Line 164"/>
            <p:cNvSpPr>
              <a:spLocks noChangeShapeType="1"/>
            </p:cNvSpPr>
            <p:nvPr/>
          </p:nvSpPr>
          <p:spPr bwMode="auto">
            <a:xfrm>
              <a:off x="-2588949" y="3079583"/>
              <a:ext cx="0" cy="14889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sp>
          <p:nvSpPr>
            <p:cNvPr id="110" name="Line 165"/>
            <p:cNvSpPr>
              <a:spLocks noChangeShapeType="1"/>
            </p:cNvSpPr>
            <p:nvPr/>
          </p:nvSpPr>
          <p:spPr bwMode="auto">
            <a:xfrm>
              <a:off x="-2119949" y="3079583"/>
              <a:ext cx="0" cy="14889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sp>
          <p:nvSpPr>
            <p:cNvPr id="111" name="Rectangle 166"/>
            <p:cNvSpPr>
              <a:spLocks noChangeArrowheads="1"/>
            </p:cNvSpPr>
            <p:nvPr/>
          </p:nvSpPr>
          <p:spPr bwMode="auto">
            <a:xfrm>
              <a:off x="-3568866" y="4589320"/>
              <a:ext cx="80103" cy="173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Rectangle 167"/>
            <p:cNvSpPr>
              <a:spLocks noChangeArrowheads="1"/>
            </p:cNvSpPr>
            <p:nvPr/>
          </p:nvSpPr>
          <p:spPr bwMode="auto">
            <a:xfrm>
              <a:off x="-3134331" y="4589320"/>
              <a:ext cx="160204" cy="173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Rectangle 168"/>
            <p:cNvSpPr>
              <a:spLocks noChangeArrowheads="1"/>
            </p:cNvSpPr>
            <p:nvPr/>
          </p:nvSpPr>
          <p:spPr bwMode="auto">
            <a:xfrm>
              <a:off x="-2665329" y="4589320"/>
              <a:ext cx="160204" cy="173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Rectangle 169"/>
            <p:cNvSpPr>
              <a:spLocks noChangeArrowheads="1"/>
            </p:cNvSpPr>
            <p:nvPr/>
          </p:nvSpPr>
          <p:spPr bwMode="auto">
            <a:xfrm>
              <a:off x="-2196327" y="4589320"/>
              <a:ext cx="160204" cy="173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30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70"/>
                <p:cNvSpPr>
                  <a:spLocks noChangeArrowheads="1"/>
                </p:cNvSpPr>
                <p:nvPr/>
              </p:nvSpPr>
              <p:spPr bwMode="auto">
                <a:xfrm>
                  <a:off x="-3505158" y="4780795"/>
                  <a:ext cx="1370851" cy="173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286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743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200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657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lvl="0" algn="ctr" defTabSz="914400"/>
                  <a:r>
                    <a:rPr kumimoji="0" lang="en-US" alt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displacement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6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AU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0" lang="en-US" alt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 (nm)</a:t>
                  </a:r>
                  <a:endParaRPr kumimoji="0" lang="en-US" alt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169" name="Rectangl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3505158" y="4780795"/>
                  <a:ext cx="1370851" cy="173291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7792" t="-25641" r="-7792" b="-5641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Line 171"/>
            <p:cNvSpPr>
              <a:spLocks noChangeShapeType="1"/>
            </p:cNvSpPr>
            <p:nvPr/>
          </p:nvSpPr>
          <p:spPr bwMode="auto">
            <a:xfrm flipV="1">
              <a:off x="-3549284" y="3079583"/>
              <a:ext cx="0" cy="147400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sp>
          <p:nvSpPr>
            <p:cNvPr id="117" name="Line 172"/>
            <p:cNvSpPr>
              <a:spLocks noChangeShapeType="1"/>
            </p:cNvSpPr>
            <p:nvPr/>
          </p:nvSpPr>
          <p:spPr bwMode="auto">
            <a:xfrm flipV="1">
              <a:off x="-2097615" y="3079583"/>
              <a:ext cx="0" cy="147400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sp>
          <p:nvSpPr>
            <p:cNvPr id="118" name="Line 173"/>
            <p:cNvSpPr>
              <a:spLocks noChangeShapeType="1"/>
            </p:cNvSpPr>
            <p:nvPr/>
          </p:nvSpPr>
          <p:spPr bwMode="auto">
            <a:xfrm>
              <a:off x="-3549284" y="4529393"/>
              <a:ext cx="1488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sp>
          <p:nvSpPr>
            <p:cNvPr id="119" name="Line 174"/>
            <p:cNvSpPr>
              <a:spLocks noChangeShapeType="1"/>
            </p:cNvSpPr>
            <p:nvPr/>
          </p:nvSpPr>
          <p:spPr bwMode="auto">
            <a:xfrm>
              <a:off x="-3549284" y="4054808"/>
              <a:ext cx="1488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sp>
          <p:nvSpPr>
            <p:cNvPr id="120" name="Line 175"/>
            <p:cNvSpPr>
              <a:spLocks noChangeShapeType="1"/>
            </p:cNvSpPr>
            <p:nvPr/>
          </p:nvSpPr>
          <p:spPr bwMode="auto">
            <a:xfrm>
              <a:off x="-3549284" y="3578362"/>
              <a:ext cx="1488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sp>
          <p:nvSpPr>
            <p:cNvPr id="121" name="Line 176"/>
            <p:cNvSpPr>
              <a:spLocks noChangeShapeType="1"/>
            </p:cNvSpPr>
            <p:nvPr/>
          </p:nvSpPr>
          <p:spPr bwMode="auto">
            <a:xfrm>
              <a:off x="-3549284" y="3103778"/>
              <a:ext cx="1488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sp>
          <p:nvSpPr>
            <p:cNvPr id="122" name="Line 177"/>
            <p:cNvSpPr>
              <a:spLocks noChangeShapeType="1"/>
            </p:cNvSpPr>
            <p:nvPr/>
          </p:nvSpPr>
          <p:spPr bwMode="auto">
            <a:xfrm flipH="1">
              <a:off x="-2112504" y="4529393"/>
              <a:ext cx="1488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sp>
          <p:nvSpPr>
            <p:cNvPr id="123" name="Line 178"/>
            <p:cNvSpPr>
              <a:spLocks noChangeShapeType="1"/>
            </p:cNvSpPr>
            <p:nvPr/>
          </p:nvSpPr>
          <p:spPr bwMode="auto">
            <a:xfrm flipH="1">
              <a:off x="-2112504" y="4054808"/>
              <a:ext cx="1488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sp>
          <p:nvSpPr>
            <p:cNvPr id="124" name="Line 179"/>
            <p:cNvSpPr>
              <a:spLocks noChangeShapeType="1"/>
            </p:cNvSpPr>
            <p:nvPr/>
          </p:nvSpPr>
          <p:spPr bwMode="auto">
            <a:xfrm flipH="1">
              <a:off x="-2112504" y="3578362"/>
              <a:ext cx="1488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sp>
          <p:nvSpPr>
            <p:cNvPr id="125" name="Line 180"/>
            <p:cNvSpPr>
              <a:spLocks noChangeShapeType="1"/>
            </p:cNvSpPr>
            <p:nvPr/>
          </p:nvSpPr>
          <p:spPr bwMode="auto">
            <a:xfrm flipH="1">
              <a:off x="-2112504" y="3103778"/>
              <a:ext cx="1488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sp>
          <p:nvSpPr>
            <p:cNvPr id="126" name="Rectangle 181"/>
            <p:cNvSpPr>
              <a:spLocks noChangeArrowheads="1"/>
            </p:cNvSpPr>
            <p:nvPr/>
          </p:nvSpPr>
          <p:spPr bwMode="auto">
            <a:xfrm>
              <a:off x="-3683285" y="4434475"/>
              <a:ext cx="80103" cy="173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" name="Rectangle 182"/>
            <p:cNvSpPr>
              <a:spLocks noChangeArrowheads="1"/>
            </p:cNvSpPr>
            <p:nvPr/>
          </p:nvSpPr>
          <p:spPr bwMode="auto">
            <a:xfrm>
              <a:off x="-3761452" y="3954308"/>
              <a:ext cx="160204" cy="173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183"/>
            <p:cNvSpPr>
              <a:spLocks noChangeArrowheads="1"/>
            </p:cNvSpPr>
            <p:nvPr/>
          </p:nvSpPr>
          <p:spPr bwMode="auto">
            <a:xfrm>
              <a:off x="-3761452" y="3485306"/>
              <a:ext cx="160204" cy="173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" name="Rectangle 184"/>
            <p:cNvSpPr>
              <a:spLocks noChangeArrowheads="1"/>
            </p:cNvSpPr>
            <p:nvPr/>
          </p:nvSpPr>
          <p:spPr bwMode="auto">
            <a:xfrm>
              <a:off x="-3761452" y="3005139"/>
              <a:ext cx="160204" cy="173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30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213"/>
            <p:cNvSpPr>
              <a:spLocks noChangeArrowheads="1"/>
            </p:cNvSpPr>
            <p:nvPr/>
          </p:nvSpPr>
          <p:spPr bwMode="auto">
            <a:xfrm>
              <a:off x="-1773781" y="4173392"/>
              <a:ext cx="209845" cy="151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250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Rectangle 214"/>
            <p:cNvSpPr>
              <a:spLocks noChangeArrowheads="1"/>
            </p:cNvSpPr>
            <p:nvPr/>
          </p:nvSpPr>
          <p:spPr bwMode="auto">
            <a:xfrm>
              <a:off x="-1773781" y="3827225"/>
              <a:ext cx="209845" cy="151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300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" name="Rectangle 215"/>
            <p:cNvSpPr>
              <a:spLocks noChangeArrowheads="1"/>
            </p:cNvSpPr>
            <p:nvPr/>
          </p:nvSpPr>
          <p:spPr bwMode="auto">
            <a:xfrm>
              <a:off x="-1773781" y="3481058"/>
              <a:ext cx="209845" cy="151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350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Rectangle 216"/>
            <p:cNvSpPr>
              <a:spLocks noChangeArrowheads="1"/>
            </p:cNvSpPr>
            <p:nvPr/>
          </p:nvSpPr>
          <p:spPr bwMode="auto">
            <a:xfrm>
              <a:off x="-1773781" y="3134890"/>
              <a:ext cx="209845" cy="151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400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-1941282" y="3079583"/>
              <a:ext cx="111667" cy="1462837"/>
              <a:chOff x="2360613" y="3175000"/>
              <a:chExt cx="190500" cy="1247775"/>
            </a:xfrm>
          </p:grpSpPr>
          <p:sp>
            <p:nvSpPr>
              <p:cNvPr id="137" name="Line 202"/>
              <p:cNvSpPr>
                <a:spLocks noChangeShapeType="1"/>
              </p:cNvSpPr>
              <p:nvPr/>
            </p:nvSpPr>
            <p:spPr bwMode="auto">
              <a:xfrm>
                <a:off x="2360613" y="4422775"/>
                <a:ext cx="1905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400"/>
              </a:p>
            </p:txBody>
          </p:sp>
          <p:sp>
            <p:nvSpPr>
              <p:cNvPr id="138" name="Line 203"/>
              <p:cNvSpPr>
                <a:spLocks noChangeShapeType="1"/>
              </p:cNvSpPr>
              <p:nvPr/>
            </p:nvSpPr>
            <p:spPr bwMode="auto">
              <a:xfrm>
                <a:off x="2360613" y="3175000"/>
                <a:ext cx="1905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400"/>
              </a:p>
            </p:txBody>
          </p:sp>
          <p:sp>
            <p:nvSpPr>
              <p:cNvPr id="139" name="Line 204"/>
              <p:cNvSpPr>
                <a:spLocks noChangeShapeType="1"/>
              </p:cNvSpPr>
              <p:nvPr/>
            </p:nvSpPr>
            <p:spPr bwMode="auto">
              <a:xfrm flipV="1">
                <a:off x="2360613" y="3175000"/>
                <a:ext cx="0" cy="1247775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400"/>
              </a:p>
            </p:txBody>
          </p:sp>
          <p:sp>
            <p:nvSpPr>
              <p:cNvPr id="140" name="Line 205"/>
              <p:cNvSpPr>
                <a:spLocks noChangeShapeType="1"/>
              </p:cNvSpPr>
              <p:nvPr/>
            </p:nvSpPr>
            <p:spPr bwMode="auto">
              <a:xfrm flipV="1">
                <a:off x="2551113" y="3175000"/>
                <a:ext cx="0" cy="1247775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400"/>
              </a:p>
            </p:txBody>
          </p:sp>
          <p:pic>
            <p:nvPicPr>
              <p:cNvPr id="141" name="Picture 206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0613" y="3175000"/>
                <a:ext cx="190500" cy="1247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2" name="Picture 207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0613" y="3175000"/>
                <a:ext cx="190500" cy="1247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" name="Line 208"/>
              <p:cNvSpPr>
                <a:spLocks noChangeShapeType="1"/>
              </p:cNvSpPr>
              <p:nvPr/>
            </p:nvSpPr>
            <p:spPr bwMode="auto">
              <a:xfrm flipV="1">
                <a:off x="2551113" y="3175000"/>
                <a:ext cx="0" cy="1247775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400"/>
              </a:p>
            </p:txBody>
          </p:sp>
          <p:sp>
            <p:nvSpPr>
              <p:cNvPr id="144" name="Line 209"/>
              <p:cNvSpPr>
                <a:spLocks noChangeShapeType="1"/>
              </p:cNvSpPr>
              <p:nvPr/>
            </p:nvSpPr>
            <p:spPr bwMode="auto">
              <a:xfrm flipH="1">
                <a:off x="2538413" y="4179888"/>
                <a:ext cx="127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400"/>
              </a:p>
            </p:txBody>
          </p:sp>
          <p:sp>
            <p:nvSpPr>
              <p:cNvPr id="145" name="Line 210"/>
              <p:cNvSpPr>
                <a:spLocks noChangeShapeType="1"/>
              </p:cNvSpPr>
              <p:nvPr/>
            </p:nvSpPr>
            <p:spPr bwMode="auto">
              <a:xfrm flipH="1">
                <a:off x="2538413" y="3881438"/>
                <a:ext cx="127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400"/>
              </a:p>
            </p:txBody>
          </p:sp>
          <p:sp>
            <p:nvSpPr>
              <p:cNvPr id="146" name="Line 211"/>
              <p:cNvSpPr>
                <a:spLocks noChangeShapeType="1"/>
              </p:cNvSpPr>
              <p:nvPr/>
            </p:nvSpPr>
            <p:spPr bwMode="auto">
              <a:xfrm flipH="1">
                <a:off x="2538413" y="3584575"/>
                <a:ext cx="127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400"/>
              </a:p>
            </p:txBody>
          </p:sp>
          <p:sp>
            <p:nvSpPr>
              <p:cNvPr id="147" name="Line 212"/>
              <p:cNvSpPr>
                <a:spLocks noChangeShapeType="1"/>
              </p:cNvSpPr>
              <p:nvPr/>
            </p:nvSpPr>
            <p:spPr bwMode="auto">
              <a:xfrm flipH="1">
                <a:off x="2538413" y="3286125"/>
                <a:ext cx="127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400"/>
              </a:p>
            </p:txBody>
          </p:sp>
          <p:sp>
            <p:nvSpPr>
              <p:cNvPr id="148" name="Line 220"/>
              <p:cNvSpPr>
                <a:spLocks noChangeShapeType="1"/>
              </p:cNvSpPr>
              <p:nvPr/>
            </p:nvSpPr>
            <p:spPr bwMode="auto">
              <a:xfrm>
                <a:off x="2360613" y="3175000"/>
                <a:ext cx="1905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400"/>
              </a:p>
            </p:txBody>
          </p:sp>
          <p:sp>
            <p:nvSpPr>
              <p:cNvPr id="149" name="Line 221"/>
              <p:cNvSpPr>
                <a:spLocks noChangeShapeType="1"/>
              </p:cNvSpPr>
              <p:nvPr/>
            </p:nvSpPr>
            <p:spPr bwMode="auto">
              <a:xfrm>
                <a:off x="2360613" y="4422775"/>
                <a:ext cx="1905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400"/>
              </a:p>
            </p:txBody>
          </p:sp>
          <p:sp>
            <p:nvSpPr>
              <p:cNvPr id="150" name="Line 222"/>
              <p:cNvSpPr>
                <a:spLocks noChangeShapeType="1"/>
              </p:cNvSpPr>
              <p:nvPr/>
            </p:nvSpPr>
            <p:spPr bwMode="auto">
              <a:xfrm flipV="1">
                <a:off x="2360613" y="3175000"/>
                <a:ext cx="0" cy="1247775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400"/>
              </a:p>
            </p:txBody>
          </p:sp>
          <p:sp>
            <p:nvSpPr>
              <p:cNvPr id="151" name="Line 223"/>
              <p:cNvSpPr>
                <a:spLocks noChangeShapeType="1"/>
              </p:cNvSpPr>
              <p:nvPr/>
            </p:nvSpPr>
            <p:spPr bwMode="auto">
              <a:xfrm flipV="1">
                <a:off x="2551113" y="3175000"/>
                <a:ext cx="0" cy="1247775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26"/>
                <p:cNvSpPr>
                  <a:spLocks noChangeArrowheads="1"/>
                </p:cNvSpPr>
                <p:nvPr/>
              </p:nvSpPr>
              <p:spPr bwMode="auto">
                <a:xfrm>
                  <a:off x="-3165549" y="2842442"/>
                  <a:ext cx="694248" cy="1949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286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743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200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657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AU" alt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alt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𝑔</m:t>
                          </m:r>
                        </m:e>
                        <m:sub>
                          <m:r>
                            <a:rPr kumimoji="0" lang="en-AU" alt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𝑑𝑑</m:t>
                          </m:r>
                        </m:sub>
                      </m:sSub>
                    </m:oMath>
                  </a14:m>
                  <a:r>
                    <a:rPr kumimoji="0" lang="en-US" alt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 </a:t>
                  </a:r>
                  <a:r>
                    <a:rPr kumimoji="0" lang="en-US" alt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(MHz)</a:t>
                  </a:r>
                </a:p>
              </p:txBody>
            </p:sp>
          </mc:Choice>
          <mc:Fallback xmlns="">
            <p:sp>
              <p:nvSpPr>
                <p:cNvPr id="1189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3165549" y="2842442"/>
                  <a:ext cx="694248" cy="194953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8974" t="-13636" r="-14103" b="-4772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26"/>
                <p:cNvSpPr>
                  <a:spLocks noChangeArrowheads="1"/>
                </p:cNvSpPr>
                <p:nvPr/>
              </p:nvSpPr>
              <p:spPr bwMode="auto">
                <a:xfrm rot="16200000">
                  <a:off x="-4598812" y="3724812"/>
                  <a:ext cx="1367510" cy="173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286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743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200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657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lvl="0" algn="ctr" defTabSz="914400"/>
                  <a:r>
                    <a:rPr kumimoji="0" lang="en-US" alt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displacemen</a:t>
                  </a:r>
                  <a:r>
                    <a:rPr kumimoji="0" lang="en-US" alt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t</a:t>
                  </a:r>
                  <a:r>
                    <a:rPr lang="en-AU" sz="16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AU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0" lang="en-US" alt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 (nm)</a:t>
                  </a:r>
                  <a:endParaRPr kumimoji="0" lang="en-US" alt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190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6200000">
                  <a:off x="-4598812" y="3724812"/>
                  <a:ext cx="1367510" cy="173291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25641" t="-8143" r="-56410" b="-749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2" name="Group 151"/>
          <p:cNvGrpSpPr/>
          <p:nvPr/>
        </p:nvGrpSpPr>
        <p:grpSpPr>
          <a:xfrm>
            <a:off x="5380124" y="487113"/>
            <a:ext cx="2459765" cy="2195067"/>
            <a:chOff x="-2775759" y="176336"/>
            <a:chExt cx="2459765" cy="2195067"/>
          </a:xfrm>
        </p:grpSpPr>
        <p:sp>
          <p:nvSpPr>
            <p:cNvPr id="153" name="Rectangle 83"/>
            <p:cNvSpPr>
              <a:spLocks noChangeArrowheads="1"/>
            </p:cNvSpPr>
            <p:nvPr/>
          </p:nvSpPr>
          <p:spPr bwMode="auto">
            <a:xfrm>
              <a:off x="-2304697" y="454747"/>
              <a:ext cx="1451669" cy="14740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pic>
          <p:nvPicPr>
            <p:cNvPr id="154" name="Picture 84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304697" y="454747"/>
              <a:ext cx="1451669" cy="1474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" name="Line 85"/>
            <p:cNvSpPr>
              <a:spLocks noChangeShapeType="1"/>
            </p:cNvSpPr>
            <p:nvPr/>
          </p:nvSpPr>
          <p:spPr bwMode="auto">
            <a:xfrm>
              <a:off x="-2304697" y="1928751"/>
              <a:ext cx="145166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156" name="Line 86"/>
            <p:cNvSpPr>
              <a:spLocks noChangeShapeType="1"/>
            </p:cNvSpPr>
            <p:nvPr/>
          </p:nvSpPr>
          <p:spPr bwMode="auto">
            <a:xfrm>
              <a:off x="-2304697" y="454747"/>
              <a:ext cx="145166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157" name="Line 87"/>
            <p:cNvSpPr>
              <a:spLocks noChangeShapeType="1"/>
            </p:cNvSpPr>
            <p:nvPr/>
          </p:nvSpPr>
          <p:spPr bwMode="auto">
            <a:xfrm flipV="1">
              <a:off x="-2280502" y="1913862"/>
              <a:ext cx="0" cy="14889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158" name="Line 88"/>
            <p:cNvSpPr>
              <a:spLocks noChangeShapeType="1"/>
            </p:cNvSpPr>
            <p:nvPr/>
          </p:nvSpPr>
          <p:spPr bwMode="auto">
            <a:xfrm flipV="1">
              <a:off x="-1813363" y="1913862"/>
              <a:ext cx="0" cy="14889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159" name="Line 89"/>
            <p:cNvSpPr>
              <a:spLocks noChangeShapeType="1"/>
            </p:cNvSpPr>
            <p:nvPr/>
          </p:nvSpPr>
          <p:spPr bwMode="auto">
            <a:xfrm flipV="1">
              <a:off x="-1344362" y="1913862"/>
              <a:ext cx="0" cy="14889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160" name="Line 90"/>
            <p:cNvSpPr>
              <a:spLocks noChangeShapeType="1"/>
            </p:cNvSpPr>
            <p:nvPr/>
          </p:nvSpPr>
          <p:spPr bwMode="auto">
            <a:xfrm flipV="1">
              <a:off x="-875361" y="1913862"/>
              <a:ext cx="0" cy="14889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161" name="Line 91"/>
            <p:cNvSpPr>
              <a:spLocks noChangeShapeType="1"/>
            </p:cNvSpPr>
            <p:nvPr/>
          </p:nvSpPr>
          <p:spPr bwMode="auto">
            <a:xfrm>
              <a:off x="-2280502" y="454747"/>
              <a:ext cx="0" cy="14889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162" name="Line 92"/>
            <p:cNvSpPr>
              <a:spLocks noChangeShapeType="1"/>
            </p:cNvSpPr>
            <p:nvPr/>
          </p:nvSpPr>
          <p:spPr bwMode="auto">
            <a:xfrm>
              <a:off x="-1813363" y="454747"/>
              <a:ext cx="0" cy="14889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163" name="Line 93"/>
            <p:cNvSpPr>
              <a:spLocks noChangeShapeType="1"/>
            </p:cNvSpPr>
            <p:nvPr/>
          </p:nvSpPr>
          <p:spPr bwMode="auto">
            <a:xfrm>
              <a:off x="-1344362" y="454747"/>
              <a:ext cx="0" cy="14889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164" name="Line 94"/>
            <p:cNvSpPr>
              <a:spLocks noChangeShapeType="1"/>
            </p:cNvSpPr>
            <p:nvPr/>
          </p:nvSpPr>
          <p:spPr bwMode="auto">
            <a:xfrm>
              <a:off x="-875361" y="454747"/>
              <a:ext cx="0" cy="14889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165" name="Rectangle 95"/>
            <p:cNvSpPr>
              <a:spLocks noChangeArrowheads="1"/>
            </p:cNvSpPr>
            <p:nvPr/>
          </p:nvSpPr>
          <p:spPr bwMode="auto">
            <a:xfrm>
              <a:off x="-2333917" y="1964484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6" name="Rectangle 96"/>
            <p:cNvSpPr>
              <a:spLocks noChangeArrowheads="1"/>
            </p:cNvSpPr>
            <p:nvPr/>
          </p:nvSpPr>
          <p:spPr bwMode="auto">
            <a:xfrm>
              <a:off x="-1909026" y="1964484"/>
              <a:ext cx="19877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7" name="Rectangle 97"/>
            <p:cNvSpPr>
              <a:spLocks noChangeArrowheads="1"/>
            </p:cNvSpPr>
            <p:nvPr/>
          </p:nvSpPr>
          <p:spPr bwMode="auto">
            <a:xfrm>
              <a:off x="-1440028" y="1964484"/>
              <a:ext cx="19877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8" name="Rectangle 98"/>
            <p:cNvSpPr>
              <a:spLocks noChangeArrowheads="1"/>
            </p:cNvSpPr>
            <p:nvPr/>
          </p:nvSpPr>
          <p:spPr bwMode="auto">
            <a:xfrm>
              <a:off x="-971025" y="1964484"/>
              <a:ext cx="19877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30</a:t>
              </a:r>
              <a:endPara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Rectangle 99"/>
                <p:cNvSpPr>
                  <a:spLocks noChangeArrowheads="1"/>
                </p:cNvSpPr>
                <p:nvPr/>
              </p:nvSpPr>
              <p:spPr bwMode="auto">
                <a:xfrm>
                  <a:off x="-2424385" y="2155959"/>
                  <a:ext cx="1698478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286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743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200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657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lvl="0" algn="ctr" defTabSz="914400"/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displacement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 (nm)</a:t>
                  </a:r>
                  <a:endPara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223" name="Rectangle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2424385" y="2155959"/>
                  <a:ext cx="1698478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6475" t="-25714" r="-6115" b="-4857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0" name="Line 100"/>
            <p:cNvSpPr>
              <a:spLocks noChangeShapeType="1"/>
            </p:cNvSpPr>
            <p:nvPr/>
          </p:nvSpPr>
          <p:spPr bwMode="auto">
            <a:xfrm flipV="1">
              <a:off x="-2304697" y="454747"/>
              <a:ext cx="0" cy="147400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171" name="Line 101"/>
            <p:cNvSpPr>
              <a:spLocks noChangeShapeType="1"/>
            </p:cNvSpPr>
            <p:nvPr/>
          </p:nvSpPr>
          <p:spPr bwMode="auto">
            <a:xfrm flipV="1">
              <a:off x="-853027" y="454747"/>
              <a:ext cx="0" cy="1474003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172" name="Line 102"/>
            <p:cNvSpPr>
              <a:spLocks noChangeShapeType="1"/>
            </p:cNvSpPr>
            <p:nvPr/>
          </p:nvSpPr>
          <p:spPr bwMode="auto">
            <a:xfrm>
              <a:off x="-2304697" y="1904557"/>
              <a:ext cx="1488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173" name="Line 103"/>
            <p:cNvSpPr>
              <a:spLocks noChangeShapeType="1"/>
            </p:cNvSpPr>
            <p:nvPr/>
          </p:nvSpPr>
          <p:spPr bwMode="auto">
            <a:xfrm>
              <a:off x="-2304697" y="1429972"/>
              <a:ext cx="1488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174" name="Line 104"/>
            <p:cNvSpPr>
              <a:spLocks noChangeShapeType="1"/>
            </p:cNvSpPr>
            <p:nvPr/>
          </p:nvSpPr>
          <p:spPr bwMode="auto">
            <a:xfrm>
              <a:off x="-2304697" y="953526"/>
              <a:ext cx="1488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175" name="Line 105"/>
            <p:cNvSpPr>
              <a:spLocks noChangeShapeType="1"/>
            </p:cNvSpPr>
            <p:nvPr/>
          </p:nvSpPr>
          <p:spPr bwMode="auto">
            <a:xfrm>
              <a:off x="-2304697" y="478942"/>
              <a:ext cx="1488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176" name="Line 106"/>
            <p:cNvSpPr>
              <a:spLocks noChangeShapeType="1"/>
            </p:cNvSpPr>
            <p:nvPr/>
          </p:nvSpPr>
          <p:spPr bwMode="auto">
            <a:xfrm flipH="1">
              <a:off x="-867916" y="1904557"/>
              <a:ext cx="1488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177" name="Line 107"/>
            <p:cNvSpPr>
              <a:spLocks noChangeShapeType="1"/>
            </p:cNvSpPr>
            <p:nvPr/>
          </p:nvSpPr>
          <p:spPr bwMode="auto">
            <a:xfrm flipH="1">
              <a:off x="-867916" y="1429972"/>
              <a:ext cx="1488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178" name="Line 108"/>
            <p:cNvSpPr>
              <a:spLocks noChangeShapeType="1"/>
            </p:cNvSpPr>
            <p:nvPr/>
          </p:nvSpPr>
          <p:spPr bwMode="auto">
            <a:xfrm flipH="1">
              <a:off x="-867916" y="953526"/>
              <a:ext cx="1488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179" name="Line 109"/>
            <p:cNvSpPr>
              <a:spLocks noChangeShapeType="1"/>
            </p:cNvSpPr>
            <p:nvPr/>
          </p:nvSpPr>
          <p:spPr bwMode="auto">
            <a:xfrm flipH="1">
              <a:off x="-867916" y="478942"/>
              <a:ext cx="14889" cy="0"/>
            </a:xfrm>
            <a:prstGeom prst="line">
              <a:avLst/>
            </a:prstGeom>
            <a:noFill/>
            <a:ln w="635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000"/>
            </a:p>
          </p:txBody>
        </p:sp>
        <p:sp>
          <p:nvSpPr>
            <p:cNvPr id="180" name="Rectangle 110"/>
            <p:cNvSpPr>
              <a:spLocks noChangeArrowheads="1"/>
            </p:cNvSpPr>
            <p:nvPr/>
          </p:nvSpPr>
          <p:spPr bwMode="auto">
            <a:xfrm>
              <a:off x="-2438697" y="1809639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1" name="Rectangle 111"/>
            <p:cNvSpPr>
              <a:spLocks noChangeArrowheads="1"/>
            </p:cNvSpPr>
            <p:nvPr/>
          </p:nvSpPr>
          <p:spPr bwMode="auto">
            <a:xfrm>
              <a:off x="-2516864" y="1329471"/>
              <a:ext cx="1987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" name="Rectangle 112"/>
            <p:cNvSpPr>
              <a:spLocks noChangeArrowheads="1"/>
            </p:cNvSpPr>
            <p:nvPr/>
          </p:nvSpPr>
          <p:spPr bwMode="auto">
            <a:xfrm>
              <a:off x="-2516864" y="860470"/>
              <a:ext cx="1987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3" name="Rectangle 113"/>
            <p:cNvSpPr>
              <a:spLocks noChangeArrowheads="1"/>
            </p:cNvSpPr>
            <p:nvPr/>
          </p:nvSpPr>
          <p:spPr bwMode="auto">
            <a:xfrm>
              <a:off x="-2516864" y="380302"/>
              <a:ext cx="1987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30</a:t>
              </a:r>
              <a:endPara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" name="Rectangle 141"/>
            <p:cNvSpPr>
              <a:spLocks noChangeArrowheads="1"/>
            </p:cNvSpPr>
            <p:nvPr/>
          </p:nvSpPr>
          <p:spPr bwMode="auto">
            <a:xfrm>
              <a:off x="-529194" y="1470389"/>
              <a:ext cx="21320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0.5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5" name="Rectangle 143"/>
            <p:cNvSpPr>
              <a:spLocks noChangeArrowheads="1"/>
            </p:cNvSpPr>
            <p:nvPr/>
          </p:nvSpPr>
          <p:spPr bwMode="auto">
            <a:xfrm>
              <a:off x="-529194" y="688721"/>
              <a:ext cx="21320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1.5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86" name="Group 185"/>
            <p:cNvGrpSpPr/>
            <p:nvPr/>
          </p:nvGrpSpPr>
          <p:grpSpPr>
            <a:xfrm>
              <a:off x="-696694" y="454747"/>
              <a:ext cx="111667" cy="1462837"/>
              <a:chOff x="5105400" y="814388"/>
              <a:chExt cx="190500" cy="1247775"/>
            </a:xfrm>
          </p:grpSpPr>
          <p:sp>
            <p:nvSpPr>
              <p:cNvPr id="190" name="Line 131"/>
              <p:cNvSpPr>
                <a:spLocks noChangeShapeType="1"/>
              </p:cNvSpPr>
              <p:nvPr/>
            </p:nvSpPr>
            <p:spPr bwMode="auto">
              <a:xfrm>
                <a:off x="5105400" y="2062163"/>
                <a:ext cx="1905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  <p:sp>
            <p:nvSpPr>
              <p:cNvPr id="191" name="Line 132"/>
              <p:cNvSpPr>
                <a:spLocks noChangeShapeType="1"/>
              </p:cNvSpPr>
              <p:nvPr/>
            </p:nvSpPr>
            <p:spPr bwMode="auto">
              <a:xfrm>
                <a:off x="5105400" y="814388"/>
                <a:ext cx="1905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  <p:sp>
            <p:nvSpPr>
              <p:cNvPr id="192" name="Line 133"/>
              <p:cNvSpPr>
                <a:spLocks noChangeShapeType="1"/>
              </p:cNvSpPr>
              <p:nvPr/>
            </p:nvSpPr>
            <p:spPr bwMode="auto">
              <a:xfrm flipV="1">
                <a:off x="5105400" y="814388"/>
                <a:ext cx="0" cy="1247775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  <p:sp>
            <p:nvSpPr>
              <p:cNvPr id="193" name="Line 134"/>
              <p:cNvSpPr>
                <a:spLocks noChangeShapeType="1"/>
              </p:cNvSpPr>
              <p:nvPr/>
            </p:nvSpPr>
            <p:spPr bwMode="auto">
              <a:xfrm flipV="1">
                <a:off x="5295900" y="814388"/>
                <a:ext cx="0" cy="1247775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  <p:pic>
            <p:nvPicPr>
              <p:cNvPr id="194" name="Picture 135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5400" y="814388"/>
                <a:ext cx="190500" cy="1247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" name="Picture 136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5400" y="814388"/>
                <a:ext cx="190500" cy="1247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6" name="Line 137"/>
              <p:cNvSpPr>
                <a:spLocks noChangeShapeType="1"/>
              </p:cNvSpPr>
              <p:nvPr/>
            </p:nvSpPr>
            <p:spPr bwMode="auto">
              <a:xfrm flipV="1">
                <a:off x="5295900" y="814388"/>
                <a:ext cx="0" cy="1247775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  <p:sp>
            <p:nvSpPr>
              <p:cNvPr id="197" name="Line 138"/>
              <p:cNvSpPr>
                <a:spLocks noChangeShapeType="1"/>
              </p:cNvSpPr>
              <p:nvPr/>
            </p:nvSpPr>
            <p:spPr bwMode="auto">
              <a:xfrm flipH="1">
                <a:off x="5283200" y="1746251"/>
                <a:ext cx="127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  <p:sp>
            <p:nvSpPr>
              <p:cNvPr id="198" name="Line 139"/>
              <p:cNvSpPr>
                <a:spLocks noChangeShapeType="1"/>
              </p:cNvSpPr>
              <p:nvPr/>
            </p:nvSpPr>
            <p:spPr bwMode="auto">
              <a:xfrm flipH="1">
                <a:off x="5283200" y="1414463"/>
                <a:ext cx="127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  <p:sp>
            <p:nvSpPr>
              <p:cNvPr id="199" name="Line 140"/>
              <p:cNvSpPr>
                <a:spLocks noChangeShapeType="1"/>
              </p:cNvSpPr>
              <p:nvPr/>
            </p:nvSpPr>
            <p:spPr bwMode="auto">
              <a:xfrm flipH="1">
                <a:off x="5283200" y="1084263"/>
                <a:ext cx="127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  <p:sp>
            <p:nvSpPr>
              <p:cNvPr id="200" name="Line 147"/>
              <p:cNvSpPr>
                <a:spLocks noChangeShapeType="1"/>
              </p:cNvSpPr>
              <p:nvPr/>
            </p:nvSpPr>
            <p:spPr bwMode="auto">
              <a:xfrm>
                <a:off x="5105400" y="814388"/>
                <a:ext cx="1905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  <p:sp>
            <p:nvSpPr>
              <p:cNvPr id="201" name="Line 148"/>
              <p:cNvSpPr>
                <a:spLocks noChangeShapeType="1"/>
              </p:cNvSpPr>
              <p:nvPr/>
            </p:nvSpPr>
            <p:spPr bwMode="auto">
              <a:xfrm>
                <a:off x="5105400" y="2062163"/>
                <a:ext cx="1905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  <p:sp>
            <p:nvSpPr>
              <p:cNvPr id="202" name="Line 149"/>
              <p:cNvSpPr>
                <a:spLocks noChangeShapeType="1"/>
              </p:cNvSpPr>
              <p:nvPr/>
            </p:nvSpPr>
            <p:spPr bwMode="auto">
              <a:xfrm flipV="1">
                <a:off x="5105400" y="814388"/>
                <a:ext cx="0" cy="1247775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  <p:sp>
            <p:nvSpPr>
              <p:cNvPr id="203" name="Line 150"/>
              <p:cNvSpPr>
                <a:spLocks noChangeShapeType="1"/>
              </p:cNvSpPr>
              <p:nvPr/>
            </p:nvSpPr>
            <p:spPr bwMode="auto">
              <a:xfrm flipV="1">
                <a:off x="5295900" y="814388"/>
                <a:ext cx="0" cy="1247775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Rectangle 26"/>
                <p:cNvSpPr>
                  <a:spLocks noChangeArrowheads="1"/>
                </p:cNvSpPr>
                <p:nvPr/>
              </p:nvSpPr>
              <p:spPr bwMode="auto">
                <a:xfrm>
                  <a:off x="-2006759" y="176336"/>
                  <a:ext cx="859082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286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743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200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657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AU" alt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n-AU" alt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𝑔</m:t>
                          </m:r>
                        </m:e>
                        <m:sub>
                          <m:r>
                            <a:rPr kumimoji="0" lang="en-AU" alt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Arial" pitchFamily="34" charset="0"/>
                            </a:rPr>
                            <m:t>𝑑𝑑</m:t>
                          </m:r>
                        </m:sub>
                      </m:sSub>
                    </m:oMath>
                  </a14:m>
                  <a:r>
                    <a:rPr kumimoji="0" lang="en-US" alt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 </a:t>
                  </a:r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(GHz)</a:t>
                  </a:r>
                </a:p>
              </p:txBody>
            </p:sp>
          </mc:Choice>
          <mc:Fallback xmlns="">
            <p:sp>
              <p:nvSpPr>
                <p:cNvPr id="1241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2006759" y="176336"/>
                  <a:ext cx="859082" cy="246221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7801" t="-12500" r="-12766" b="-40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Rectangle 142"/>
            <p:cNvSpPr>
              <a:spLocks noChangeArrowheads="1"/>
            </p:cNvSpPr>
            <p:nvPr/>
          </p:nvSpPr>
          <p:spPr bwMode="auto">
            <a:xfrm>
              <a:off x="-529194" y="1079555"/>
              <a:ext cx="849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26"/>
                <p:cNvSpPr>
                  <a:spLocks noChangeArrowheads="1"/>
                </p:cNvSpPr>
                <p:nvPr/>
              </p:nvSpPr>
              <p:spPr bwMode="auto">
                <a:xfrm rot="16200000">
                  <a:off x="-3515192" y="1056471"/>
                  <a:ext cx="1694310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286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743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200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657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lvl="0" algn="ctr" defTabSz="914400"/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displacement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AU" sz="140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0" lang="en-US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 (nm)</a:t>
                  </a:r>
                  <a:endParaRPr kumimoji="0" lang="en-US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243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6200000">
                  <a:off x="-3515192" y="1056471"/>
                  <a:ext cx="1694310" cy="215444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25714" t="-6475" r="-48571" b="-575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4" name="Straight Arrow Connector 203"/>
          <p:cNvCxnSpPr/>
          <p:nvPr/>
        </p:nvCxnSpPr>
        <p:spPr>
          <a:xfrm flipV="1">
            <a:off x="3269420" y="4795466"/>
            <a:ext cx="792000" cy="1044000"/>
          </a:xfrm>
          <a:prstGeom prst="straightConnector1">
            <a:avLst/>
          </a:prstGeom>
          <a:ln w="22225"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 rot="18468723">
                <a:off x="3224805" y="5295707"/>
                <a:ext cx="102387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chemeClr val="tx2"/>
                        </a:solidFill>
                        <a:latin typeface="Cambria Math"/>
                      </a:rPr>
                      <m:t>𝑟</m:t>
                    </m:r>
                    <m:r>
                      <a:rPr lang="en-AU" b="0" i="1" smtClean="0">
                        <a:solidFill>
                          <a:schemeClr val="tx2"/>
                        </a:solidFill>
                        <a:latin typeface="Cambria Math"/>
                      </a:rPr>
                      <m:t>=200</m:t>
                    </m:r>
                  </m:oMath>
                </a14:m>
                <a:r>
                  <a:rPr lang="en-AU" dirty="0" smtClean="0">
                    <a:solidFill>
                      <a:schemeClr val="tx2"/>
                    </a:solidFill>
                  </a:rPr>
                  <a:t> nm</a:t>
                </a:r>
                <a:endParaRPr lang="en-AU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468723">
                <a:off x="3224805" y="5295707"/>
                <a:ext cx="1023870" cy="292388"/>
              </a:xfrm>
              <a:prstGeom prst="rect">
                <a:avLst/>
              </a:prstGeom>
              <a:blipFill rotWithShape="1">
                <a:blip r:embed="rId19"/>
                <a:stretch>
                  <a:fillRect t="-30061" r="-408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/>
          <p:cNvCxnSpPr/>
          <p:nvPr/>
        </p:nvCxnSpPr>
        <p:spPr>
          <a:xfrm flipV="1">
            <a:off x="89904" y="4698404"/>
            <a:ext cx="1664232" cy="0"/>
          </a:xfrm>
          <a:prstGeom prst="straightConnector1">
            <a:avLst/>
          </a:prstGeom>
          <a:ln w="22225"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922020" y="4435125"/>
                <a:ext cx="38331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20" y="4435125"/>
                <a:ext cx="383310" cy="292388"/>
              </a:xfrm>
              <a:prstGeom prst="rect">
                <a:avLst/>
              </a:prstGeom>
              <a:blipFill rotWithShape="1">
                <a:blip r:embed="rId20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8" name="Straight Arrow Connector 207"/>
          <p:cNvCxnSpPr/>
          <p:nvPr/>
        </p:nvCxnSpPr>
        <p:spPr>
          <a:xfrm flipV="1">
            <a:off x="250956" y="5687326"/>
            <a:ext cx="864000" cy="0"/>
          </a:xfrm>
          <a:prstGeom prst="straightConnector1">
            <a:avLst/>
          </a:prstGeom>
          <a:ln w="22225"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738883" y="5412576"/>
                <a:ext cx="387157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83" y="5412576"/>
                <a:ext cx="387157" cy="292388"/>
              </a:xfrm>
              <a:prstGeom prst="rect">
                <a:avLst/>
              </a:prstGeom>
              <a:blipFill rotWithShape="1">
                <a:blip r:embed="rId21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TextBox 42"/>
          <p:cNvSpPr txBox="1"/>
          <p:nvPr/>
        </p:nvSpPr>
        <p:spPr>
          <a:xfrm>
            <a:off x="-2187252" y="-217438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21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41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62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83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104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125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146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01676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b="1" dirty="0" smtClean="0"/>
              <a:t>a</a:t>
            </a:r>
            <a:endParaRPr lang="en-AU" sz="3600" b="1" dirty="0"/>
          </a:p>
        </p:txBody>
      </p:sp>
      <p:sp>
        <p:nvSpPr>
          <p:cNvPr id="211" name="TextBox 42"/>
          <p:cNvSpPr txBox="1"/>
          <p:nvPr/>
        </p:nvSpPr>
        <p:spPr>
          <a:xfrm>
            <a:off x="288491" y="35151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21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41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62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83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104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125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146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01676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b="1" dirty="0" smtClean="0"/>
              <a:t>b</a:t>
            </a:r>
            <a:endParaRPr lang="en-AU" sz="3600" b="1" dirty="0"/>
          </a:p>
        </p:txBody>
      </p:sp>
      <p:sp>
        <p:nvSpPr>
          <p:cNvPr id="212" name="TextBox 42"/>
          <p:cNvSpPr txBox="1"/>
          <p:nvPr/>
        </p:nvSpPr>
        <p:spPr>
          <a:xfrm>
            <a:off x="2843043" y="-226634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21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41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62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83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104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125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146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01676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b="1" dirty="0" smtClean="0"/>
              <a:t>c</a:t>
            </a:r>
            <a:endParaRPr lang="en-AU" sz="3600" b="1" dirty="0"/>
          </a:p>
        </p:txBody>
      </p:sp>
      <p:sp>
        <p:nvSpPr>
          <p:cNvPr id="213" name="TextBox 42"/>
          <p:cNvSpPr txBox="1"/>
          <p:nvPr/>
        </p:nvSpPr>
        <p:spPr>
          <a:xfrm>
            <a:off x="5381078" y="51449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21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41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62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83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104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125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146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01676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b="1" dirty="0" smtClean="0"/>
              <a:t>d</a:t>
            </a:r>
            <a:endParaRPr lang="en-AU" sz="3600" b="1" dirty="0"/>
          </a:p>
        </p:txBody>
      </p:sp>
      <p:sp>
        <p:nvSpPr>
          <p:cNvPr id="214" name="TextBox 42"/>
          <p:cNvSpPr txBox="1"/>
          <p:nvPr/>
        </p:nvSpPr>
        <p:spPr>
          <a:xfrm>
            <a:off x="-2212574" y="2928178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21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41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62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83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104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125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146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01676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b="1" dirty="0" smtClean="0"/>
              <a:t>e</a:t>
            </a:r>
            <a:endParaRPr lang="en-AU" sz="3600" b="1" dirty="0"/>
          </a:p>
        </p:txBody>
      </p:sp>
      <p:sp>
        <p:nvSpPr>
          <p:cNvPr id="215" name="TextBox 42"/>
          <p:cNvSpPr txBox="1"/>
          <p:nvPr/>
        </p:nvSpPr>
        <p:spPr>
          <a:xfrm>
            <a:off x="4177308" y="2966278"/>
            <a:ext cx="330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210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41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629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83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1048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125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1467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01676" algn="l" defTabSz="600419" rtl="0" eaLnBrk="1" latinLnBrk="0" hangingPunct="1">
              <a:defRPr sz="11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b="1" dirty="0" smtClean="0"/>
              <a:t>f</a:t>
            </a:r>
            <a:endParaRPr lang="en-AU" sz="3600" b="1" dirty="0"/>
          </a:p>
        </p:txBody>
      </p:sp>
      <p:sp>
        <p:nvSpPr>
          <p:cNvPr id="216" name="Rectangle 215"/>
          <p:cNvSpPr/>
          <p:nvPr/>
        </p:nvSpPr>
        <p:spPr>
          <a:xfrm>
            <a:off x="3534559" y="5911085"/>
            <a:ext cx="1522803" cy="676486"/>
          </a:xfrm>
          <a:prstGeom prst="rect">
            <a:avLst/>
          </a:prstGeom>
        </p:spPr>
        <p:txBody>
          <a:bodyPr wrap="square" lIns="121304" tIns="60652" rIns="121304" bIns="60652">
            <a:spAutoFit/>
          </a:bodyPr>
          <a:lstStyle/>
          <a:p>
            <a:r>
              <a:rPr lang="en-AU" sz="1800" dirty="0" smtClean="0"/>
              <a:t>z = 200 nm</a:t>
            </a:r>
            <a:endParaRPr lang="en-AU" sz="1800" dirty="0"/>
          </a:p>
          <a:p>
            <a:r>
              <a:rPr lang="en-AU" sz="1800" dirty="0" smtClean="0"/>
              <a:t>d = 10 nm</a:t>
            </a:r>
            <a:endParaRPr lang="en-AU" sz="1800" dirty="0"/>
          </a:p>
        </p:txBody>
      </p:sp>
      <p:sp>
        <p:nvSpPr>
          <p:cNvPr id="217" name="Rectangle 216"/>
          <p:cNvSpPr/>
          <p:nvPr/>
        </p:nvSpPr>
        <p:spPr>
          <a:xfrm>
            <a:off x="1031291" y="1253577"/>
            <a:ext cx="1102435" cy="399488"/>
          </a:xfrm>
          <a:prstGeom prst="rect">
            <a:avLst/>
          </a:prstGeom>
        </p:spPr>
        <p:txBody>
          <a:bodyPr wrap="square" lIns="121304" tIns="60652" rIns="121304" bIns="60652">
            <a:spAutoFit/>
          </a:bodyPr>
          <a:lstStyle/>
          <a:p>
            <a:r>
              <a:rPr lang="en-AU" sz="1800" dirty="0" smtClean="0"/>
              <a:t>C = -1</a:t>
            </a:r>
            <a:endParaRPr lang="en-AU" sz="1800" dirty="0"/>
          </a:p>
        </p:txBody>
      </p:sp>
      <p:sp>
        <p:nvSpPr>
          <p:cNvPr id="218" name="Rectangle 217"/>
          <p:cNvSpPr/>
          <p:nvPr/>
        </p:nvSpPr>
        <p:spPr>
          <a:xfrm>
            <a:off x="6012643" y="1207689"/>
            <a:ext cx="1102435" cy="399488"/>
          </a:xfrm>
          <a:prstGeom prst="rect">
            <a:avLst/>
          </a:prstGeom>
        </p:spPr>
        <p:txBody>
          <a:bodyPr wrap="square" lIns="121304" tIns="60652" rIns="121304" bIns="60652">
            <a:spAutoFit/>
          </a:bodyPr>
          <a:lstStyle/>
          <a:p>
            <a:r>
              <a:rPr lang="en-AU" sz="1800" dirty="0" smtClean="0"/>
              <a:t>C =  0.5</a:t>
            </a:r>
            <a:endParaRPr lang="en-AU" sz="1800" dirty="0"/>
          </a:p>
        </p:txBody>
      </p:sp>
      <p:sp>
        <p:nvSpPr>
          <p:cNvPr id="219" name="Rectangle 218"/>
          <p:cNvSpPr/>
          <p:nvPr/>
        </p:nvSpPr>
        <p:spPr>
          <a:xfrm>
            <a:off x="5639019" y="4038038"/>
            <a:ext cx="1102435" cy="399488"/>
          </a:xfrm>
          <a:prstGeom prst="rect">
            <a:avLst/>
          </a:prstGeom>
        </p:spPr>
        <p:txBody>
          <a:bodyPr wrap="square" lIns="121304" tIns="60652" rIns="121304" bIns="60652">
            <a:spAutoFit/>
          </a:bodyPr>
          <a:lstStyle/>
          <a:p>
            <a:r>
              <a:rPr lang="en-AU" sz="1800" dirty="0" smtClean="0"/>
              <a:t>C = -0.5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797391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31997" y="288007"/>
            <a:ext cx="2367420" cy="848851"/>
            <a:chOff x="2336288" y="1628800"/>
            <a:chExt cx="2140894" cy="735278"/>
          </a:xfrm>
          <a:scene3d>
            <a:camera prst="perspectiveHeroicExtremeLeftFacing">
              <a:rot lat="1242836" lon="3560337" rev="21265872"/>
            </a:camera>
            <a:lightRig rig="threePt" dir="t"/>
          </a:scene3d>
        </p:grpSpPr>
        <p:sp>
          <p:nvSpPr>
            <p:cNvPr id="3" name="Rectangle 2"/>
            <p:cNvSpPr/>
            <p:nvPr/>
          </p:nvSpPr>
          <p:spPr>
            <a:xfrm>
              <a:off x="2336288" y="2004078"/>
              <a:ext cx="2134542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bIns="36000" rtlCol="0" anchor="b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r="20175" b="40218"/>
            <a:stretch/>
          </p:blipFill>
          <p:spPr bwMode="auto">
            <a:xfrm>
              <a:off x="2836633" y="2006254"/>
              <a:ext cx="1293158" cy="3420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4"/>
            <p:cNvGrpSpPr/>
            <p:nvPr/>
          </p:nvGrpSpPr>
          <p:grpSpPr>
            <a:xfrm>
              <a:off x="2342636" y="1628800"/>
              <a:ext cx="2134546" cy="357368"/>
              <a:chOff x="1355775" y="712571"/>
              <a:chExt cx="2134546" cy="440135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355775" y="781287"/>
                <a:ext cx="2134546" cy="362947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1418427" y="838069"/>
                <a:ext cx="369396" cy="285669"/>
              </a:xfrm>
              <a:prstGeom prst="roundRect">
                <a:avLst/>
              </a:prstGeom>
              <a:solidFill>
                <a:srgbClr val="ABC6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3059783" y="842091"/>
                <a:ext cx="367832" cy="285669"/>
              </a:xfrm>
              <a:prstGeom prst="roundRect">
                <a:avLst/>
              </a:prstGeom>
              <a:solidFill>
                <a:srgbClr val="ABC6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1847468" y="712571"/>
                <a:ext cx="1144107" cy="43217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1911405" y="772816"/>
                <a:ext cx="1020381" cy="37989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endParaRPr lang="en-AU" sz="13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2342637" y="1867602"/>
              <a:ext cx="2134544" cy="15081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tlCol="0" anchor="ctr"/>
            <a:lstStyle/>
            <a:p>
              <a:endParaRPr lang="en-AU" sz="1200" baseline="-25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6474" y="288007"/>
            <a:ext cx="2365664" cy="848851"/>
            <a:chOff x="1619671" y="2758150"/>
            <a:chExt cx="2139306" cy="735278"/>
          </a:xfrm>
          <a:scene3d>
            <a:camera prst="perspectiveContrastingRightFacing" fov="4800000">
              <a:rot lat="1242831" lon="18039646" rev="334111"/>
            </a:camera>
            <a:lightRig rig="threePt" dir="t"/>
          </a:scene3d>
        </p:grpSpPr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r="20175" b="40218"/>
            <a:stretch/>
          </p:blipFill>
          <p:spPr bwMode="auto">
            <a:xfrm>
              <a:off x="2113668" y="3135604"/>
              <a:ext cx="1293158" cy="3420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 flipH="1">
              <a:off x="1624435" y="3133428"/>
              <a:ext cx="2134542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bIns="36000" rtlCol="0" anchor="b"/>
            <a:lstStyle/>
            <a:p>
              <a:r>
                <a:rPr lang="en-AU" sz="1200" dirty="0">
                  <a:solidFill>
                    <a:schemeClr val="tx1"/>
                  </a:solidFill>
                </a:rPr>
                <a:t>Si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14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t="-1" r="19871" b="38918"/>
            <a:stretch/>
          </p:blipFill>
          <p:spPr bwMode="auto">
            <a:xfrm flipH="1">
              <a:off x="1967062" y="3147767"/>
              <a:ext cx="1293158" cy="329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6" name="Group 15"/>
            <p:cNvGrpSpPr/>
            <p:nvPr/>
          </p:nvGrpSpPr>
          <p:grpSpPr>
            <a:xfrm>
              <a:off x="1619671" y="2758150"/>
              <a:ext cx="2134546" cy="357368"/>
              <a:chOff x="1355775" y="712571"/>
              <a:chExt cx="2134546" cy="440135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355775" y="781287"/>
                <a:ext cx="2134546" cy="362947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418427" y="838069"/>
                <a:ext cx="369396" cy="285669"/>
              </a:xfrm>
              <a:prstGeom prst="roundRect">
                <a:avLst/>
              </a:prstGeom>
              <a:solidFill>
                <a:srgbClr val="ABC6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3059783" y="842091"/>
                <a:ext cx="367832" cy="285669"/>
              </a:xfrm>
              <a:prstGeom prst="roundRect">
                <a:avLst/>
              </a:prstGeom>
              <a:solidFill>
                <a:srgbClr val="ABC6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1847468" y="712571"/>
                <a:ext cx="1144107" cy="43217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1911405" y="772816"/>
                <a:ext cx="1020381" cy="37989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AU" sz="1300" dirty="0">
                    <a:solidFill>
                      <a:schemeClr val="tx1"/>
                    </a:solidFill>
                  </a:rPr>
                  <a:t>metal</a:t>
                </a: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1619672" y="2996952"/>
              <a:ext cx="2134544" cy="15081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tlCol="0" anchor="ctr"/>
            <a:lstStyle/>
            <a:p>
              <a:r>
                <a:rPr lang="en-AU" sz="1200" dirty="0"/>
                <a:t>SiO</a:t>
              </a:r>
              <a:r>
                <a:rPr lang="en-AU" sz="1200" baseline="-25000" dirty="0"/>
                <a:t>2</a:t>
              </a:r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1853275" y="677056"/>
            <a:ext cx="537424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rapezoid 23"/>
          <p:cNvSpPr/>
          <p:nvPr/>
        </p:nvSpPr>
        <p:spPr>
          <a:xfrm rot="10800000">
            <a:off x="1820555" y="204871"/>
            <a:ext cx="609079" cy="139602"/>
          </a:xfrm>
          <a:prstGeom prst="trapezoid">
            <a:avLst>
              <a:gd name="adj" fmla="val 727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04" tIns="60652" rIns="121304" bIns="60652" spcCol="0" rtlCol="0" anchor="ctr"/>
          <a:lstStyle/>
          <a:p>
            <a:pPr algn="ctr"/>
            <a:endParaRPr lang="en-AU"/>
          </a:p>
        </p:txBody>
      </p:sp>
      <p:sp>
        <p:nvSpPr>
          <p:cNvPr id="25" name="Trapezoid 24"/>
          <p:cNvSpPr/>
          <p:nvPr/>
        </p:nvSpPr>
        <p:spPr>
          <a:xfrm rot="10800000">
            <a:off x="661049" y="1049041"/>
            <a:ext cx="2925971" cy="187023"/>
          </a:xfrm>
          <a:prstGeom prst="trapezoid">
            <a:avLst>
              <a:gd name="adj" fmla="val 11686"/>
            </a:avLst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04" tIns="60652" rIns="121304" bIns="60652" spcCol="0" rtlCol="0" anchor="ctr"/>
          <a:lstStyle/>
          <a:p>
            <a:pPr algn="ctr"/>
            <a:endParaRPr lang="en-AU"/>
          </a:p>
        </p:txBody>
      </p:sp>
      <p:sp>
        <p:nvSpPr>
          <p:cNvPr id="26" name="Trapezoid 25"/>
          <p:cNvSpPr/>
          <p:nvPr/>
        </p:nvSpPr>
        <p:spPr>
          <a:xfrm>
            <a:off x="662109" y="204876"/>
            <a:ext cx="2925971" cy="842959"/>
          </a:xfrm>
          <a:prstGeom prst="trapezoid">
            <a:avLst>
              <a:gd name="adj" fmla="val 142662"/>
            </a:avLst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04" tIns="60652" rIns="121304" bIns="60652" spcCol="0" rtlCol="0" anchor="ctr"/>
          <a:lstStyle/>
          <a:p>
            <a:pPr algn="ctr"/>
            <a:endParaRPr lang="en-AU"/>
          </a:p>
        </p:txBody>
      </p:sp>
      <p:cxnSp>
        <p:nvCxnSpPr>
          <p:cNvPr id="27" name="Straight Connector 26"/>
          <p:cNvCxnSpPr/>
          <p:nvPr/>
        </p:nvCxnSpPr>
        <p:spPr>
          <a:xfrm>
            <a:off x="735469" y="1647135"/>
            <a:ext cx="277469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19995" y="3888407"/>
            <a:ext cx="2443216" cy="858197"/>
            <a:chOff x="1280883" y="795338"/>
            <a:chExt cx="2209438" cy="743373"/>
          </a:xfrm>
          <a:scene3d>
            <a:camera prst="perspectiveAbove" fov="7200000">
              <a:rot lat="19799998" lon="0" rev="0"/>
            </a:camera>
            <a:lightRig rig="glow" dir="t">
              <a:rot lat="0" lon="0" rev="1800000"/>
            </a:lightRig>
          </a:scene3d>
        </p:grpSpPr>
        <p:sp>
          <p:nvSpPr>
            <p:cNvPr id="29" name="Rectangle 28"/>
            <p:cNvSpPr/>
            <p:nvPr/>
          </p:nvSpPr>
          <p:spPr>
            <a:xfrm>
              <a:off x="1355777" y="1170617"/>
              <a:ext cx="2134542" cy="3441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0" name="Picture 5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r="20175" b="40218"/>
            <a:stretch/>
          </p:blipFill>
          <p:spPr bwMode="auto">
            <a:xfrm>
              <a:off x="1849772" y="1172792"/>
              <a:ext cx="1293158" cy="3420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6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t="-1" r="19871" b="38918"/>
            <a:stretch/>
          </p:blipFill>
          <p:spPr bwMode="auto">
            <a:xfrm>
              <a:off x="1849772" y="1184955"/>
              <a:ext cx="1293158" cy="329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p3d z="-1270000"/>
          </p:spPr>
        </p:pic>
        <p:grpSp>
          <p:nvGrpSpPr>
            <p:cNvPr id="32" name="Group 31"/>
            <p:cNvGrpSpPr/>
            <p:nvPr/>
          </p:nvGrpSpPr>
          <p:grpSpPr>
            <a:xfrm>
              <a:off x="1355775" y="795338"/>
              <a:ext cx="2134546" cy="357368"/>
              <a:chOff x="1355775" y="712571"/>
              <a:chExt cx="2134546" cy="440135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1355775" y="781287"/>
                <a:ext cx="2134546" cy="362947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418427" y="838069"/>
                <a:ext cx="369396" cy="285669"/>
              </a:xfrm>
              <a:prstGeom prst="roundRect">
                <a:avLst/>
              </a:prstGeom>
              <a:solidFill>
                <a:srgbClr val="ABC6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059783" y="842091"/>
                <a:ext cx="367832" cy="285669"/>
              </a:xfrm>
              <a:prstGeom prst="roundRect">
                <a:avLst/>
              </a:prstGeom>
              <a:solidFill>
                <a:srgbClr val="ABC6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1847468" y="712571"/>
                <a:ext cx="1144107" cy="43217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1911405" y="772816"/>
                <a:ext cx="1020381" cy="37989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1355776" y="1034140"/>
              <a:ext cx="2134544" cy="15081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314359" y="997032"/>
              <a:ext cx="368623" cy="213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b="1" dirty="0">
                  <a:solidFill>
                    <a:schemeClr val="bg1"/>
                  </a:solidFill>
                </a:rPr>
                <a:t>SiO</a:t>
              </a:r>
              <a:r>
                <a:rPr lang="en-AU" sz="1000" b="1" baseline="-250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80883" y="1298773"/>
              <a:ext cx="310966" cy="239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dirty="0"/>
                <a:t>Si</a:t>
              </a:r>
            </a:p>
          </p:txBody>
        </p:sp>
      </p:grpSp>
      <p:sp>
        <p:nvSpPr>
          <p:cNvPr id="41" name="Trapezoid 40"/>
          <p:cNvSpPr/>
          <p:nvPr/>
        </p:nvSpPr>
        <p:spPr>
          <a:xfrm rot="10800000">
            <a:off x="433313" y="4688757"/>
            <a:ext cx="2502000" cy="406800"/>
          </a:xfrm>
          <a:prstGeom prst="trapezoid">
            <a:avLst>
              <a:gd name="adj" fmla="val 76261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04" tIns="60652" rIns="121304" bIns="60652" spcCol="0" rtlCol="0" anchor="ctr"/>
          <a:lstStyle/>
          <a:p>
            <a:pPr algn="ctr"/>
            <a:endParaRPr lang="en-AU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745275" y="4805901"/>
            <a:ext cx="41009" cy="2896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566512" y="4805900"/>
            <a:ext cx="52990" cy="28965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760359" y="2910068"/>
            <a:ext cx="28957" cy="302311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778669" y="2910064"/>
            <a:ext cx="1795200" cy="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235229" y="2801053"/>
                <a:ext cx="756798" cy="459889"/>
              </a:xfrm>
              <a:prstGeom prst="rect">
                <a:avLst/>
              </a:prstGeom>
              <a:noFill/>
            </p:spPr>
            <p:txBody>
              <a:bodyPr wrap="none" lIns="121304" tIns="60652" rIns="121304" bIns="606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1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AU" sz="21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a:rPr lang="en-AU" sz="21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AU" sz="2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29" y="2801053"/>
                <a:ext cx="756798" cy="459889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030076" y="2528144"/>
                <a:ext cx="769178" cy="459889"/>
              </a:xfrm>
              <a:prstGeom prst="rect">
                <a:avLst/>
              </a:prstGeom>
              <a:noFill/>
            </p:spPr>
            <p:txBody>
              <a:bodyPr wrap="none" lIns="121304" tIns="60652" rIns="121304" bIns="606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1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AU" sz="21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a:rPr lang="en-AU" sz="21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AU" sz="2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076" y="2528144"/>
                <a:ext cx="769178" cy="459889"/>
              </a:xfrm>
              <a:prstGeom prst="rect">
                <a:avLst/>
              </a:prstGeom>
              <a:blipFill rotWithShape="1"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 flipH="1">
            <a:off x="3964732" y="4347981"/>
            <a:ext cx="17375" cy="24185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3989227" y="4347166"/>
            <a:ext cx="926625" cy="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429865" y="4186551"/>
                <a:ext cx="763119" cy="459889"/>
              </a:xfrm>
              <a:prstGeom prst="rect">
                <a:avLst/>
              </a:prstGeom>
              <a:noFill/>
            </p:spPr>
            <p:txBody>
              <a:bodyPr wrap="none" lIns="121304" tIns="60652" rIns="121304" bIns="606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1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AU" sz="21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2,</m:t>
                          </m:r>
                          <m:r>
                            <a:rPr lang="en-AU" sz="21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AU" sz="2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865" y="4186551"/>
                <a:ext cx="763119" cy="459889"/>
              </a:xfrm>
              <a:prstGeom prst="rect">
                <a:avLst/>
              </a:prstGeom>
              <a:blipFill rotWithShape="1"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080807" y="3979838"/>
                <a:ext cx="775499" cy="459889"/>
              </a:xfrm>
              <a:prstGeom prst="rect">
                <a:avLst/>
              </a:prstGeom>
              <a:noFill/>
            </p:spPr>
            <p:txBody>
              <a:bodyPr wrap="none" lIns="121304" tIns="60652" rIns="121304" bIns="606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1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AU" sz="21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2,</m:t>
                          </m:r>
                          <m:r>
                            <a:rPr lang="en-AU" sz="21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AU" sz="2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807" y="3979838"/>
                <a:ext cx="775499" cy="459889"/>
              </a:xfrm>
              <a:prstGeom prst="rect">
                <a:avLst/>
              </a:prstGeom>
              <a:blipFill rotWithShape="1">
                <a:blip r:embed="rId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/>
          <p:cNvGrpSpPr/>
          <p:nvPr/>
        </p:nvGrpSpPr>
        <p:grpSpPr>
          <a:xfrm>
            <a:off x="-671361" y="7380858"/>
            <a:ext cx="8105279" cy="830590"/>
            <a:chOff x="-4446264" y="6300738"/>
            <a:chExt cx="8105279" cy="830590"/>
          </a:xfrm>
          <a:scene3d>
            <a:camera prst="perspectiveBelow">
              <a:rot lat="2400000" lon="0" rev="0"/>
            </a:camera>
            <a:lightRig rig="threePt" dir="t"/>
          </a:scene3d>
        </p:grpSpPr>
        <p:sp>
          <p:nvSpPr>
            <p:cNvPr id="53" name="Rounded Rectangle 52"/>
            <p:cNvSpPr/>
            <p:nvPr/>
          </p:nvSpPr>
          <p:spPr>
            <a:xfrm>
              <a:off x="1298615" y="6365150"/>
              <a:ext cx="2360400" cy="34021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842334" y="6300738"/>
              <a:ext cx="1265164" cy="40510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298615" y="6365150"/>
              <a:ext cx="2360400" cy="34021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842334" y="6300738"/>
              <a:ext cx="1265164" cy="40510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-4446263" y="6733984"/>
              <a:ext cx="8105276" cy="39734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bIns="0" rtlCol="0" anchor="b"/>
            <a:lstStyle/>
            <a:p>
              <a:r>
                <a:rPr lang="en-AU" dirty="0" smtClean="0">
                  <a:solidFill>
                    <a:schemeClr val="tx1"/>
                  </a:solidFill>
                </a:rPr>
                <a:t>Si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298615" y="6300738"/>
              <a:ext cx="2360400" cy="412568"/>
              <a:chOff x="1355775" y="712571"/>
              <a:chExt cx="2134546" cy="440135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1355775" y="781287"/>
                <a:ext cx="2134546" cy="362947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 z="-2540000" extrusionH="508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1418427" y="838069"/>
                <a:ext cx="369396" cy="285669"/>
              </a:xfrm>
              <a:prstGeom prst="roundRect">
                <a:avLst/>
              </a:prstGeom>
              <a:solidFill>
                <a:srgbClr val="ABC674"/>
              </a:solidFill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3059783" y="842091"/>
                <a:ext cx="367832" cy="285669"/>
              </a:xfrm>
              <a:prstGeom prst="roundRect">
                <a:avLst/>
              </a:prstGeom>
              <a:solidFill>
                <a:srgbClr val="ABC6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1847468" y="712571"/>
                <a:ext cx="1144107" cy="43217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p3d z="-2540000" extrusionH="508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1911405" y="772816"/>
                <a:ext cx="1020381" cy="37989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59" name="Rounded Rectangle 58"/>
            <p:cNvSpPr/>
            <p:nvPr/>
          </p:nvSpPr>
          <p:spPr>
            <a:xfrm>
              <a:off x="-1573564" y="6365626"/>
              <a:ext cx="2360400" cy="34021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-1029845" y="6301214"/>
              <a:ext cx="1265164" cy="40510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-1573564" y="6365626"/>
              <a:ext cx="2360400" cy="34021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-1029845" y="6301214"/>
              <a:ext cx="1265164" cy="40510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-1573564" y="6301214"/>
              <a:ext cx="2360400" cy="412568"/>
              <a:chOff x="1355775" y="712571"/>
              <a:chExt cx="2134546" cy="440135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355775" y="781287"/>
                <a:ext cx="2134546" cy="362947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 z="-2540000" extrusionH="508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1418427" y="838069"/>
                <a:ext cx="369396" cy="285669"/>
              </a:xfrm>
              <a:prstGeom prst="roundRect">
                <a:avLst/>
              </a:prstGeom>
              <a:solidFill>
                <a:srgbClr val="ABC674"/>
              </a:solidFill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3059783" y="842091"/>
                <a:ext cx="367832" cy="285669"/>
              </a:xfrm>
              <a:prstGeom prst="roundRect">
                <a:avLst/>
              </a:prstGeom>
              <a:solidFill>
                <a:srgbClr val="ABC6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1847468" y="712571"/>
                <a:ext cx="1144107" cy="43217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p3d z="-2540000" extrusionH="508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1911405" y="772816"/>
                <a:ext cx="1020381" cy="37989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64" name="Rounded Rectangle 63"/>
            <p:cNvSpPr/>
            <p:nvPr/>
          </p:nvSpPr>
          <p:spPr>
            <a:xfrm>
              <a:off x="-4446264" y="6365626"/>
              <a:ext cx="2360400" cy="34021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-3902545" y="6301214"/>
              <a:ext cx="1265164" cy="40510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-4446264" y="6365626"/>
              <a:ext cx="2360400" cy="34021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-3902545" y="6301214"/>
              <a:ext cx="1265164" cy="40510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-4446264" y="6301214"/>
              <a:ext cx="2360400" cy="412568"/>
              <a:chOff x="1355775" y="712571"/>
              <a:chExt cx="2134546" cy="440135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1355775" y="781287"/>
                <a:ext cx="2134546" cy="362947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 z="-2540000" extrusionH="508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1418427" y="838069"/>
                <a:ext cx="369396" cy="285669"/>
              </a:xfrm>
              <a:prstGeom prst="roundRect">
                <a:avLst/>
              </a:prstGeom>
              <a:solidFill>
                <a:srgbClr val="ABC674"/>
              </a:solidFill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3059783" y="842091"/>
                <a:ext cx="367832" cy="285669"/>
              </a:xfrm>
              <a:prstGeom prst="roundRect">
                <a:avLst/>
              </a:prstGeom>
              <a:solidFill>
                <a:srgbClr val="ABC6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1847468" y="712571"/>
                <a:ext cx="1144107" cy="43217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p3d z="-2540000" extrusionH="508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1911405" y="772816"/>
                <a:ext cx="1020381" cy="37989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69" name="Rectangle 68"/>
            <p:cNvSpPr/>
            <p:nvPr/>
          </p:nvSpPr>
          <p:spPr>
            <a:xfrm>
              <a:off x="-4446264" y="6576426"/>
              <a:ext cx="8105278" cy="1741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en-AU" b="1" dirty="0" smtClean="0">
                  <a:solidFill>
                    <a:schemeClr val="bg1"/>
                  </a:solidFill>
                </a:rPr>
                <a:t>SiO</a:t>
              </a:r>
              <a:r>
                <a:rPr lang="en-AU" b="1" baseline="-25000" dirty="0" smtClean="0">
                  <a:solidFill>
                    <a:schemeClr val="bg1"/>
                  </a:solidFill>
                </a:rPr>
                <a:t>2</a:t>
              </a:r>
              <a:endParaRPr lang="en-AU" b="1" baseline="-25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5" name="Picture 5"/>
          <p:cNvPicPr>
            <a:picLocks noChangeAspect="1" noChangeArrowheads="1"/>
          </p:cNvPicPr>
          <p:nvPr/>
        </p:nvPicPr>
        <p:blipFill rotWithShape="1">
          <a:blip r:embed="rId2" cstate="print"/>
          <a:srcRect r="20175" b="40218"/>
          <a:stretch/>
        </p:blipFill>
        <p:spPr bwMode="auto">
          <a:xfrm>
            <a:off x="714857" y="2593200"/>
            <a:ext cx="1429986" cy="394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" name="Picture 5"/>
          <p:cNvPicPr>
            <a:picLocks noChangeAspect="1" noChangeArrowheads="1"/>
          </p:cNvPicPr>
          <p:nvPr/>
        </p:nvPicPr>
        <p:blipFill rotWithShape="1">
          <a:blip r:embed="rId2" cstate="print"/>
          <a:srcRect r="20175" b="40218"/>
          <a:stretch/>
        </p:blipFill>
        <p:spPr bwMode="auto">
          <a:xfrm flipV="1">
            <a:off x="714857" y="2131374"/>
            <a:ext cx="1429986" cy="394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" name="Plus 86"/>
          <p:cNvSpPr/>
          <p:nvPr/>
        </p:nvSpPr>
        <p:spPr>
          <a:xfrm>
            <a:off x="948967" y="2721454"/>
            <a:ext cx="153563" cy="153563"/>
          </a:xfrm>
          <a:prstGeom prst="mathPlu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Plus 87"/>
          <p:cNvSpPr/>
          <p:nvPr/>
        </p:nvSpPr>
        <p:spPr>
          <a:xfrm>
            <a:off x="1650961" y="2328790"/>
            <a:ext cx="153563" cy="153563"/>
          </a:xfrm>
          <a:prstGeom prst="mathPlu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Minus 88"/>
          <p:cNvSpPr/>
          <p:nvPr/>
        </p:nvSpPr>
        <p:spPr>
          <a:xfrm>
            <a:off x="1650961" y="2644620"/>
            <a:ext cx="144016" cy="144016"/>
          </a:xfrm>
          <a:prstGeom prst="mathMinu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Minus 89"/>
          <p:cNvSpPr/>
          <p:nvPr/>
        </p:nvSpPr>
        <p:spPr>
          <a:xfrm>
            <a:off x="958098" y="2250974"/>
            <a:ext cx="144016" cy="144016"/>
          </a:xfrm>
          <a:prstGeom prst="mathMinu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7391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302</Words>
  <Application>Microsoft Office PowerPoint</Application>
  <PresentationFormat>Custom</PresentationFormat>
  <Paragraphs>205</Paragraphs>
  <Slides>4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 Tosi</dc:creator>
  <cp:lastModifiedBy>Guilherme Tosi</cp:lastModifiedBy>
  <cp:revision>8</cp:revision>
  <dcterms:created xsi:type="dcterms:W3CDTF">2016-06-03T00:47:51Z</dcterms:created>
  <dcterms:modified xsi:type="dcterms:W3CDTF">2017-06-19T00:44:57Z</dcterms:modified>
</cp:coreProperties>
</file>