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1pPr>
    <a:lvl2pPr marL="228895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2pPr>
    <a:lvl3pPr marL="457791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3pPr>
    <a:lvl4pPr marL="686687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4pPr>
    <a:lvl5pPr marL="915582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5pPr>
    <a:lvl6pPr marL="1144477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6pPr>
    <a:lvl7pPr marL="1373372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7pPr>
    <a:lvl8pPr marL="1602269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8pPr>
    <a:lvl9pPr marL="1831164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189" d="100"/>
          <a:sy n="189" d="100"/>
        </p:scale>
        <p:origin x="230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5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4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6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0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4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6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1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1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1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0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7" Type="http://schemas.openxmlformats.org/officeDocument/2006/relationships/image" Target="../media/image1.emf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268"/>
          <p:cNvSpPr txBox="1"/>
          <p:nvPr/>
        </p:nvSpPr>
        <p:spPr>
          <a:xfrm>
            <a:off x="-70130" y="-653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a</a:t>
            </a:r>
            <a:endParaRPr lang="en-AU" sz="2400" b="1" dirty="0"/>
          </a:p>
        </p:txBody>
      </p:sp>
      <p:grpSp>
        <p:nvGrpSpPr>
          <p:cNvPr id="279" name="Group 278"/>
          <p:cNvGrpSpPr/>
          <p:nvPr/>
        </p:nvGrpSpPr>
        <p:grpSpPr>
          <a:xfrm>
            <a:off x="3032523" y="1868688"/>
            <a:ext cx="1150863" cy="1583942"/>
            <a:chOff x="10082292" y="-41810"/>
            <a:chExt cx="1150863" cy="1583942"/>
          </a:xfrm>
        </p:grpSpPr>
        <p:grpSp>
          <p:nvGrpSpPr>
            <p:cNvPr id="280" name="Group 279"/>
            <p:cNvGrpSpPr/>
            <p:nvPr/>
          </p:nvGrpSpPr>
          <p:grpSpPr>
            <a:xfrm>
              <a:off x="10082292" y="-41810"/>
              <a:ext cx="1133131" cy="1317090"/>
              <a:chOff x="10063111" y="-139321"/>
              <a:chExt cx="1133131" cy="13170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10270921" y="271388"/>
                    <a:ext cx="860235" cy="2530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  <m:r>
                                <a:rPr lang="en-AU" sz="1000">
                                  <a:latin typeface="Cambria Math"/>
                                  <a:ea typeface="Cambria Math"/>
                                </a:rPr>
                                <m:t>,2</m:t>
                              </m:r>
                            </m:sub>
                          </m:sSub>
                          <m:r>
                            <a:rPr lang="en-AU" sz="1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  <m:r>
                                <a:rPr lang="en-AU" sz="1000">
                                  <a:latin typeface="Cambria Math"/>
                                  <a:ea typeface="Cambria Math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/>
                  </a:p>
                </p:txBody>
              </p:sp>
            </mc:Choice>
            <mc:Fallback xmlns="">
              <p:sp>
                <p:nvSpPr>
                  <p:cNvPr id="1242" name="TextBox 1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0921" y="271388"/>
                    <a:ext cx="860235" cy="25301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10164741" y="724019"/>
                    <a:ext cx="1031501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050" i="1">
                                      <a:latin typeface="Cambria Math"/>
                                      <a:ea typeface="Cambria Math"/>
                                    </a:rPr>
                                    <m:t>𝑒𝑔</m:t>
                                  </m:r>
                                </m:e>
                              </m:d>
                            </m:e>
                          </m:d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050" i="1">
                                      <a:latin typeface="Cambria Math"/>
                                      <a:ea typeface="Cambria Math"/>
                                    </a:rPr>
                                    <m:t>𝑔𝑒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050" dirty="0"/>
                  </a:p>
                </p:txBody>
              </p:sp>
            </mc:Choice>
            <mc:Fallback xmlns="">
              <p:sp>
                <p:nvSpPr>
                  <p:cNvPr id="1389" name="TextBox 1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4741" y="724019"/>
                    <a:ext cx="1031501" cy="25391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917" t="-100000" r="-23669" b="-16097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0385209" y="89202"/>
                    <a:ext cx="43903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1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100">
                                  <a:latin typeface="Cambria Math"/>
                                </a:rPr>
                                <m:t>dd</m:t>
                              </m:r>
                            </m:sub>
                          </m:sSub>
                        </m:oMath>
                      </m:oMathPara>
                    </a14:m>
                    <a:endParaRPr lang="en-AU" sz="1100" dirty="0"/>
                  </a:p>
                </p:txBody>
              </p:sp>
            </mc:Choice>
            <mc:Fallback xmlns="">
              <p:sp>
                <p:nvSpPr>
                  <p:cNvPr id="1390" name="Rectangle 13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209" y="89202"/>
                    <a:ext cx="439031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88" name="Picture 1014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2575" y="106258"/>
                <a:ext cx="95911" cy="25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9" name="Rounded Rectangle 288"/>
              <p:cNvSpPr/>
              <p:nvPr/>
            </p:nvSpPr>
            <p:spPr>
              <a:xfrm>
                <a:off x="10224888" y="687928"/>
                <a:ext cx="864000" cy="57532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0224888" y="79940"/>
                <a:ext cx="864000" cy="57532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 flipH="1">
                <a:off x="10327849" y="324346"/>
                <a:ext cx="66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0063111" y="-139321"/>
                    <a:ext cx="1133131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050" i="1">
                              <a:latin typeface="Cambria Math"/>
                            </a:rPr>
                            <m:t>−</m:t>
                          </m:r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050" i="1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AU" sz="105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AU" sz="105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050" i="1">
                                      <a:latin typeface="Cambria Math"/>
                                      <a:ea typeface="Cambria Math"/>
                                    </a:rPr>
                                    <m:t>𝑔𝑒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050" dirty="0"/>
                  </a:p>
                </p:txBody>
              </p:sp>
            </mc:Choice>
            <mc:Fallback xmlns="">
              <p:sp>
                <p:nvSpPr>
                  <p:cNvPr id="1395" name="TextBox 13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3111" y="-139321"/>
                    <a:ext cx="1133131" cy="25391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97619" r="-21505" b="-15476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0385209" y="454535"/>
                    <a:ext cx="43903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1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100">
                                  <a:latin typeface="Cambria Math"/>
                                </a:rPr>
                                <m:t>dd</m:t>
                              </m:r>
                            </m:sub>
                          </m:sSub>
                        </m:oMath>
                      </m:oMathPara>
                    </a14:m>
                    <a:endParaRPr lang="en-AU" sz="1100" dirty="0"/>
                  </a:p>
                </p:txBody>
              </p:sp>
            </mc:Choice>
            <mc:Fallback xmlns="">
              <p:sp>
                <p:nvSpPr>
                  <p:cNvPr id="1396" name="Rectangle 13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209" y="454535"/>
                    <a:ext cx="439031" cy="26161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4" name="Picture 1014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2575" y="470003"/>
                <a:ext cx="95911" cy="25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95" name="Straight Connector 294"/>
              <p:cNvCxnSpPr/>
              <p:nvPr/>
            </p:nvCxnSpPr>
            <p:spPr>
              <a:xfrm flipH="1">
                <a:off x="10206169" y="500757"/>
                <a:ext cx="9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6" name="Picture 1014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470" y="304131"/>
                <a:ext cx="95911" cy="2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97" name="Straight Connector 296"/>
              <p:cNvCxnSpPr/>
              <p:nvPr/>
            </p:nvCxnSpPr>
            <p:spPr>
              <a:xfrm flipH="1">
                <a:off x="10924601" y="1177769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Rounded Rectangle 280"/>
            <p:cNvSpPr/>
            <p:nvPr/>
          </p:nvSpPr>
          <p:spPr>
            <a:xfrm>
              <a:off x="10482453" y="1245196"/>
              <a:ext cx="432000" cy="57532"/>
            </a:xfrm>
            <a:prstGeom prst="roundRect">
              <a:avLst>
                <a:gd name="adj" fmla="val 50000"/>
              </a:avLst>
            </a:prstGeom>
            <a:solidFill>
              <a:srgbClr val="216D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10448549" y="1265133"/>
                  <a:ext cx="5157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200" i="1">
                                    <a:latin typeface="Cambria Math"/>
                                    <a:ea typeface="Cambria Math"/>
                                  </a:rPr>
                                  <m:t>𝑔𝑔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245" name="Rectangle 1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8549" y="1265133"/>
                  <a:ext cx="51571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2941" t="-97826" r="-54118" b="-1543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/>
            <p:nvPr/>
          </p:nvCxnSpPr>
          <p:spPr>
            <a:xfrm flipV="1">
              <a:off x="11170516" y="608363"/>
              <a:ext cx="0" cy="65263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0779185" y="961306"/>
                  <a:ext cx="453970" cy="3107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AU" sz="1200">
                                <a:latin typeface="Cambria Math"/>
                              </a:rPr>
                              <m:t>o</m:t>
                            </m:r>
                            <m:r>
                              <a:rPr lang="en-AU" sz="1200">
                                <a:latin typeface="Cambria Math"/>
                              </a:rPr>
                              <m:t>,1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AU" sz="1200" dirty="0"/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185" y="961306"/>
                  <a:ext cx="453970" cy="3107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Group 297"/>
          <p:cNvGrpSpPr/>
          <p:nvPr/>
        </p:nvGrpSpPr>
        <p:grpSpPr>
          <a:xfrm rot="5400000">
            <a:off x="-386061" y="2357063"/>
            <a:ext cx="1518628" cy="684276"/>
            <a:chOff x="449925" y="5373216"/>
            <a:chExt cx="1665707" cy="864000"/>
          </a:xfrm>
        </p:grpSpPr>
        <p:pic>
          <p:nvPicPr>
            <p:cNvPr id="299" name="Picture 7"/>
            <p:cNvPicPr>
              <a:picLocks noChangeArrowheads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0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1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02" name="Group 301"/>
          <p:cNvGrpSpPr/>
          <p:nvPr/>
        </p:nvGrpSpPr>
        <p:grpSpPr>
          <a:xfrm rot="5400000">
            <a:off x="1665079" y="2372136"/>
            <a:ext cx="1518628" cy="684276"/>
            <a:chOff x="449925" y="5373216"/>
            <a:chExt cx="1665707" cy="864000"/>
          </a:xfrm>
        </p:grpSpPr>
        <p:pic>
          <p:nvPicPr>
            <p:cNvPr id="303" name="Picture 7"/>
            <p:cNvPicPr>
              <a:picLocks noChangeArrowheads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4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5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06" name="Group 305"/>
          <p:cNvGrpSpPr/>
          <p:nvPr/>
        </p:nvGrpSpPr>
        <p:grpSpPr>
          <a:xfrm rot="5400000">
            <a:off x="-383637" y="2381816"/>
            <a:ext cx="1518628" cy="684276"/>
            <a:chOff x="449925" y="5373216"/>
            <a:chExt cx="1665707" cy="864000"/>
          </a:xfrm>
        </p:grpSpPr>
        <p:pic>
          <p:nvPicPr>
            <p:cNvPr id="307" name="Picture 7"/>
            <p:cNvPicPr>
              <a:picLocks noChangeArrowheads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0" name="Group 309"/>
          <p:cNvGrpSpPr/>
          <p:nvPr/>
        </p:nvGrpSpPr>
        <p:grpSpPr>
          <a:xfrm rot="5400000">
            <a:off x="1667503" y="2396889"/>
            <a:ext cx="1518628" cy="684276"/>
            <a:chOff x="449925" y="5373216"/>
            <a:chExt cx="1665707" cy="864000"/>
          </a:xfrm>
        </p:grpSpPr>
        <p:pic>
          <p:nvPicPr>
            <p:cNvPr id="311" name="Picture 7"/>
            <p:cNvPicPr>
              <a:picLocks noChangeArrowheads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5" y="5589240"/>
              <a:ext cx="1034759" cy="43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2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9925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" name="Picture 7"/>
            <p:cNvPicPr>
              <a:picLocks noChangeArrowheads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1632" y="5373216"/>
              <a:ext cx="864000" cy="86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4" name="TextBox 313"/>
          <p:cNvSpPr txBox="1"/>
          <p:nvPr/>
        </p:nvSpPr>
        <p:spPr>
          <a:xfrm>
            <a:off x="-70130" y="179170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sp>
        <p:nvSpPr>
          <p:cNvPr id="315" name="Rectangle 314"/>
          <p:cNvSpPr/>
          <p:nvPr/>
        </p:nvSpPr>
        <p:spPr>
          <a:xfrm flipH="1">
            <a:off x="898444" y="1957830"/>
            <a:ext cx="982968" cy="1346413"/>
          </a:xfrm>
          <a:prstGeom prst="rect">
            <a:avLst/>
          </a:prstGeom>
          <a:noFill/>
          <a:ln w="28575">
            <a:solidFill>
              <a:srgbClr val="216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6" name="Rounded Rectangle 315"/>
          <p:cNvSpPr/>
          <p:nvPr/>
        </p:nvSpPr>
        <p:spPr>
          <a:xfrm>
            <a:off x="184770" y="2994859"/>
            <a:ext cx="360000" cy="72000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Rectangle 316"/>
              <p:cNvSpPr/>
              <p:nvPr/>
            </p:nvSpPr>
            <p:spPr>
              <a:xfrm>
                <a:off x="78732" y="3022279"/>
                <a:ext cx="5352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2" y="3022279"/>
                <a:ext cx="535210" cy="307777"/>
              </a:xfrm>
              <a:prstGeom prst="rect">
                <a:avLst/>
              </a:prstGeom>
              <a:blipFill>
                <a:blip r:embed="rId14"/>
                <a:stretch>
                  <a:fillRect l="-38636" t="-104000" r="-53409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Box 317"/>
              <p:cNvSpPr txBox="1"/>
              <p:nvPr/>
            </p:nvSpPr>
            <p:spPr>
              <a:xfrm>
                <a:off x="102197" y="2123251"/>
                <a:ext cx="535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" y="2123251"/>
                <a:ext cx="535210" cy="307777"/>
              </a:xfrm>
              <a:prstGeom prst="rect">
                <a:avLst/>
              </a:prstGeom>
              <a:blipFill>
                <a:blip r:embed="rId15"/>
                <a:stretch>
                  <a:fillRect l="-38636" t="-101961" r="-53409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Left-Right Arrow 318"/>
          <p:cNvSpPr/>
          <p:nvPr/>
        </p:nvSpPr>
        <p:spPr>
          <a:xfrm>
            <a:off x="422764" y="2664295"/>
            <a:ext cx="608446" cy="1085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/>
              <p:cNvSpPr txBox="1"/>
              <p:nvPr/>
            </p:nvSpPr>
            <p:spPr>
              <a:xfrm>
                <a:off x="441813" y="2665351"/>
                <a:ext cx="5256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  <a:ea typeface="Cambria Math"/>
                            </a:rPr>
                            <m:t>so</m:t>
                          </m:r>
                          <m:r>
                            <a:rPr lang="en-AU" sz="1200">
                              <a:latin typeface="Cambria Math"/>
                              <a:ea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3" y="2665351"/>
                <a:ext cx="525657" cy="2852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Rectangle 320"/>
              <p:cNvSpPr/>
              <p:nvPr/>
            </p:nvSpPr>
            <p:spPr>
              <a:xfrm>
                <a:off x="874242" y="3023244"/>
                <a:ext cx="459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21" name="Rectangle 3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42" y="3023244"/>
                <a:ext cx="459741" cy="307777"/>
              </a:xfrm>
              <a:prstGeom prst="rect">
                <a:avLst/>
              </a:prstGeom>
              <a:blipFill>
                <a:blip r:embed="rId17"/>
                <a:stretch>
                  <a:fillRect l="-43421" t="-104000" r="-61842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/>
          <p:cNvCxnSpPr/>
          <p:nvPr/>
        </p:nvCxnSpPr>
        <p:spPr>
          <a:xfrm flipV="1">
            <a:off x="357904" y="2522183"/>
            <a:ext cx="0" cy="43555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V="1">
            <a:off x="1084709" y="2311229"/>
            <a:ext cx="0" cy="6397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/>
              <p:cNvSpPr txBox="1"/>
              <p:nvPr/>
            </p:nvSpPr>
            <p:spPr>
              <a:xfrm>
                <a:off x="35635" y="2540713"/>
                <a:ext cx="408509" cy="30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</a:rPr>
                            <m:t>ff</m:t>
                          </m:r>
                        </m:sub>
                        <m:sup/>
                      </m:sSubSup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" y="2540713"/>
                <a:ext cx="408509" cy="308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897855" y="1921534"/>
                <a:ext cx="439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5" y="1921534"/>
                <a:ext cx="439799" cy="307777"/>
              </a:xfrm>
              <a:prstGeom prst="rect">
                <a:avLst/>
              </a:prstGeom>
              <a:blipFill>
                <a:blip r:embed="rId19"/>
                <a:stretch>
                  <a:fillRect l="-47222" t="-101961" r="-66667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/>
              <p:cNvSpPr txBox="1"/>
              <p:nvPr/>
            </p:nvSpPr>
            <p:spPr>
              <a:xfrm flipH="1">
                <a:off x="543321" y="2235405"/>
                <a:ext cx="460319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0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000">
                              <a:latin typeface="Cambria Math"/>
                              <a:ea typeface="Cambria Math"/>
                            </a:rPr>
                            <m:t>so</m:t>
                          </m:r>
                          <m:r>
                            <a:rPr lang="en-AU" sz="1000">
                              <a:latin typeface="Cambria Math"/>
                              <a:ea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3321" y="2235405"/>
                <a:ext cx="460319" cy="2530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" name="Straight Connector 326"/>
          <p:cNvCxnSpPr/>
          <p:nvPr/>
        </p:nvCxnSpPr>
        <p:spPr>
          <a:xfrm>
            <a:off x="579422" y="2233380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H="1" flipV="1">
            <a:off x="615432" y="2259048"/>
            <a:ext cx="0" cy="194716"/>
          </a:xfrm>
          <a:prstGeom prst="straightConnector1">
            <a:avLst/>
          </a:prstGeom>
          <a:ln w="952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Rectangle 328"/>
              <p:cNvSpPr/>
              <p:nvPr/>
            </p:nvSpPr>
            <p:spPr>
              <a:xfrm>
                <a:off x="993935" y="2315296"/>
                <a:ext cx="496674" cy="3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4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400">
                              <a:latin typeface="Cambria Math"/>
                            </a:rPr>
                            <m:t>o</m:t>
                          </m:r>
                          <m:r>
                            <a:rPr lang="en-AU" sz="140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29" name="Rectangle 3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35" y="2315296"/>
                <a:ext cx="496674" cy="3468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ounded Rectangle 329"/>
          <p:cNvSpPr/>
          <p:nvPr/>
        </p:nvSpPr>
        <p:spPr>
          <a:xfrm>
            <a:off x="193355" y="2398993"/>
            <a:ext cx="360000" cy="72000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934754" y="2201337"/>
            <a:ext cx="360000" cy="72000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936763" y="2996679"/>
            <a:ext cx="360000" cy="72000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/>
              <p:cNvSpPr txBox="1"/>
              <p:nvPr/>
            </p:nvSpPr>
            <p:spPr>
              <a:xfrm flipH="1">
                <a:off x="1161750" y="2684916"/>
                <a:ext cx="4635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  <a:ea typeface="Cambria Math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61750" y="2684916"/>
                <a:ext cx="4635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Left-Right Arrow 333"/>
          <p:cNvSpPr/>
          <p:nvPr/>
        </p:nvSpPr>
        <p:spPr>
          <a:xfrm flipH="1">
            <a:off x="1137297" y="2662261"/>
            <a:ext cx="502920" cy="1085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 flipH="1">
            <a:off x="2243864" y="2993894"/>
            <a:ext cx="360000" cy="72000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Rectangle 335"/>
              <p:cNvSpPr/>
              <p:nvPr/>
            </p:nvSpPr>
            <p:spPr>
              <a:xfrm flipH="1">
                <a:off x="2130936" y="3021314"/>
                <a:ext cx="5352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30936" y="3021314"/>
                <a:ext cx="535210" cy="307777"/>
              </a:xfrm>
              <a:prstGeom prst="rect">
                <a:avLst/>
              </a:prstGeom>
              <a:blipFill>
                <a:blip r:embed="rId14"/>
                <a:stretch>
                  <a:fillRect l="-39080" t="-104000" r="-55172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Box 336"/>
              <p:cNvSpPr txBox="1"/>
              <p:nvPr/>
            </p:nvSpPr>
            <p:spPr>
              <a:xfrm flipH="1">
                <a:off x="2151227" y="2122286"/>
                <a:ext cx="535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1227" y="2122286"/>
                <a:ext cx="535210" cy="307777"/>
              </a:xfrm>
              <a:prstGeom prst="rect">
                <a:avLst/>
              </a:prstGeom>
              <a:blipFill>
                <a:blip r:embed="rId15"/>
                <a:stretch>
                  <a:fillRect l="-38636" t="-101961" r="-53409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eft-Right Arrow 337"/>
          <p:cNvSpPr/>
          <p:nvPr/>
        </p:nvSpPr>
        <p:spPr>
          <a:xfrm flipH="1">
            <a:off x="1749055" y="2663330"/>
            <a:ext cx="612000" cy="10858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TextBox 338"/>
              <p:cNvSpPr txBox="1"/>
              <p:nvPr/>
            </p:nvSpPr>
            <p:spPr>
              <a:xfrm flipH="1">
                <a:off x="1824094" y="2673030"/>
                <a:ext cx="5256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  <a:ea typeface="Cambria Math"/>
                            </a:rPr>
                            <m:t>so</m:t>
                          </m:r>
                          <m:r>
                            <a:rPr lang="en-AU" sz="1200">
                              <a:latin typeface="Cambria Math"/>
                              <a:ea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24094" y="2673030"/>
                <a:ext cx="525657" cy="2852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Rectangle 339"/>
              <p:cNvSpPr/>
              <p:nvPr/>
            </p:nvSpPr>
            <p:spPr>
              <a:xfrm flipH="1">
                <a:off x="1437882" y="3022279"/>
                <a:ext cx="459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40" name="Rectangle 3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37882" y="3022279"/>
                <a:ext cx="459741" cy="307777"/>
              </a:xfrm>
              <a:prstGeom prst="rect">
                <a:avLst/>
              </a:prstGeom>
              <a:blipFill>
                <a:blip r:embed="rId24"/>
                <a:stretch>
                  <a:fillRect l="-45333" t="-104000" r="-62667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Straight Arrow Connector 340"/>
          <p:cNvCxnSpPr/>
          <p:nvPr/>
        </p:nvCxnSpPr>
        <p:spPr>
          <a:xfrm flipH="1" flipV="1">
            <a:off x="2424159" y="2513598"/>
            <a:ext cx="0" cy="43555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 flipH="1" flipV="1">
            <a:off x="1702699" y="2310264"/>
            <a:ext cx="0" cy="6397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TextBox 342"/>
              <p:cNvSpPr txBox="1"/>
              <p:nvPr/>
            </p:nvSpPr>
            <p:spPr>
              <a:xfrm flipH="1">
                <a:off x="2330838" y="2555636"/>
                <a:ext cx="408509" cy="30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2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200">
                              <a:latin typeface="Cambria Math"/>
                            </a:rPr>
                            <m:t>ff</m:t>
                          </m:r>
                        </m:sub>
                        <m:sup/>
                      </m:sSubSup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30838" y="2555636"/>
                <a:ext cx="408509" cy="3084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TextBox 343"/>
              <p:cNvSpPr txBox="1"/>
              <p:nvPr/>
            </p:nvSpPr>
            <p:spPr>
              <a:xfrm flipH="1">
                <a:off x="1462069" y="1920569"/>
                <a:ext cx="439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62069" y="1920569"/>
                <a:ext cx="439799" cy="307777"/>
              </a:xfrm>
              <a:prstGeom prst="rect">
                <a:avLst/>
              </a:prstGeom>
              <a:blipFill>
                <a:blip r:embed="rId26"/>
                <a:stretch>
                  <a:fillRect l="-48611" t="-101961" r="-65278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TextBox 344"/>
              <p:cNvSpPr txBox="1"/>
              <p:nvPr/>
            </p:nvSpPr>
            <p:spPr>
              <a:xfrm>
                <a:off x="1795217" y="2221914"/>
                <a:ext cx="460319" cy="25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10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000">
                              <a:latin typeface="Cambria Math"/>
                              <a:ea typeface="Cambria Math"/>
                            </a:rPr>
                            <m:t>so</m:t>
                          </m:r>
                          <m:r>
                            <a:rPr lang="en-AU" sz="1000">
                              <a:latin typeface="Cambria Math"/>
                              <a:ea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AU" sz="1000" dirty="0"/>
              </a:p>
            </p:txBody>
          </p:sp>
        </mc:Choice>
        <mc:Fallback>
          <p:sp>
            <p:nvSpPr>
              <p:cNvPr id="345" name="TextBox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7" y="2221914"/>
                <a:ext cx="460319" cy="25301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6" name="Straight Connector 345"/>
          <p:cNvCxnSpPr/>
          <p:nvPr/>
        </p:nvCxnSpPr>
        <p:spPr>
          <a:xfrm flipH="1">
            <a:off x="1925261" y="2232415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V="1">
            <a:off x="2173202" y="2258083"/>
            <a:ext cx="0" cy="194716"/>
          </a:xfrm>
          <a:prstGeom prst="straightConnector1">
            <a:avLst/>
          </a:prstGeom>
          <a:ln w="952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ounded Rectangle 347"/>
          <p:cNvSpPr/>
          <p:nvPr/>
        </p:nvSpPr>
        <p:spPr>
          <a:xfrm flipH="1">
            <a:off x="2235279" y="2398028"/>
            <a:ext cx="360000" cy="72000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49" name="Rounded Rectangle 348"/>
          <p:cNvSpPr/>
          <p:nvPr/>
        </p:nvSpPr>
        <p:spPr>
          <a:xfrm flipH="1">
            <a:off x="1485511" y="2200372"/>
            <a:ext cx="360000" cy="72000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50" name="Rounded Rectangle 349"/>
          <p:cNvSpPr/>
          <p:nvPr/>
        </p:nvSpPr>
        <p:spPr>
          <a:xfrm flipH="1">
            <a:off x="1485883" y="2995714"/>
            <a:ext cx="360000" cy="72000"/>
          </a:xfrm>
          <a:prstGeom prst="roundRect">
            <a:avLst>
              <a:gd name="adj" fmla="val 50000"/>
            </a:avLst>
          </a:prstGeom>
          <a:solidFill>
            <a:srgbClr val="216DA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Rectangle 350"/>
              <p:cNvSpPr/>
              <p:nvPr/>
            </p:nvSpPr>
            <p:spPr>
              <a:xfrm>
                <a:off x="1310799" y="2313320"/>
                <a:ext cx="496674" cy="347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4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400">
                              <a:latin typeface="Cambria Math"/>
                            </a:rPr>
                            <m:t>o</m:t>
                          </m:r>
                          <m:r>
                            <a:rPr lang="en-AU" sz="1400">
                              <a:latin typeface="Cambria Math"/>
                            </a:rPr>
                            <m:t>,2</m:t>
                          </m:r>
                        </m:sub>
                        <m:sup/>
                      </m:sSubSup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51" name="Rectangle 3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99" y="2313320"/>
                <a:ext cx="496674" cy="34733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TextBox 351"/>
          <p:cNvSpPr txBox="1"/>
          <p:nvPr/>
        </p:nvSpPr>
        <p:spPr>
          <a:xfrm>
            <a:off x="2812455" y="183221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c</a:t>
            </a:r>
            <a:endParaRPr lang="en-AU" sz="2400" b="1" dirty="0"/>
          </a:p>
        </p:txBody>
      </p:sp>
      <p:grpSp>
        <p:nvGrpSpPr>
          <p:cNvPr id="1517" name="Group 1516"/>
          <p:cNvGrpSpPr/>
          <p:nvPr/>
        </p:nvGrpSpPr>
        <p:grpSpPr>
          <a:xfrm>
            <a:off x="78732" y="270855"/>
            <a:ext cx="4247286" cy="1606910"/>
            <a:chOff x="14992" y="170232"/>
            <a:chExt cx="3579914" cy="1354418"/>
          </a:xfrm>
        </p:grpSpPr>
        <p:grpSp>
          <p:nvGrpSpPr>
            <p:cNvPr id="1518" name="Group 1517"/>
            <p:cNvGrpSpPr/>
            <p:nvPr/>
          </p:nvGrpSpPr>
          <p:grpSpPr>
            <a:xfrm>
              <a:off x="890830" y="1317117"/>
              <a:ext cx="1800000" cy="207533"/>
              <a:chOff x="3824436" y="3180360"/>
              <a:chExt cx="2088000" cy="207407"/>
            </a:xfrm>
            <a:scene3d>
              <a:camera prst="perspectiveBelow" fov="7200000">
                <a:rot lat="1800000" lon="0" rev="0"/>
              </a:camera>
              <a:lightRig rig="threePt" dir="t"/>
            </a:scene3d>
          </p:grpSpPr>
          <p:cxnSp>
            <p:nvCxnSpPr>
              <p:cNvPr id="1524" name="Straight Arrow Connector 1523"/>
              <p:cNvCxnSpPr/>
              <p:nvPr/>
            </p:nvCxnSpPr>
            <p:spPr>
              <a:xfrm>
                <a:off x="3824436" y="3284855"/>
                <a:ext cx="208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5" name="TextBox 1524"/>
              <p:cNvSpPr txBox="1"/>
              <p:nvPr/>
            </p:nvSpPr>
            <p:spPr>
              <a:xfrm>
                <a:off x="4342296" y="3180360"/>
                <a:ext cx="1053784" cy="207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AU" sz="1600" dirty="0" smtClean="0"/>
                  <a:t>100-500 nm</a:t>
                </a:r>
                <a:endParaRPr lang="en-AU" sz="1600" dirty="0"/>
              </a:p>
            </p:txBody>
          </p:sp>
        </p:grpSp>
        <p:grpSp>
          <p:nvGrpSpPr>
            <p:cNvPr id="1519" name="Group 1518"/>
            <p:cNvGrpSpPr/>
            <p:nvPr/>
          </p:nvGrpSpPr>
          <p:grpSpPr>
            <a:xfrm>
              <a:off x="14992" y="170232"/>
              <a:ext cx="3579914" cy="255980"/>
              <a:chOff x="2674158" y="521495"/>
              <a:chExt cx="3606897" cy="255825"/>
            </a:xfrm>
            <a:scene3d>
              <a:camera prst="perspectiveBelow" fov="6600000"/>
              <a:lightRig rig="threePt" dir="t"/>
            </a:scene3d>
          </p:grpSpPr>
          <p:sp>
            <p:nvSpPr>
              <p:cNvPr id="1521" name="Rectangle 1520"/>
              <p:cNvSpPr/>
              <p:nvPr/>
            </p:nvSpPr>
            <p:spPr>
              <a:xfrm>
                <a:off x="2674158" y="669320"/>
                <a:ext cx="3606897" cy="10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488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" rIns="36000" rtlCol="0" anchor="ctr"/>
              <a:lstStyle/>
              <a:p>
                <a:pPr algn="r"/>
                <a:r>
                  <a:rPr lang="en-AU" sz="1000" dirty="0" smtClean="0"/>
                  <a:t>SiO</a:t>
                </a:r>
                <a:r>
                  <a:rPr lang="en-AU" sz="1000" baseline="-25000" dirty="0" smtClean="0"/>
                  <a:t>2</a:t>
                </a:r>
                <a:endParaRPr lang="en-AU" sz="1000" baseline="-25000" dirty="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3075091" y="521495"/>
                <a:ext cx="906533" cy="144000"/>
              </a:xfrm>
              <a:prstGeom prst="rect">
                <a:avLst/>
              </a:prstGeom>
              <a:solidFill>
                <a:srgbClr val="216DA3"/>
              </a:solidFill>
              <a:ln w="12700">
                <a:solidFill>
                  <a:srgbClr val="216DA3"/>
                </a:solidFill>
              </a:ln>
              <a:sp3d extrusionH="488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>
                    <a:solidFill>
                      <a:schemeClr val="bg1"/>
                    </a:solidFill>
                  </a:rPr>
                  <a:t>gate</a:t>
                </a:r>
                <a:endParaRPr lang="en-AU" sz="14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5012225" y="521495"/>
                <a:ext cx="906533" cy="144000"/>
              </a:xfrm>
              <a:prstGeom prst="rect">
                <a:avLst/>
              </a:prstGeom>
              <a:solidFill>
                <a:srgbClr val="216DA3"/>
              </a:solidFill>
              <a:ln w="12700">
                <a:solidFill>
                  <a:srgbClr val="216DA3"/>
                </a:solidFill>
              </a:ln>
              <a:sp3d extrusionH="488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>
                    <a:solidFill>
                      <a:schemeClr val="bg1"/>
                    </a:solidFill>
                  </a:rPr>
                  <a:t>gate</a:t>
                </a:r>
                <a:endParaRPr lang="en-AU" sz="1400" baseline="-25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20" name="Picture 3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9" y="409068"/>
              <a:ext cx="3459142" cy="104331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Below" fov="6000000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1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9</cp:revision>
  <dcterms:created xsi:type="dcterms:W3CDTF">2017-05-17T06:08:33Z</dcterms:created>
  <dcterms:modified xsi:type="dcterms:W3CDTF">2018-09-06T02:25:22Z</dcterms:modified>
</cp:coreProperties>
</file>