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3679488" cy="7199313"/>
  <p:notesSz cx="6858000" cy="9144000"/>
  <p:defaultTextStyle>
    <a:defPPr>
      <a:defRPr lang="en-US"/>
    </a:defPPr>
    <a:lvl1pPr marL="0" algn="l" defTabSz="1485874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1pPr>
    <a:lvl2pPr marL="742937" algn="l" defTabSz="1485874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2pPr>
    <a:lvl3pPr marL="1485874" algn="l" defTabSz="1485874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3pPr>
    <a:lvl4pPr marL="2228812" algn="l" defTabSz="1485874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4pPr>
    <a:lvl5pPr marL="2971748" algn="l" defTabSz="1485874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5pPr>
    <a:lvl6pPr marL="3714686" algn="l" defTabSz="1485874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6pPr>
    <a:lvl7pPr marL="4457622" algn="l" defTabSz="1485874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7pPr>
    <a:lvl8pPr marL="5200560" algn="l" defTabSz="1485874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8pPr>
    <a:lvl9pPr marL="5943496" algn="l" defTabSz="1485874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A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936" y="1178222"/>
            <a:ext cx="10259616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936" y="3781306"/>
            <a:ext cx="10259616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A10-D58F-4F70-9386-229FD4776928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A72C-E59E-42FE-97E9-615D55A9B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629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A10-D58F-4F70-9386-229FD4776928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A72C-E59E-42FE-97E9-615D55A9B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683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9383" y="383297"/>
            <a:ext cx="2949640" cy="61010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465" y="383297"/>
            <a:ext cx="8677925" cy="610108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A10-D58F-4F70-9386-229FD4776928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A72C-E59E-42FE-97E9-615D55A9B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0334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A10-D58F-4F70-9386-229FD4776928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A72C-E59E-42FE-97E9-615D55A9B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047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340" y="1794830"/>
            <a:ext cx="11798558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40" y="4817875"/>
            <a:ext cx="11798558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A10-D58F-4F70-9386-229FD4776928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A72C-E59E-42FE-97E9-615D55A9B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345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465" y="1916484"/>
            <a:ext cx="5813782" cy="45678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5241" y="1916484"/>
            <a:ext cx="5813782" cy="45678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A10-D58F-4F70-9386-229FD4776928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A72C-E59E-42FE-97E9-615D55A9B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818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383297"/>
            <a:ext cx="11798558" cy="13915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247" y="1764832"/>
            <a:ext cx="5787064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247" y="2629749"/>
            <a:ext cx="5787064" cy="386796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5241" y="1764832"/>
            <a:ext cx="5815564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5241" y="2629749"/>
            <a:ext cx="5815564" cy="386796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A10-D58F-4F70-9386-229FD4776928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A72C-E59E-42FE-97E9-615D55A9B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214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A10-D58F-4F70-9386-229FD4776928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A72C-E59E-42FE-97E9-615D55A9B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94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A10-D58F-4F70-9386-229FD4776928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A72C-E59E-42FE-97E9-615D55A9B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994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479954"/>
            <a:ext cx="4411991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564" y="1036569"/>
            <a:ext cx="6925241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159794"/>
            <a:ext cx="4411991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A10-D58F-4F70-9386-229FD4776928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A72C-E59E-42FE-97E9-615D55A9B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687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479954"/>
            <a:ext cx="4411991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5564" y="1036569"/>
            <a:ext cx="6925241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159794"/>
            <a:ext cx="4411991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A10-D58F-4F70-9386-229FD4776928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A72C-E59E-42FE-97E9-615D55A9B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600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465" y="383297"/>
            <a:ext cx="1179855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465" y="1916484"/>
            <a:ext cx="1179855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465" y="6672697"/>
            <a:ext cx="307788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E7A10-D58F-4F70-9386-229FD4776928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1331" y="6672697"/>
            <a:ext cx="461682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1138" y="6672697"/>
            <a:ext cx="307788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3A72C-E59E-42FE-97E9-615D55A9B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230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21" Type="http://schemas.openxmlformats.org/officeDocument/2006/relationships/image" Target="../media/image4.png"/><Relationship Id="rId21" Type="http://schemas.openxmlformats.org/officeDocument/2006/relationships/image" Target="../media/image3.emf"/><Relationship Id="rId120" Type="http://schemas.openxmlformats.org/officeDocument/2006/relationships/image" Target="../media/image111.png"/><Relationship Id="rId125" Type="http://schemas.openxmlformats.org/officeDocument/2006/relationships/image" Target="../media/image26.png"/><Relationship Id="rId124" Type="http://schemas.openxmlformats.org/officeDocument/2006/relationships/image" Target="../media/image25.png"/><Relationship Id="rId2" Type="http://schemas.openxmlformats.org/officeDocument/2006/relationships/image" Target="../media/image1.emf"/><Relationship Id="rId20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123" Type="http://schemas.openxmlformats.org/officeDocument/2006/relationships/image" Target="../media/image24.png"/><Relationship Id="rId119" Type="http://schemas.openxmlformats.org/officeDocument/2006/relationships/image" Target="../media/image110.png"/><Relationship Id="rId23" Type="http://schemas.openxmlformats.org/officeDocument/2006/relationships/image" Target="../media/image113.png"/><Relationship Id="rId19" Type="http://schemas.openxmlformats.org/officeDocument/2006/relationships/image" Target="../media/image170.png"/><Relationship Id="rId122" Type="http://schemas.openxmlformats.org/officeDocument/2006/relationships/image" Target="../media/image5.png"/><Relationship Id="rId118" Type="http://schemas.openxmlformats.org/officeDocument/2006/relationships/image" Target="../media/image109.png"/><Relationship Id="rId22" Type="http://schemas.openxmlformats.org/officeDocument/2006/relationships/image" Target="../media/image1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346" y="377313"/>
            <a:ext cx="7113225" cy="6822000"/>
          </a:xfrm>
          <a:prstGeom prst="rect">
            <a:avLst/>
          </a:prstGeom>
        </p:spPr>
      </p:pic>
      <p:sp>
        <p:nvSpPr>
          <p:cNvPr id="766" name="TextBox 765"/>
          <p:cNvSpPr txBox="1"/>
          <p:nvPr/>
        </p:nvSpPr>
        <p:spPr>
          <a:xfrm>
            <a:off x="388659" y="-56505"/>
            <a:ext cx="361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b="1" dirty="0" smtClean="0"/>
              <a:t>a</a:t>
            </a:r>
            <a:endParaRPr lang="en-AU" sz="5400" b="1" dirty="0"/>
          </a:p>
        </p:txBody>
      </p:sp>
      <p:sp>
        <p:nvSpPr>
          <p:cNvPr id="767" name="TextBox 766"/>
          <p:cNvSpPr txBox="1"/>
          <p:nvPr/>
        </p:nvSpPr>
        <p:spPr>
          <a:xfrm>
            <a:off x="6130482" y="85994"/>
            <a:ext cx="611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b="1" dirty="0"/>
              <a:t>b</a:t>
            </a:r>
            <a:endParaRPr lang="en-AU" sz="5400" b="1" dirty="0"/>
          </a:p>
        </p:txBody>
      </p:sp>
      <p:grpSp>
        <p:nvGrpSpPr>
          <p:cNvPr id="810" name="Group 809"/>
          <p:cNvGrpSpPr/>
          <p:nvPr/>
        </p:nvGrpSpPr>
        <p:grpSpPr>
          <a:xfrm>
            <a:off x="1084473" y="7703695"/>
            <a:ext cx="4048865" cy="1906259"/>
            <a:chOff x="-5698225" y="8083057"/>
            <a:chExt cx="4048865" cy="19062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5" name="TextBox 233"/>
                <p:cNvSpPr txBox="1"/>
                <p:nvPr/>
              </p:nvSpPr>
              <p:spPr>
                <a:xfrm>
                  <a:off x="-5698225" y="8083057"/>
                  <a:ext cx="404886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557861" rtl="0" eaLnBrk="1" latinLnBrk="0" hangingPunct="1">
                    <a:defRPr sz="109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78931" algn="l" defTabSz="557861" rtl="0" eaLnBrk="1" latinLnBrk="0" hangingPunct="1">
                    <a:defRPr sz="109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57861" algn="l" defTabSz="557861" rtl="0" eaLnBrk="1" latinLnBrk="0" hangingPunct="1">
                    <a:defRPr sz="109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36793" algn="l" defTabSz="557861" rtl="0" eaLnBrk="1" latinLnBrk="0" hangingPunct="1">
                    <a:defRPr sz="109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15724" algn="l" defTabSz="557861" rtl="0" eaLnBrk="1" latinLnBrk="0" hangingPunct="1">
                    <a:defRPr sz="109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394654" algn="l" defTabSz="557861" rtl="0" eaLnBrk="1" latinLnBrk="0" hangingPunct="1">
                    <a:defRPr sz="109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673585" algn="l" defTabSz="557861" rtl="0" eaLnBrk="1" latinLnBrk="0" hangingPunct="1">
                    <a:defRPr sz="109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952515" algn="l" defTabSz="557861" rtl="0" eaLnBrk="1" latinLnBrk="0" hangingPunct="1">
                    <a:defRPr sz="109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231447" algn="l" defTabSz="557861" rtl="0" eaLnBrk="1" latinLnBrk="0" hangingPunct="1">
                    <a:defRPr sz="109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AU" sz="2800" dirty="0"/>
                    <a:t>Left Gate Voltage = </a:t>
                  </a:r>
                  <a14:m>
                    <m:oMath xmlns:m="http://schemas.openxmlformats.org/officeDocument/2006/math">
                      <m:r>
                        <a:rPr lang="en-AU" sz="2800" i="1" dirty="0">
                          <a:latin typeface="Cambria Math"/>
                        </a:rPr>
                        <m:t>−0.5</m:t>
                      </m:r>
                    </m:oMath>
                  </a14:m>
                  <a:r>
                    <a:rPr lang="en-AU" sz="2800" dirty="0"/>
                    <a:t> V</a:t>
                  </a:r>
                  <a:endParaRPr lang="en-AU" sz="2800" dirty="0"/>
                </a:p>
              </p:txBody>
            </p:sp>
          </mc:Choice>
          <mc:Fallback xmlns="">
            <p:sp>
              <p:nvSpPr>
                <p:cNvPr id="765" name="TextBox 2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698225" y="8083057"/>
                  <a:ext cx="4048865" cy="523220"/>
                </a:xfrm>
                <a:prstGeom prst="rect">
                  <a:avLst/>
                </a:prstGeom>
                <a:blipFill>
                  <a:blip r:embed="rId19"/>
                  <a:stretch>
                    <a:fillRect l="-3163" t="-11765" r="-2108" b="-3411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68" name="Group 767"/>
            <p:cNvGrpSpPr/>
            <p:nvPr/>
          </p:nvGrpSpPr>
          <p:grpSpPr>
            <a:xfrm>
              <a:off x="-5098766" y="8758855"/>
              <a:ext cx="2864357" cy="1230461"/>
              <a:chOff x="-5193927" y="8746582"/>
              <a:chExt cx="2864357" cy="1230461"/>
            </a:xfrm>
          </p:grpSpPr>
          <p:sp>
            <p:nvSpPr>
              <p:cNvPr id="769" name="Rounded Rectangle 768"/>
              <p:cNvSpPr/>
              <p:nvPr/>
            </p:nvSpPr>
            <p:spPr>
              <a:xfrm>
                <a:off x="-4903681" y="9056122"/>
                <a:ext cx="2314907" cy="460283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78931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57861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836793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115724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394654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673585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952515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231447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/>
              </a:p>
            </p:txBody>
          </p:sp>
          <p:sp>
            <p:nvSpPr>
              <p:cNvPr id="770" name="Rounded Rectangle 769"/>
              <p:cNvSpPr/>
              <p:nvPr/>
            </p:nvSpPr>
            <p:spPr>
              <a:xfrm>
                <a:off x="-4834110" y="9128130"/>
                <a:ext cx="665414" cy="362280"/>
              </a:xfrm>
              <a:prstGeom prst="roundRect">
                <a:avLst/>
              </a:prstGeom>
              <a:solidFill>
                <a:srgbClr val="5FC8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78931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57861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836793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115724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394654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673585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952515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231447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/>
              </a:p>
            </p:txBody>
          </p:sp>
          <p:sp>
            <p:nvSpPr>
              <p:cNvPr id="771" name="Rounded Rectangle 770"/>
              <p:cNvSpPr/>
              <p:nvPr/>
            </p:nvSpPr>
            <p:spPr>
              <a:xfrm>
                <a:off x="-3335508" y="9133232"/>
                <a:ext cx="665414" cy="362280"/>
              </a:xfrm>
              <a:prstGeom prst="roundRect">
                <a:avLst/>
              </a:prstGeom>
              <a:solidFill>
                <a:srgbClr val="5FC8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78931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57861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836793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115724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394654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673585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952515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231447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/>
              </a:p>
            </p:txBody>
          </p:sp>
          <p:sp>
            <p:nvSpPr>
              <p:cNvPr id="772" name="TextBox 237"/>
              <p:cNvSpPr txBox="1"/>
              <p:nvPr/>
            </p:nvSpPr>
            <p:spPr>
              <a:xfrm>
                <a:off x="-5055237" y="8746582"/>
                <a:ext cx="10081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78931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57861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36793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15724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94654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73585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52515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31447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200" dirty="0"/>
                  <a:t>Al</a:t>
                </a:r>
                <a:r>
                  <a:rPr lang="en-AU" sz="1200" baseline="-25000" dirty="0"/>
                  <a:t>2</a:t>
                </a:r>
                <a:r>
                  <a:rPr lang="en-AU" sz="1200" dirty="0"/>
                  <a:t>O</a:t>
                </a:r>
                <a:r>
                  <a:rPr lang="en-AU" sz="1200" baseline="-25000" dirty="0"/>
                  <a:t>3</a:t>
                </a:r>
                <a:endParaRPr lang="en-AU" sz="1200" baseline="-25000" dirty="0"/>
              </a:p>
            </p:txBody>
          </p:sp>
          <p:sp>
            <p:nvSpPr>
              <p:cNvPr id="773" name="TextBox 238"/>
              <p:cNvSpPr txBox="1"/>
              <p:nvPr/>
            </p:nvSpPr>
            <p:spPr>
              <a:xfrm>
                <a:off x="-3368894" y="8751375"/>
                <a:ext cx="3878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78931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57861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36793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15724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94654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73585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52515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31447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200" dirty="0"/>
                  <a:t>Al</a:t>
                </a:r>
                <a:endParaRPr lang="en-AU" sz="1200" baseline="-25000" dirty="0"/>
              </a:p>
            </p:txBody>
          </p:sp>
          <p:cxnSp>
            <p:nvCxnSpPr>
              <p:cNvPr id="774" name="Straight Arrow Connector 773"/>
              <p:cNvCxnSpPr/>
              <p:nvPr/>
            </p:nvCxnSpPr>
            <p:spPr>
              <a:xfrm>
                <a:off x="-4491974" y="8990240"/>
                <a:ext cx="321691" cy="1004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5" name="TextBox 240"/>
              <p:cNvSpPr txBox="1"/>
              <p:nvPr/>
            </p:nvSpPr>
            <p:spPr>
              <a:xfrm>
                <a:off x="-4858353" y="9145387"/>
                <a:ext cx="72863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78931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57861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36793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15724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94654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73585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52515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31447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1100" dirty="0"/>
                  <a:t>Left Gate</a:t>
                </a:r>
                <a:endParaRPr lang="en-AU" sz="1100" dirty="0"/>
              </a:p>
            </p:txBody>
          </p:sp>
          <p:sp>
            <p:nvSpPr>
              <p:cNvPr id="776" name="TextBox 241"/>
              <p:cNvSpPr txBox="1"/>
              <p:nvPr/>
            </p:nvSpPr>
            <p:spPr>
              <a:xfrm>
                <a:off x="-3385556" y="9144112"/>
                <a:ext cx="9166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78931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57861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36793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15724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94654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73585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52515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31447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1100" dirty="0"/>
                  <a:t>Right Gate</a:t>
                </a:r>
                <a:endParaRPr lang="en-AU" sz="1100" dirty="0"/>
              </a:p>
            </p:txBody>
          </p:sp>
          <p:sp>
            <p:nvSpPr>
              <p:cNvPr id="777" name="Rounded Rectangle 776"/>
              <p:cNvSpPr/>
              <p:nvPr/>
            </p:nvSpPr>
            <p:spPr>
              <a:xfrm>
                <a:off x="-4124152" y="8968977"/>
                <a:ext cx="738596" cy="548071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78931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57861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836793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115724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394654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673585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952515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231447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/>
              </a:p>
            </p:txBody>
          </p:sp>
          <p:sp>
            <p:nvSpPr>
              <p:cNvPr id="778" name="Rounded Rectangle 777"/>
              <p:cNvSpPr/>
              <p:nvPr/>
            </p:nvSpPr>
            <p:spPr>
              <a:xfrm>
                <a:off x="-4082876" y="9045378"/>
                <a:ext cx="658723" cy="481770"/>
              </a:xfrm>
              <a:prstGeom prst="roundRect">
                <a:avLst/>
              </a:prstGeom>
              <a:solidFill>
                <a:srgbClr val="216D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78931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57861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836793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115724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394654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673585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952515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231447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/>
              </a:p>
            </p:txBody>
          </p:sp>
          <p:cxnSp>
            <p:nvCxnSpPr>
              <p:cNvPr id="779" name="Straight Arrow Connector 778"/>
              <p:cNvCxnSpPr/>
              <p:nvPr/>
            </p:nvCxnSpPr>
            <p:spPr>
              <a:xfrm flipH="1">
                <a:off x="-3549660" y="8937669"/>
                <a:ext cx="276463" cy="1951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0" name="TextBox 245"/>
              <p:cNvSpPr txBox="1"/>
              <p:nvPr/>
            </p:nvSpPr>
            <p:spPr>
              <a:xfrm>
                <a:off x="-4372408" y="9450606"/>
                <a:ext cx="165618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78931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57861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36793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15724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94654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73585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52515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31447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800" b="1" dirty="0">
                    <a:solidFill>
                      <a:schemeClr val="bg1"/>
                    </a:solidFill>
                  </a:rPr>
                  <a:t>SiO</a:t>
                </a:r>
                <a:r>
                  <a:rPr lang="en-AU" sz="800" b="1" baseline="-25000" dirty="0">
                    <a:solidFill>
                      <a:schemeClr val="bg1"/>
                    </a:solidFill>
                  </a:rPr>
                  <a:t>2</a:t>
                </a:r>
                <a:endParaRPr lang="en-AU" sz="800" b="1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1" name="TextBox 246"/>
              <p:cNvSpPr txBox="1"/>
              <p:nvPr/>
            </p:nvSpPr>
            <p:spPr>
              <a:xfrm>
                <a:off x="-4175046" y="9547967"/>
                <a:ext cx="7200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78931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57861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36793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15724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94654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73585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52515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31447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400" b="1" dirty="0"/>
                  <a:t>Silicon</a:t>
                </a:r>
                <a:endParaRPr lang="en-AU" sz="1400" b="1" dirty="0"/>
              </a:p>
            </p:txBody>
          </p:sp>
          <p:sp>
            <p:nvSpPr>
              <p:cNvPr id="782" name="Rectangle 781"/>
              <p:cNvSpPr/>
              <p:nvPr/>
            </p:nvSpPr>
            <p:spPr>
              <a:xfrm>
                <a:off x="-5020480" y="9538711"/>
                <a:ext cx="2520280" cy="38268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78931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57861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836793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115724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394654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673585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952515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231447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/>
              </a:p>
            </p:txBody>
          </p:sp>
          <p:sp>
            <p:nvSpPr>
              <p:cNvPr id="783" name="Rectangle 782"/>
              <p:cNvSpPr/>
              <p:nvPr/>
            </p:nvSpPr>
            <p:spPr>
              <a:xfrm>
                <a:off x="-5020480" y="9450606"/>
                <a:ext cx="2520280" cy="9736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78931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57861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836793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115724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394654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673585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952515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231447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/>
              </a:p>
            </p:txBody>
          </p:sp>
          <p:sp>
            <p:nvSpPr>
              <p:cNvPr id="784" name="TextBox 249"/>
              <p:cNvSpPr txBox="1"/>
              <p:nvPr/>
            </p:nvSpPr>
            <p:spPr>
              <a:xfrm>
                <a:off x="-4913811" y="9384979"/>
                <a:ext cx="165618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78931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57861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36793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15724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94654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73585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52515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31447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800" b="1" dirty="0">
                    <a:solidFill>
                      <a:schemeClr val="bg1"/>
                    </a:solidFill>
                  </a:rPr>
                  <a:t>SiO</a:t>
                </a:r>
                <a:r>
                  <a:rPr lang="en-AU" sz="800" b="1" baseline="-25000" dirty="0">
                    <a:solidFill>
                      <a:schemeClr val="bg1"/>
                    </a:solidFill>
                  </a:rPr>
                  <a:t>2</a:t>
                </a:r>
                <a:endParaRPr lang="en-AU" sz="800" b="1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5" name="TextBox 250"/>
              <p:cNvSpPr txBox="1"/>
              <p:nvPr/>
            </p:nvSpPr>
            <p:spPr>
              <a:xfrm>
                <a:off x="-5193927" y="9669266"/>
                <a:ext cx="532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78931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57861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36793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15724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94654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73585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52515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31447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400" dirty="0"/>
                  <a:t>Si</a:t>
                </a:r>
                <a:endParaRPr lang="en-AU" sz="1400" dirty="0"/>
              </a:p>
            </p:txBody>
          </p:sp>
          <p:sp>
            <p:nvSpPr>
              <p:cNvPr id="786" name="TextBox 252"/>
              <p:cNvSpPr txBox="1"/>
              <p:nvPr/>
            </p:nvSpPr>
            <p:spPr>
              <a:xfrm>
                <a:off x="-2996802" y="9639971"/>
                <a:ext cx="6672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78931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57861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36793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15724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94654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73585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52515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31447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1100" dirty="0"/>
                  <a:t>30 nm</a:t>
                </a:r>
              </a:p>
            </p:txBody>
          </p:sp>
          <p:sp>
            <p:nvSpPr>
              <p:cNvPr id="787" name="Oval 786"/>
              <p:cNvSpPr>
                <a:spLocks noChangeAspect="1"/>
              </p:cNvSpPr>
              <p:nvPr/>
            </p:nvSpPr>
            <p:spPr>
              <a:xfrm>
                <a:off x="-3989725" y="9655537"/>
                <a:ext cx="57600" cy="57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78931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57861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836793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115724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394654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673585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952515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231447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/>
              </a:p>
            </p:txBody>
          </p:sp>
          <p:sp>
            <p:nvSpPr>
              <p:cNvPr id="788" name="TextBox 255"/>
              <p:cNvSpPr txBox="1"/>
              <p:nvPr/>
            </p:nvSpPr>
            <p:spPr>
              <a:xfrm>
                <a:off x="-3990868" y="9532108"/>
                <a:ext cx="6064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78931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57861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36793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15724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94654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73585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52515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31447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1400" baseline="30000" dirty="0"/>
                  <a:t>31</a:t>
                </a:r>
                <a:r>
                  <a:rPr lang="en-AU" sz="1400" dirty="0"/>
                  <a:t>P</a:t>
                </a:r>
                <a:endParaRPr lang="en-AU" sz="1400" dirty="0"/>
              </a:p>
            </p:txBody>
          </p:sp>
          <p:sp>
            <p:nvSpPr>
              <p:cNvPr id="789" name="TextBox 256"/>
              <p:cNvSpPr txBox="1"/>
              <p:nvPr/>
            </p:nvSpPr>
            <p:spPr>
              <a:xfrm>
                <a:off x="-4128993" y="9005734"/>
                <a:ext cx="7200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78931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57861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36793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15724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94654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73585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52515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31447" algn="l" defTabSz="557861" rtl="0" eaLnBrk="1" latinLnBrk="0" hangingPunct="1">
                  <a:defRPr sz="10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200" dirty="0">
                    <a:solidFill>
                      <a:schemeClr val="bg1"/>
                    </a:solidFill>
                  </a:rPr>
                  <a:t>Top</a:t>
                </a:r>
              </a:p>
              <a:p>
                <a:pPr algn="ctr"/>
                <a:r>
                  <a:rPr lang="en-AU" sz="1200" dirty="0">
                    <a:solidFill>
                      <a:schemeClr val="bg1"/>
                    </a:solidFill>
                  </a:rPr>
                  <a:t> Gate</a:t>
                </a:r>
                <a:endParaRPr lang="en-AU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0" name="Rectangle 789"/>
              <p:cNvSpPr>
                <a:spLocks noChangeAspect="1"/>
              </p:cNvSpPr>
              <p:nvPr/>
            </p:nvSpPr>
            <p:spPr>
              <a:xfrm>
                <a:off x="-4129718" y="9544047"/>
                <a:ext cx="841873" cy="274581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78931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57861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836793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115724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394654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673585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952515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231447" algn="l" defTabSz="557861" rtl="0" eaLnBrk="1" latinLnBrk="0" hangingPunct="1">
                  <a:defRPr sz="10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/>
              </a:p>
            </p:txBody>
          </p:sp>
          <p:cxnSp>
            <p:nvCxnSpPr>
              <p:cNvPr id="791" name="Straight Connector 790"/>
              <p:cNvCxnSpPr/>
              <p:nvPr/>
            </p:nvCxnSpPr>
            <p:spPr>
              <a:xfrm>
                <a:off x="-2908681" y="9865715"/>
                <a:ext cx="36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93" name="Picture 79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1483492"/>
            <a:ext cx="6575021" cy="2977422"/>
          </a:xfrm>
          <a:prstGeom prst="rect">
            <a:avLst/>
          </a:prstGeom>
        </p:spPr>
      </p:pic>
      <p:grpSp>
        <p:nvGrpSpPr>
          <p:cNvPr id="963" name="Group 962"/>
          <p:cNvGrpSpPr/>
          <p:nvPr/>
        </p:nvGrpSpPr>
        <p:grpSpPr>
          <a:xfrm>
            <a:off x="3620232" y="-2127695"/>
            <a:ext cx="1045543" cy="1339964"/>
            <a:chOff x="12420807" y="2939135"/>
            <a:chExt cx="1045543" cy="1339964"/>
          </a:xfrm>
        </p:grpSpPr>
        <p:grpSp>
          <p:nvGrpSpPr>
            <p:cNvPr id="964" name="Group 963"/>
            <p:cNvGrpSpPr/>
            <p:nvPr/>
          </p:nvGrpSpPr>
          <p:grpSpPr>
            <a:xfrm>
              <a:off x="12777377" y="2939135"/>
              <a:ext cx="688973" cy="1170747"/>
              <a:chOff x="5204453" y="2447935"/>
              <a:chExt cx="839475" cy="1238130"/>
            </a:xfrm>
          </p:grpSpPr>
          <p:pic>
            <p:nvPicPr>
              <p:cNvPr id="979" name="Picture 140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65610" y="2719373"/>
                <a:ext cx="96625" cy="2638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980" name="Group 979"/>
              <p:cNvGrpSpPr/>
              <p:nvPr/>
            </p:nvGrpSpPr>
            <p:grpSpPr>
              <a:xfrm>
                <a:off x="5204453" y="2447935"/>
                <a:ext cx="839475" cy="1238130"/>
                <a:chOff x="1423457" y="769299"/>
                <a:chExt cx="1108741" cy="1665247"/>
              </a:xfrm>
            </p:grpSpPr>
            <p:grpSp>
              <p:nvGrpSpPr>
                <p:cNvPr id="981" name="Group 980"/>
                <p:cNvGrpSpPr/>
                <p:nvPr/>
              </p:nvGrpSpPr>
              <p:grpSpPr>
                <a:xfrm>
                  <a:off x="1444082" y="769299"/>
                  <a:ext cx="1088116" cy="1665247"/>
                  <a:chOff x="2596210" y="1057331"/>
                  <a:chExt cx="1088116" cy="1665247"/>
                </a:xfrm>
              </p:grpSpPr>
              <p:sp>
                <p:nvSpPr>
                  <p:cNvPr id="984" name="Left-Right Arrow 983"/>
                  <p:cNvSpPr/>
                  <p:nvPr/>
                </p:nvSpPr>
                <p:spPr>
                  <a:xfrm>
                    <a:off x="2596210" y="1979440"/>
                    <a:ext cx="575999" cy="100376"/>
                  </a:xfrm>
                  <a:prstGeom prst="leftRightArrow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85" name="Rounded Rectangle 984"/>
                  <p:cNvSpPr/>
                  <p:nvPr/>
                </p:nvSpPr>
                <p:spPr>
                  <a:xfrm>
                    <a:off x="3021803" y="2325035"/>
                    <a:ext cx="453931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216DA3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600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86" name="Rectangle 985"/>
                      <p:cNvSpPr/>
                      <p:nvPr/>
                    </p:nvSpPr>
                    <p:spPr>
                      <a:xfrm>
                        <a:off x="2944109" y="2350469"/>
                        <a:ext cx="645434" cy="372109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AU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⟩"/>
                                      <m:ctrlPr>
                                        <a:rPr lang="en-AU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1100" i="1">
                                          <a:latin typeface="Cambria Math"/>
                                          <a:ea typeface="Cambria Math"/>
                                        </a:rPr>
                                        <m:t>𝑔</m:t>
                                      </m:r>
                                    </m:e>
                                  </m:d>
                                </m:e>
                              </m:d>
                            </m:oMath>
                          </m:oMathPara>
                        </a14:m>
                        <a:endParaRPr lang="en-AU" sz="1100" dirty="0"/>
                      </a:p>
                    </p:txBody>
                  </p:sp>
                </mc:Choice>
                <mc:Fallback xmlns="">
                  <p:sp>
                    <p:nvSpPr>
                      <p:cNvPr id="174" name="Rectangle 17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4109" y="2350469"/>
                        <a:ext cx="645435" cy="372109"/>
                      </a:xfrm>
                      <a:prstGeom prst="rect">
                        <a:avLst/>
                      </a:prstGeom>
                      <a:blipFill rotWithShape="1">
                        <a:blip r:embed="rId118"/>
                        <a:stretch>
                          <a:fillRect l="-37879" t="-95238" r="-59091" b="-15714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A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987" name="Straight Arrow Connector 986"/>
                  <p:cNvCxnSpPr/>
                  <p:nvPr/>
                </p:nvCxnSpPr>
                <p:spPr>
                  <a:xfrm flipV="1">
                    <a:off x="3263353" y="1516307"/>
                    <a:ext cx="0" cy="75600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88" name="TextBox 987"/>
                      <p:cNvSpPr txBox="1"/>
                      <p:nvPr/>
                    </p:nvSpPr>
                    <p:spPr>
                      <a:xfrm>
                        <a:off x="3122371" y="1729646"/>
                        <a:ext cx="561955" cy="37210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right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AU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100" i="1">
                                      <a:latin typeface="Cambria Math"/>
                                      <a:ea typeface="Cambria Math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AU" sz="1100">
                                      <a:latin typeface="Cambria Math"/>
                                    </a:rPr>
                                    <m:t>o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AU" sz="1100" dirty="0"/>
                      </a:p>
                    </p:txBody>
                  </p:sp>
                </mc:Choice>
                <mc:Fallback xmlns="">
                  <p:sp>
                    <p:nvSpPr>
                      <p:cNvPr id="176" name="TextBox 17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22371" y="1729646"/>
                        <a:ext cx="561956" cy="372108"/>
                      </a:xfrm>
                      <a:prstGeom prst="rect">
                        <a:avLst/>
                      </a:prstGeom>
                      <a:blipFill rotWithShape="1">
                        <a:blip r:embed="rId11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A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989" name="Rounded Rectangle 988"/>
                  <p:cNvSpPr/>
                  <p:nvPr/>
                </p:nvSpPr>
                <p:spPr>
                  <a:xfrm>
                    <a:off x="3040207" y="1395086"/>
                    <a:ext cx="453931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216DA3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600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90" name="TextBox 989"/>
                      <p:cNvSpPr txBox="1"/>
                      <p:nvPr/>
                    </p:nvSpPr>
                    <p:spPr>
                      <a:xfrm>
                        <a:off x="2964181" y="1057331"/>
                        <a:ext cx="620668" cy="37210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AU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⟩"/>
                                      <m:ctrlPr>
                                        <a:rPr lang="en-AU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1100" i="1">
                                          <a:latin typeface="Cambria Math"/>
                                          <a:ea typeface="Cambria Math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d>
                            </m:oMath>
                          </m:oMathPara>
                        </a14:m>
                        <a:endParaRPr lang="en-AU" sz="1100" dirty="0"/>
                      </a:p>
                    </p:txBody>
                  </p:sp>
                </mc:Choice>
                <mc:Fallback xmlns="">
                  <p:sp>
                    <p:nvSpPr>
                      <p:cNvPr id="178" name="TextBox 17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64181" y="1057331"/>
                        <a:ext cx="620669" cy="372109"/>
                      </a:xfrm>
                      <a:prstGeom prst="rect">
                        <a:avLst/>
                      </a:prstGeom>
                      <a:blipFill rotWithShape="1">
                        <a:blip r:embed="rId120"/>
                        <a:stretch>
                          <a:fillRect l="-39683" t="-93023" r="-63492" b="-15116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A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991" name="Straight Connector 990"/>
                  <p:cNvCxnSpPr/>
                  <p:nvPr/>
                </p:nvCxnSpPr>
                <p:spPr>
                  <a:xfrm>
                    <a:off x="2793458" y="1724145"/>
                    <a:ext cx="36000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82" name="TextBox 981"/>
                    <p:cNvSpPr txBox="1"/>
                    <p:nvPr/>
                  </p:nvSpPr>
                  <p:spPr>
                    <a:xfrm flipH="1">
                      <a:off x="1469089" y="1123848"/>
                      <a:ext cx="622114" cy="350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AU" sz="1000" i="1">
                                    <a:latin typeface="Cambria Math"/>
                                    <a:ea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AU" sz="1000">
                                    <a:latin typeface="Cambria Math"/>
                                    <a:ea typeface="Cambria Math"/>
                                  </a:rPr>
                                  <m:t>so</m:t>
                                </m:r>
                              </m:sub>
                            </m:sSub>
                          </m:oMath>
                        </m:oMathPara>
                      </a14:m>
                      <a:endParaRPr lang="en-AU" sz="1000" dirty="0"/>
                    </a:p>
                  </p:txBody>
                </p:sp>
              </mc:Choice>
              <mc:Fallback xmlns="">
                <p:sp>
                  <p:nvSpPr>
                    <p:cNvPr id="170" name="TextBox 1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1469090" y="1123848"/>
                      <a:ext cx="622114" cy="350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83" name="TextBox 982"/>
                    <p:cNvSpPr txBox="1"/>
                    <p:nvPr/>
                  </p:nvSpPr>
                  <p:spPr>
                    <a:xfrm flipH="1">
                      <a:off x="1423457" y="1670070"/>
                      <a:ext cx="636661" cy="350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AU" sz="1000" i="1">
                                    <a:latin typeface="Cambria Math"/>
                                    <a:ea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AU" sz="1000">
                                    <a:latin typeface="Cambria Math"/>
                                    <a:ea typeface="Cambria Math"/>
                                  </a:rPr>
                                  <m:t>so</m:t>
                                </m:r>
                              </m:sub>
                            </m:sSub>
                          </m:oMath>
                        </m:oMathPara>
                      </a14:m>
                      <a:endParaRPr lang="en-AU" sz="1000" dirty="0"/>
                    </a:p>
                  </p:txBody>
                </p:sp>
              </mc:Choice>
              <mc:Fallback xmlns="">
                <p:sp>
                  <p:nvSpPr>
                    <p:cNvPr id="171" name="TextBox 17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1423457" y="1670070"/>
                      <a:ext cx="636662" cy="350220"/>
                    </a:xfrm>
                    <a:prstGeom prst="rect">
                      <a:avLst/>
                    </a:prstGeom>
                    <a:blipFill rotWithShape="1"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965" name="Group 964"/>
            <p:cNvGrpSpPr/>
            <p:nvPr/>
          </p:nvGrpSpPr>
          <p:grpSpPr>
            <a:xfrm rot="5400000">
              <a:off x="12143192" y="3319563"/>
              <a:ext cx="1205237" cy="650008"/>
              <a:chOff x="449925" y="5373216"/>
              <a:chExt cx="1665707" cy="864000"/>
            </a:xfrm>
          </p:grpSpPr>
          <p:pic>
            <p:nvPicPr>
              <p:cNvPr id="976" name="Picture 7"/>
              <p:cNvPicPr>
                <a:picLocks noChangeArrowheads="1"/>
              </p:cNvPicPr>
              <p:nvPr/>
            </p:nvPicPr>
            <p:blipFill>
              <a:blip r:embed="rId121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55575" y="5589240"/>
                <a:ext cx="1034759" cy="4319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77" name="Picture 7"/>
              <p:cNvPicPr>
                <a:picLocks noChangeArrowheads="1"/>
              </p:cNvPicPr>
              <p:nvPr/>
            </p:nvPicPr>
            <p:blipFill>
              <a:blip r:embed="rId122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49925" y="5373216"/>
                <a:ext cx="864000" cy="864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78" name="Picture 7"/>
              <p:cNvPicPr>
                <a:picLocks noChangeArrowheads="1"/>
              </p:cNvPicPr>
              <p:nvPr/>
            </p:nvPicPr>
            <p:blipFill>
              <a:blip r:embed="rId122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251632" y="5373216"/>
                <a:ext cx="864000" cy="864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966" name="Rounded Rectangle 965"/>
            <p:cNvSpPr/>
            <p:nvPr/>
          </p:nvSpPr>
          <p:spPr>
            <a:xfrm>
              <a:off x="12608661" y="3837695"/>
              <a:ext cx="282073" cy="50619"/>
            </a:xfrm>
            <a:prstGeom prst="roundRect">
              <a:avLst>
                <a:gd name="adj" fmla="val 50000"/>
              </a:avLst>
            </a:prstGeom>
            <a:solidFill>
              <a:srgbClr val="CBA12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7" name="Rectangle 966"/>
                <p:cNvSpPr/>
                <p:nvPr/>
              </p:nvSpPr>
              <p:spPr>
                <a:xfrm>
                  <a:off x="12525958" y="3851587"/>
                  <a:ext cx="48584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lang="en-AU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AU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200" i="1">
                                    <a:latin typeface="Cambria Math"/>
                                    <a:ea typeface="Cambria Math"/>
                                  </a:rPr>
                                  <m:t>↓⇑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967" name="Rectangle 9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25958" y="3851587"/>
                  <a:ext cx="485840" cy="276999"/>
                </a:xfrm>
                <a:prstGeom prst="rect">
                  <a:avLst/>
                </a:prstGeom>
                <a:blipFill>
                  <a:blip r:embed="rId123"/>
                  <a:stretch>
                    <a:fillRect l="-35000" t="-100000" r="-55000" b="-1600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8" name="Rounded Rectangle 967"/>
            <p:cNvSpPr/>
            <p:nvPr/>
          </p:nvSpPr>
          <p:spPr>
            <a:xfrm>
              <a:off x="12602077" y="3386217"/>
              <a:ext cx="282073" cy="50619"/>
            </a:xfrm>
            <a:prstGeom prst="roundRect">
              <a:avLst>
                <a:gd name="adj" fmla="val 50000"/>
              </a:avLst>
            </a:prstGeom>
            <a:solidFill>
              <a:srgbClr val="CBA12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9" name="TextBox 968"/>
                <p:cNvSpPr txBox="1"/>
                <p:nvPr/>
              </p:nvSpPr>
              <p:spPr>
                <a:xfrm>
                  <a:off x="12516552" y="3131930"/>
                  <a:ext cx="4858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lang="en-AU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AU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200" i="1">
                                    <a:latin typeface="Cambria Math"/>
                                    <a:ea typeface="Cambria Math"/>
                                  </a:rPr>
                                  <m:t>↑⇓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969" name="TextBox 9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16552" y="3131930"/>
                  <a:ext cx="485840" cy="276999"/>
                </a:xfrm>
                <a:prstGeom prst="rect">
                  <a:avLst/>
                </a:prstGeom>
                <a:blipFill>
                  <a:blip r:embed="rId124"/>
                  <a:stretch>
                    <a:fillRect l="-40506" t="-100000" r="-51899" b="-1600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0" name="Straight Arrow Connector 969"/>
            <p:cNvCxnSpPr/>
            <p:nvPr/>
          </p:nvCxnSpPr>
          <p:spPr>
            <a:xfrm flipV="1">
              <a:off x="12747075" y="3466670"/>
              <a:ext cx="0" cy="34040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1" name="TextBox 970"/>
                <p:cNvSpPr txBox="1"/>
                <p:nvPr/>
              </p:nvSpPr>
              <p:spPr>
                <a:xfrm>
                  <a:off x="12431625" y="3451492"/>
                  <a:ext cx="3786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200" i="1">
                                <a:latin typeface="Cambria Math"/>
                                <a:ea typeface="Cambria Math"/>
                              </a:rPr>
                              <m:t>𝜖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AU" sz="1200">
                                <a:latin typeface="Cambria Math"/>
                              </a:rPr>
                              <m:t>ff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971" name="TextBox 9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31625" y="3451492"/>
                  <a:ext cx="378630" cy="276999"/>
                </a:xfrm>
                <a:prstGeom prst="rect">
                  <a:avLst/>
                </a:prstGeom>
                <a:blipFill>
                  <a:blip r:embed="rId1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72" name="Group 971"/>
            <p:cNvGrpSpPr/>
            <p:nvPr/>
          </p:nvGrpSpPr>
          <p:grpSpPr>
            <a:xfrm rot="5400000">
              <a:off x="12173909" y="3351477"/>
              <a:ext cx="1205237" cy="650008"/>
              <a:chOff x="449925" y="5373216"/>
              <a:chExt cx="1665707" cy="864000"/>
            </a:xfrm>
          </p:grpSpPr>
          <p:pic>
            <p:nvPicPr>
              <p:cNvPr id="973" name="Picture 7"/>
              <p:cNvPicPr>
                <a:picLocks noChangeArrowheads="1"/>
              </p:cNvPicPr>
              <p:nvPr/>
            </p:nvPicPr>
            <p:blipFill>
              <a:blip r:embed="rId121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55575" y="5589240"/>
                <a:ext cx="1034759" cy="4319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74" name="Picture 7"/>
              <p:cNvPicPr>
                <a:picLocks noChangeArrowheads="1"/>
              </p:cNvPicPr>
              <p:nvPr/>
            </p:nvPicPr>
            <p:blipFill>
              <a:blip r:embed="rId122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49925" y="5373216"/>
                <a:ext cx="864000" cy="864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75" name="Picture 7"/>
              <p:cNvPicPr>
                <a:picLocks noChangeArrowheads="1"/>
              </p:cNvPicPr>
              <p:nvPr/>
            </p:nvPicPr>
            <p:blipFill>
              <a:blip r:embed="rId122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251632" y="5373216"/>
                <a:ext cx="864000" cy="864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13220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25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</dc:creator>
  <cp:lastModifiedBy>Stefanie Tenberg</cp:lastModifiedBy>
  <cp:revision>9</cp:revision>
  <dcterms:created xsi:type="dcterms:W3CDTF">2017-05-17T05:45:35Z</dcterms:created>
  <dcterms:modified xsi:type="dcterms:W3CDTF">2018-09-05T08:23:33Z</dcterms:modified>
</cp:coreProperties>
</file>