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860925" cy="3960813"/>
  <p:notesSz cx="7099300" cy="10234613"/>
  <p:defaultTextStyle>
    <a:defPPr>
      <a:defRPr lang="en-US"/>
    </a:defPPr>
    <a:lvl1pPr marL="0" algn="l" defTabSz="41519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7595" algn="l" defTabSz="41519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15190" algn="l" defTabSz="41519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22785" algn="l" defTabSz="41519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30379" algn="l" defTabSz="41519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37975" algn="l" defTabSz="41519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45569" algn="l" defTabSz="41519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53164" algn="l" defTabSz="41519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60759" algn="l" defTabSz="41519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7" userDrawn="1">
          <p15:clr>
            <a:srgbClr val="A4A3A4"/>
          </p15:clr>
        </p15:guide>
        <p15:guide id="2" pos="2343" userDrawn="1">
          <p15:clr>
            <a:srgbClr val="A4A3A4"/>
          </p15:clr>
        </p15:guide>
        <p15:guide id="3" orient="horz" pos="1248">
          <p15:clr>
            <a:srgbClr val="A4A3A4"/>
          </p15:clr>
        </p15:guide>
        <p15:guide id="4" pos="15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7B06"/>
    <a:srgbClr val="CBA127"/>
    <a:srgbClr val="EAA908"/>
    <a:srgbClr val="627A32"/>
    <a:srgbClr val="54416B"/>
    <a:srgbClr val="765B97"/>
    <a:srgbClr val="ABC674"/>
    <a:srgbClr val="F8BA20"/>
    <a:srgbClr val="B2B2B2"/>
    <a:srgbClr val="A9A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94" autoAdjust="0"/>
    <p:restoredTop sz="90935" autoAdjust="0"/>
  </p:normalViewPr>
  <p:slideViewPr>
    <p:cSldViewPr>
      <p:cViewPr varScale="1">
        <p:scale>
          <a:sx n="182" d="100"/>
          <a:sy n="182" d="100"/>
        </p:scale>
        <p:origin x="162" y="132"/>
      </p:cViewPr>
      <p:guideLst>
        <p:guide orient="horz" pos="1757"/>
        <p:guide pos="2343"/>
        <p:guide orient="horz" pos="1248"/>
        <p:guide pos="15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6364" cy="511731"/>
          </a:xfrm>
          <a:prstGeom prst="rect">
            <a:avLst/>
          </a:prstGeom>
        </p:spPr>
        <p:txBody>
          <a:bodyPr vert="horz" lIns="94832" tIns="47416" rIns="94832" bIns="47416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2"/>
            <a:ext cx="3076364" cy="511731"/>
          </a:xfrm>
          <a:prstGeom prst="rect">
            <a:avLst/>
          </a:prstGeom>
        </p:spPr>
        <p:txBody>
          <a:bodyPr vert="horz" lIns="94832" tIns="47416" rIns="94832" bIns="47416" rtlCol="0"/>
          <a:lstStyle>
            <a:lvl1pPr algn="r">
              <a:defRPr sz="1200"/>
            </a:lvl1pPr>
          </a:lstStyle>
          <a:p>
            <a:fld id="{740EDF3E-1DB2-4A62-8850-26C64ED0AD06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768350"/>
            <a:ext cx="47085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32" tIns="47416" rIns="94832" bIns="47416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4832" tIns="47416" rIns="94832" bIns="4741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6364" cy="511731"/>
          </a:xfrm>
          <a:prstGeom prst="rect">
            <a:avLst/>
          </a:prstGeom>
        </p:spPr>
        <p:txBody>
          <a:bodyPr vert="horz" lIns="94832" tIns="47416" rIns="94832" bIns="47416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8"/>
            <a:ext cx="3076364" cy="511731"/>
          </a:xfrm>
          <a:prstGeom prst="rect">
            <a:avLst/>
          </a:prstGeom>
        </p:spPr>
        <p:txBody>
          <a:bodyPr vert="horz" lIns="94832" tIns="47416" rIns="94832" bIns="47416" rtlCol="0" anchor="b"/>
          <a:lstStyle>
            <a:lvl1pPr algn="r">
              <a:defRPr sz="1200"/>
            </a:lvl1pPr>
          </a:lstStyle>
          <a:p>
            <a:fld id="{DE206611-5366-4379-BEB8-B74915BAC1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595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519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207595" algn="l" defTabSz="41519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415190" algn="l" defTabSz="41519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622785" algn="l" defTabSz="41519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830379" algn="l" defTabSz="41519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1037975" algn="l" defTabSz="41519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245569" algn="l" defTabSz="41519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453164" algn="l" defTabSz="41519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660759" algn="l" defTabSz="41519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5388" y="768350"/>
            <a:ext cx="47085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Hyperfine modulation with electric fields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06611-5366-4379-BEB8-B74915BAC19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4301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573" y="1230420"/>
            <a:ext cx="4131787" cy="8490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140" y="2244462"/>
            <a:ext cx="3402647" cy="10122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7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95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43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91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39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86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34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82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068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904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24174" y="158616"/>
            <a:ext cx="1093708" cy="33795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051" y="158616"/>
            <a:ext cx="3200109" cy="33795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880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037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985" y="2545191"/>
            <a:ext cx="4131787" cy="786661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985" y="1678764"/>
            <a:ext cx="4131787" cy="86642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7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9560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4340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9120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3900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8680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3460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824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709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046" y="924191"/>
            <a:ext cx="2146908" cy="261395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0971" y="924191"/>
            <a:ext cx="2146908" cy="261395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101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051" y="886605"/>
            <a:ext cx="2147752" cy="36949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7800" indent="0">
              <a:buNone/>
              <a:defRPr sz="1500" b="1"/>
            </a:lvl2pPr>
            <a:lvl3pPr marL="695601" indent="0">
              <a:buNone/>
              <a:defRPr sz="1400" b="1"/>
            </a:lvl3pPr>
            <a:lvl4pPr marL="1043402" indent="0">
              <a:buNone/>
              <a:defRPr sz="1200" b="1"/>
            </a:lvl4pPr>
            <a:lvl5pPr marL="1391202" indent="0">
              <a:buNone/>
              <a:defRPr sz="1200" b="1"/>
            </a:lvl5pPr>
            <a:lvl6pPr marL="1739003" indent="0">
              <a:buNone/>
              <a:defRPr sz="1200" b="1"/>
            </a:lvl6pPr>
            <a:lvl7pPr marL="2086802" indent="0">
              <a:buNone/>
              <a:defRPr sz="1200" b="1"/>
            </a:lvl7pPr>
            <a:lvl8pPr marL="2434603" indent="0">
              <a:buNone/>
              <a:defRPr sz="1200" b="1"/>
            </a:lvl8pPr>
            <a:lvl9pPr marL="278240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3051" y="1256092"/>
            <a:ext cx="2147752" cy="228205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9282" y="886605"/>
            <a:ext cx="2148598" cy="36949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7800" indent="0">
              <a:buNone/>
              <a:defRPr sz="1500" b="1"/>
            </a:lvl2pPr>
            <a:lvl3pPr marL="695601" indent="0">
              <a:buNone/>
              <a:defRPr sz="1400" b="1"/>
            </a:lvl3pPr>
            <a:lvl4pPr marL="1043402" indent="0">
              <a:buNone/>
              <a:defRPr sz="1200" b="1"/>
            </a:lvl4pPr>
            <a:lvl5pPr marL="1391202" indent="0">
              <a:buNone/>
              <a:defRPr sz="1200" b="1"/>
            </a:lvl5pPr>
            <a:lvl6pPr marL="1739003" indent="0">
              <a:buNone/>
              <a:defRPr sz="1200" b="1"/>
            </a:lvl6pPr>
            <a:lvl7pPr marL="2086802" indent="0">
              <a:buNone/>
              <a:defRPr sz="1200" b="1"/>
            </a:lvl7pPr>
            <a:lvl8pPr marL="2434603" indent="0">
              <a:buNone/>
              <a:defRPr sz="1200" b="1"/>
            </a:lvl8pPr>
            <a:lvl9pPr marL="278240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69282" y="1256092"/>
            <a:ext cx="2148598" cy="228205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547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738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118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51" y="157699"/>
            <a:ext cx="1599212" cy="6711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0489" y="157700"/>
            <a:ext cx="2717392" cy="338044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051" y="828836"/>
            <a:ext cx="1599212" cy="2709306"/>
          </a:xfrm>
        </p:spPr>
        <p:txBody>
          <a:bodyPr/>
          <a:lstStyle>
            <a:lvl1pPr marL="0" indent="0">
              <a:buNone/>
              <a:defRPr sz="1100"/>
            </a:lvl1pPr>
            <a:lvl2pPr marL="347800" indent="0">
              <a:buNone/>
              <a:defRPr sz="900"/>
            </a:lvl2pPr>
            <a:lvl3pPr marL="695601" indent="0">
              <a:buNone/>
              <a:defRPr sz="800"/>
            </a:lvl3pPr>
            <a:lvl4pPr marL="1043402" indent="0">
              <a:buNone/>
              <a:defRPr sz="700"/>
            </a:lvl4pPr>
            <a:lvl5pPr marL="1391202" indent="0">
              <a:buNone/>
              <a:defRPr sz="700"/>
            </a:lvl5pPr>
            <a:lvl6pPr marL="1739003" indent="0">
              <a:buNone/>
              <a:defRPr sz="700"/>
            </a:lvl6pPr>
            <a:lvl7pPr marL="2086802" indent="0">
              <a:buNone/>
              <a:defRPr sz="700"/>
            </a:lvl7pPr>
            <a:lvl8pPr marL="2434603" indent="0">
              <a:buNone/>
              <a:defRPr sz="700"/>
            </a:lvl8pPr>
            <a:lvl9pPr marL="2782404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470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779" y="2772574"/>
            <a:ext cx="2916555" cy="32731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52779" y="353912"/>
            <a:ext cx="2916555" cy="2376488"/>
          </a:xfrm>
        </p:spPr>
        <p:txBody>
          <a:bodyPr/>
          <a:lstStyle>
            <a:lvl1pPr marL="0" indent="0">
              <a:buNone/>
              <a:defRPr sz="2400"/>
            </a:lvl1pPr>
            <a:lvl2pPr marL="347800" indent="0">
              <a:buNone/>
              <a:defRPr sz="2100"/>
            </a:lvl2pPr>
            <a:lvl3pPr marL="695601" indent="0">
              <a:buNone/>
              <a:defRPr sz="1800"/>
            </a:lvl3pPr>
            <a:lvl4pPr marL="1043402" indent="0">
              <a:buNone/>
              <a:defRPr sz="1500"/>
            </a:lvl4pPr>
            <a:lvl5pPr marL="1391202" indent="0">
              <a:buNone/>
              <a:defRPr sz="1500"/>
            </a:lvl5pPr>
            <a:lvl6pPr marL="1739003" indent="0">
              <a:buNone/>
              <a:defRPr sz="1500"/>
            </a:lvl6pPr>
            <a:lvl7pPr marL="2086802" indent="0">
              <a:buNone/>
              <a:defRPr sz="1500"/>
            </a:lvl7pPr>
            <a:lvl8pPr marL="2434603" indent="0">
              <a:buNone/>
              <a:defRPr sz="1500"/>
            </a:lvl8pPr>
            <a:lvl9pPr marL="2782404" indent="0">
              <a:buNone/>
              <a:defRPr sz="15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779" y="3099888"/>
            <a:ext cx="2916555" cy="464846"/>
          </a:xfrm>
        </p:spPr>
        <p:txBody>
          <a:bodyPr/>
          <a:lstStyle>
            <a:lvl1pPr marL="0" indent="0">
              <a:buNone/>
              <a:defRPr sz="1100"/>
            </a:lvl1pPr>
            <a:lvl2pPr marL="347800" indent="0">
              <a:buNone/>
              <a:defRPr sz="900"/>
            </a:lvl2pPr>
            <a:lvl3pPr marL="695601" indent="0">
              <a:buNone/>
              <a:defRPr sz="800"/>
            </a:lvl3pPr>
            <a:lvl4pPr marL="1043402" indent="0">
              <a:buNone/>
              <a:defRPr sz="700"/>
            </a:lvl4pPr>
            <a:lvl5pPr marL="1391202" indent="0">
              <a:buNone/>
              <a:defRPr sz="700"/>
            </a:lvl5pPr>
            <a:lvl6pPr marL="1739003" indent="0">
              <a:buNone/>
              <a:defRPr sz="700"/>
            </a:lvl6pPr>
            <a:lvl7pPr marL="2086802" indent="0">
              <a:buNone/>
              <a:defRPr sz="700"/>
            </a:lvl7pPr>
            <a:lvl8pPr marL="2434603" indent="0">
              <a:buNone/>
              <a:defRPr sz="700"/>
            </a:lvl8pPr>
            <a:lvl9pPr marL="2782404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46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050" y="158618"/>
            <a:ext cx="4374833" cy="660134"/>
          </a:xfrm>
          <a:prstGeom prst="rect">
            <a:avLst/>
          </a:prstGeom>
        </p:spPr>
        <p:txBody>
          <a:bodyPr vert="horz" lIns="63231" tIns="31615" rIns="63231" bIns="316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050" y="924191"/>
            <a:ext cx="4374833" cy="2613954"/>
          </a:xfrm>
          <a:prstGeom prst="rect">
            <a:avLst/>
          </a:prstGeom>
        </p:spPr>
        <p:txBody>
          <a:bodyPr vert="horz" lIns="63231" tIns="31615" rIns="63231" bIns="316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046" y="3671088"/>
            <a:ext cx="1134216" cy="210877"/>
          </a:xfrm>
          <a:prstGeom prst="rect">
            <a:avLst/>
          </a:prstGeom>
        </p:spPr>
        <p:txBody>
          <a:bodyPr vert="horz" lIns="63231" tIns="31615" rIns="63231" bIns="31615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94FC0-3C48-40E8-AB4F-4CAB839CBF3A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0817" y="3671088"/>
            <a:ext cx="1539293" cy="210877"/>
          </a:xfrm>
          <a:prstGeom prst="rect">
            <a:avLst/>
          </a:prstGeom>
        </p:spPr>
        <p:txBody>
          <a:bodyPr vert="horz" lIns="63231" tIns="31615" rIns="63231" bIns="31615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3663" y="3671088"/>
            <a:ext cx="1134216" cy="210877"/>
          </a:xfrm>
          <a:prstGeom prst="rect">
            <a:avLst/>
          </a:prstGeom>
        </p:spPr>
        <p:txBody>
          <a:bodyPr vert="horz" lIns="63231" tIns="31615" rIns="63231" bIns="31615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43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95601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0850" indent="-260850" algn="l" defTabSz="69560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65175" indent="-217375" algn="l" defTabSz="695601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69501" indent="-173900" algn="l" defTabSz="6956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17301" indent="-173900" algn="l" defTabSz="695601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5102" indent="-173900" algn="l" defTabSz="695601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2903" indent="-173900" algn="l" defTabSz="6956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60703" indent="-173900" algn="l" defTabSz="6956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08503" indent="-173900" algn="l" defTabSz="6956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56304" indent="-173900" algn="l" defTabSz="6956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60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7800" algn="l" defTabSz="69560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95601" algn="l" defTabSz="69560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43402" algn="l" defTabSz="69560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91202" algn="l" defTabSz="69560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9003" algn="l" defTabSz="69560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86802" algn="l" defTabSz="69560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34603" algn="l" defTabSz="69560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82404" algn="l" defTabSz="69560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3" Type="http://schemas.openxmlformats.org/officeDocument/2006/relationships/image" Target="../media/image1.emf"/><Relationship Id="rId68" Type="http://schemas.openxmlformats.org/officeDocument/2006/relationships/image" Target="../media/image6.png"/><Relationship Id="rId6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62" Type="http://schemas.openxmlformats.org/officeDocument/2006/relationships/image" Target="../media/image18.png"/><Relationship Id="rId7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6" Type="http://schemas.openxmlformats.org/officeDocument/2006/relationships/image" Target="../media/image4.png"/><Relationship Id="rId61" Type="http://schemas.openxmlformats.org/officeDocument/2006/relationships/image" Target="../media/image17.png"/><Relationship Id="rId65" Type="http://schemas.openxmlformats.org/officeDocument/2006/relationships/image" Target="../media/image3.emf"/><Relationship Id="rId64" Type="http://schemas.openxmlformats.org/officeDocument/2006/relationships/image" Target="../media/image2.emf"/><Relationship Id="rId6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16" name="Rectangle 1015"/>
              <p:cNvSpPr/>
              <p:nvPr/>
            </p:nvSpPr>
            <p:spPr>
              <a:xfrm>
                <a:off x="7274827" y="4384739"/>
                <a:ext cx="1008033" cy="386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9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AU" sz="9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AU" sz="900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AU" sz="9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AU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"/>
                              <m:ctrlPr>
                                <a:rPr lang="en-AU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AU" sz="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9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↓⇑</m:t>
                                  </m:r>
                                </m:e>
                              </m:d>
                            </m:e>
                          </m:d>
                          <m:r>
                            <a:rPr lang="en-AU" sz="9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AU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AU" sz="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9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↑⇓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9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AU" sz="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6" name="Rectangle 10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827" y="4384739"/>
                <a:ext cx="1008033" cy="386324"/>
              </a:xfrm>
              <a:prstGeom prst="rect">
                <a:avLst/>
              </a:prstGeom>
              <a:blipFill rotWithShape="1">
                <a:blip r:embed="rId61"/>
                <a:stretch>
                  <a:fillRect t="-50000" r="-19880" b="-37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7" name="Rectangle 1016"/>
              <p:cNvSpPr/>
              <p:nvPr/>
            </p:nvSpPr>
            <p:spPr>
              <a:xfrm>
                <a:off x="7453311" y="4727162"/>
                <a:ext cx="961738" cy="386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900" i="1" smtClean="0"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AU" sz="9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AU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"/>
                              <m:ctrlPr>
                                <a:rPr lang="en-AU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AU" sz="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9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↓⇑</m:t>
                                  </m:r>
                                </m:e>
                              </m:d>
                            </m:e>
                          </m:d>
                          <m:r>
                            <a:rPr lang="en-AU" sz="9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AU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AU" sz="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9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↑⇓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9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AU" sz="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7" name="Rectangle 10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11" y="4727162"/>
                <a:ext cx="961738" cy="386324"/>
              </a:xfrm>
              <a:prstGeom prst="rect">
                <a:avLst/>
              </a:prstGeom>
              <a:blipFill rotWithShape="1">
                <a:blip r:embed="rId62"/>
                <a:stretch>
                  <a:fillRect t="-50000" r="-17834" b="-37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4" name="Picture 90488"/>
          <p:cNvPicPr>
            <a:picLocks noChangeArrowheads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359" t="7933" r="18443" b="33641"/>
          <a:stretch>
            <a:fillRect/>
          </a:stretch>
        </p:blipFill>
        <p:spPr bwMode="auto">
          <a:xfrm>
            <a:off x="3858998" y="733412"/>
            <a:ext cx="807958" cy="66157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5" name="Picture 90487"/>
          <p:cNvPicPr>
            <a:picLocks noChangeArrowheads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362" t="7938" r="18442" b="33636"/>
          <a:stretch>
            <a:fillRect/>
          </a:stretch>
        </p:blipFill>
        <p:spPr bwMode="auto">
          <a:xfrm>
            <a:off x="2792812" y="442527"/>
            <a:ext cx="807958" cy="66157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6" name="Picture 90489"/>
          <p:cNvPicPr>
            <a:picLocks noChangeArrowheads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364" t="7936" r="18443" b="33638"/>
          <a:stretch>
            <a:fillRect/>
          </a:stretch>
        </p:blipFill>
        <p:spPr bwMode="auto">
          <a:xfrm>
            <a:off x="625936" y="773925"/>
            <a:ext cx="807958" cy="66157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37" name="Straight Connector 536"/>
          <p:cNvCxnSpPr>
            <a:stCxn id="536" idx="0"/>
          </p:cNvCxnSpPr>
          <p:nvPr/>
        </p:nvCxnSpPr>
        <p:spPr bwMode="auto">
          <a:xfrm flipH="1" flipV="1">
            <a:off x="492641" y="478181"/>
            <a:ext cx="537274" cy="295744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38" name="Straight Connector 537"/>
          <p:cNvCxnSpPr>
            <a:stCxn id="597" idx="7"/>
            <a:endCxn id="535" idx="1"/>
          </p:cNvCxnSpPr>
          <p:nvPr/>
        </p:nvCxnSpPr>
        <p:spPr bwMode="auto">
          <a:xfrm flipV="1">
            <a:off x="2563932" y="773315"/>
            <a:ext cx="228880" cy="15667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39" name="Straight Connector 538"/>
          <p:cNvCxnSpPr>
            <a:endCxn id="534" idx="2"/>
          </p:cNvCxnSpPr>
          <p:nvPr/>
        </p:nvCxnSpPr>
        <p:spPr bwMode="auto">
          <a:xfrm flipH="1" flipV="1">
            <a:off x="4262977" y="1394988"/>
            <a:ext cx="558826" cy="234713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540" name="Group 539"/>
          <p:cNvGrpSpPr/>
          <p:nvPr/>
        </p:nvGrpSpPr>
        <p:grpSpPr>
          <a:xfrm>
            <a:off x="499342" y="437374"/>
            <a:ext cx="4271548" cy="1266290"/>
            <a:chOff x="780728" y="4124698"/>
            <a:chExt cx="3543300" cy="2124074"/>
          </a:xfrm>
          <a:effectLst/>
        </p:grpSpPr>
        <p:sp>
          <p:nvSpPr>
            <p:cNvPr id="541" name="Freeform 580"/>
            <p:cNvSpPr>
              <a:spLocks/>
            </p:cNvSpPr>
            <p:nvPr/>
          </p:nvSpPr>
          <p:spPr bwMode="auto">
            <a:xfrm>
              <a:off x="780728" y="4124698"/>
              <a:ext cx="1209675" cy="104775"/>
            </a:xfrm>
            <a:custGeom>
              <a:avLst/>
              <a:gdLst>
                <a:gd name="T0" fmla="*/ 12 w 762"/>
                <a:gd name="T1" fmla="*/ 0 h 66"/>
                <a:gd name="T2" fmla="*/ 30 w 762"/>
                <a:gd name="T3" fmla="*/ 0 h 66"/>
                <a:gd name="T4" fmla="*/ 48 w 762"/>
                <a:gd name="T5" fmla="*/ 0 h 66"/>
                <a:gd name="T6" fmla="*/ 66 w 762"/>
                <a:gd name="T7" fmla="*/ 0 h 66"/>
                <a:gd name="T8" fmla="*/ 84 w 762"/>
                <a:gd name="T9" fmla="*/ 0 h 66"/>
                <a:gd name="T10" fmla="*/ 102 w 762"/>
                <a:gd name="T11" fmla="*/ 6 h 66"/>
                <a:gd name="T12" fmla="*/ 120 w 762"/>
                <a:gd name="T13" fmla="*/ 6 h 66"/>
                <a:gd name="T14" fmla="*/ 138 w 762"/>
                <a:gd name="T15" fmla="*/ 6 h 66"/>
                <a:gd name="T16" fmla="*/ 156 w 762"/>
                <a:gd name="T17" fmla="*/ 6 h 66"/>
                <a:gd name="T18" fmla="*/ 174 w 762"/>
                <a:gd name="T19" fmla="*/ 6 h 66"/>
                <a:gd name="T20" fmla="*/ 192 w 762"/>
                <a:gd name="T21" fmla="*/ 6 h 66"/>
                <a:gd name="T22" fmla="*/ 210 w 762"/>
                <a:gd name="T23" fmla="*/ 6 h 66"/>
                <a:gd name="T24" fmla="*/ 228 w 762"/>
                <a:gd name="T25" fmla="*/ 6 h 66"/>
                <a:gd name="T26" fmla="*/ 246 w 762"/>
                <a:gd name="T27" fmla="*/ 6 h 66"/>
                <a:gd name="T28" fmla="*/ 264 w 762"/>
                <a:gd name="T29" fmla="*/ 6 h 66"/>
                <a:gd name="T30" fmla="*/ 282 w 762"/>
                <a:gd name="T31" fmla="*/ 6 h 66"/>
                <a:gd name="T32" fmla="*/ 300 w 762"/>
                <a:gd name="T33" fmla="*/ 6 h 66"/>
                <a:gd name="T34" fmla="*/ 318 w 762"/>
                <a:gd name="T35" fmla="*/ 6 h 66"/>
                <a:gd name="T36" fmla="*/ 336 w 762"/>
                <a:gd name="T37" fmla="*/ 12 h 66"/>
                <a:gd name="T38" fmla="*/ 354 w 762"/>
                <a:gd name="T39" fmla="*/ 12 h 66"/>
                <a:gd name="T40" fmla="*/ 372 w 762"/>
                <a:gd name="T41" fmla="*/ 12 h 66"/>
                <a:gd name="T42" fmla="*/ 390 w 762"/>
                <a:gd name="T43" fmla="*/ 12 h 66"/>
                <a:gd name="T44" fmla="*/ 408 w 762"/>
                <a:gd name="T45" fmla="*/ 12 h 66"/>
                <a:gd name="T46" fmla="*/ 426 w 762"/>
                <a:gd name="T47" fmla="*/ 12 h 66"/>
                <a:gd name="T48" fmla="*/ 444 w 762"/>
                <a:gd name="T49" fmla="*/ 12 h 66"/>
                <a:gd name="T50" fmla="*/ 462 w 762"/>
                <a:gd name="T51" fmla="*/ 18 h 66"/>
                <a:gd name="T52" fmla="*/ 480 w 762"/>
                <a:gd name="T53" fmla="*/ 18 h 66"/>
                <a:gd name="T54" fmla="*/ 498 w 762"/>
                <a:gd name="T55" fmla="*/ 18 h 66"/>
                <a:gd name="T56" fmla="*/ 516 w 762"/>
                <a:gd name="T57" fmla="*/ 18 h 66"/>
                <a:gd name="T58" fmla="*/ 534 w 762"/>
                <a:gd name="T59" fmla="*/ 24 h 66"/>
                <a:gd name="T60" fmla="*/ 552 w 762"/>
                <a:gd name="T61" fmla="*/ 24 h 66"/>
                <a:gd name="T62" fmla="*/ 570 w 762"/>
                <a:gd name="T63" fmla="*/ 24 h 66"/>
                <a:gd name="T64" fmla="*/ 588 w 762"/>
                <a:gd name="T65" fmla="*/ 30 h 66"/>
                <a:gd name="T66" fmla="*/ 606 w 762"/>
                <a:gd name="T67" fmla="*/ 30 h 66"/>
                <a:gd name="T68" fmla="*/ 624 w 762"/>
                <a:gd name="T69" fmla="*/ 30 h 66"/>
                <a:gd name="T70" fmla="*/ 642 w 762"/>
                <a:gd name="T71" fmla="*/ 36 h 66"/>
                <a:gd name="T72" fmla="*/ 660 w 762"/>
                <a:gd name="T73" fmla="*/ 42 h 66"/>
                <a:gd name="T74" fmla="*/ 678 w 762"/>
                <a:gd name="T75" fmla="*/ 42 h 66"/>
                <a:gd name="T76" fmla="*/ 696 w 762"/>
                <a:gd name="T77" fmla="*/ 48 h 66"/>
                <a:gd name="T78" fmla="*/ 714 w 762"/>
                <a:gd name="T79" fmla="*/ 54 h 66"/>
                <a:gd name="T80" fmla="*/ 732 w 762"/>
                <a:gd name="T81" fmla="*/ 54 h 66"/>
                <a:gd name="T82" fmla="*/ 750 w 762"/>
                <a:gd name="T8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62" h="66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6"/>
                  </a:lnTo>
                  <a:lnTo>
                    <a:pt x="102" y="6"/>
                  </a:lnTo>
                  <a:lnTo>
                    <a:pt x="108" y="6"/>
                  </a:lnTo>
                  <a:lnTo>
                    <a:pt x="114" y="6"/>
                  </a:lnTo>
                  <a:lnTo>
                    <a:pt x="120" y="6"/>
                  </a:lnTo>
                  <a:lnTo>
                    <a:pt x="126" y="6"/>
                  </a:lnTo>
                  <a:lnTo>
                    <a:pt x="132" y="6"/>
                  </a:lnTo>
                  <a:lnTo>
                    <a:pt x="138" y="6"/>
                  </a:lnTo>
                  <a:lnTo>
                    <a:pt x="144" y="6"/>
                  </a:lnTo>
                  <a:lnTo>
                    <a:pt x="150" y="6"/>
                  </a:lnTo>
                  <a:lnTo>
                    <a:pt x="156" y="6"/>
                  </a:lnTo>
                  <a:lnTo>
                    <a:pt x="162" y="6"/>
                  </a:lnTo>
                  <a:lnTo>
                    <a:pt x="168" y="6"/>
                  </a:lnTo>
                  <a:lnTo>
                    <a:pt x="174" y="6"/>
                  </a:lnTo>
                  <a:lnTo>
                    <a:pt x="180" y="6"/>
                  </a:lnTo>
                  <a:lnTo>
                    <a:pt x="186" y="6"/>
                  </a:lnTo>
                  <a:lnTo>
                    <a:pt x="192" y="6"/>
                  </a:lnTo>
                  <a:lnTo>
                    <a:pt x="198" y="6"/>
                  </a:lnTo>
                  <a:lnTo>
                    <a:pt x="204" y="6"/>
                  </a:lnTo>
                  <a:lnTo>
                    <a:pt x="210" y="6"/>
                  </a:lnTo>
                  <a:lnTo>
                    <a:pt x="216" y="6"/>
                  </a:lnTo>
                  <a:lnTo>
                    <a:pt x="222" y="6"/>
                  </a:lnTo>
                  <a:lnTo>
                    <a:pt x="228" y="6"/>
                  </a:lnTo>
                  <a:lnTo>
                    <a:pt x="234" y="6"/>
                  </a:lnTo>
                  <a:lnTo>
                    <a:pt x="240" y="6"/>
                  </a:lnTo>
                  <a:lnTo>
                    <a:pt x="246" y="6"/>
                  </a:lnTo>
                  <a:lnTo>
                    <a:pt x="252" y="6"/>
                  </a:lnTo>
                  <a:lnTo>
                    <a:pt x="258" y="6"/>
                  </a:lnTo>
                  <a:lnTo>
                    <a:pt x="264" y="6"/>
                  </a:lnTo>
                  <a:lnTo>
                    <a:pt x="270" y="6"/>
                  </a:lnTo>
                  <a:lnTo>
                    <a:pt x="276" y="6"/>
                  </a:lnTo>
                  <a:lnTo>
                    <a:pt x="282" y="6"/>
                  </a:lnTo>
                  <a:lnTo>
                    <a:pt x="288" y="6"/>
                  </a:lnTo>
                  <a:lnTo>
                    <a:pt x="294" y="6"/>
                  </a:lnTo>
                  <a:lnTo>
                    <a:pt x="300" y="6"/>
                  </a:lnTo>
                  <a:lnTo>
                    <a:pt x="306" y="6"/>
                  </a:lnTo>
                  <a:lnTo>
                    <a:pt x="312" y="6"/>
                  </a:lnTo>
                  <a:lnTo>
                    <a:pt x="318" y="6"/>
                  </a:lnTo>
                  <a:lnTo>
                    <a:pt x="324" y="12"/>
                  </a:lnTo>
                  <a:lnTo>
                    <a:pt x="330" y="12"/>
                  </a:lnTo>
                  <a:lnTo>
                    <a:pt x="336" y="12"/>
                  </a:lnTo>
                  <a:lnTo>
                    <a:pt x="342" y="12"/>
                  </a:lnTo>
                  <a:lnTo>
                    <a:pt x="348" y="12"/>
                  </a:lnTo>
                  <a:lnTo>
                    <a:pt x="354" y="12"/>
                  </a:lnTo>
                  <a:lnTo>
                    <a:pt x="360" y="12"/>
                  </a:lnTo>
                  <a:lnTo>
                    <a:pt x="366" y="12"/>
                  </a:lnTo>
                  <a:lnTo>
                    <a:pt x="372" y="12"/>
                  </a:lnTo>
                  <a:lnTo>
                    <a:pt x="378" y="12"/>
                  </a:lnTo>
                  <a:lnTo>
                    <a:pt x="384" y="12"/>
                  </a:lnTo>
                  <a:lnTo>
                    <a:pt x="390" y="12"/>
                  </a:lnTo>
                  <a:lnTo>
                    <a:pt x="396" y="12"/>
                  </a:lnTo>
                  <a:lnTo>
                    <a:pt x="402" y="12"/>
                  </a:lnTo>
                  <a:lnTo>
                    <a:pt x="408" y="12"/>
                  </a:lnTo>
                  <a:lnTo>
                    <a:pt x="414" y="12"/>
                  </a:lnTo>
                  <a:lnTo>
                    <a:pt x="420" y="12"/>
                  </a:lnTo>
                  <a:lnTo>
                    <a:pt x="426" y="12"/>
                  </a:lnTo>
                  <a:lnTo>
                    <a:pt x="432" y="12"/>
                  </a:lnTo>
                  <a:lnTo>
                    <a:pt x="438" y="12"/>
                  </a:lnTo>
                  <a:lnTo>
                    <a:pt x="444" y="12"/>
                  </a:lnTo>
                  <a:lnTo>
                    <a:pt x="450" y="18"/>
                  </a:lnTo>
                  <a:lnTo>
                    <a:pt x="456" y="18"/>
                  </a:lnTo>
                  <a:lnTo>
                    <a:pt x="462" y="18"/>
                  </a:lnTo>
                  <a:lnTo>
                    <a:pt x="468" y="18"/>
                  </a:lnTo>
                  <a:lnTo>
                    <a:pt x="474" y="18"/>
                  </a:lnTo>
                  <a:lnTo>
                    <a:pt x="480" y="18"/>
                  </a:lnTo>
                  <a:lnTo>
                    <a:pt x="486" y="18"/>
                  </a:lnTo>
                  <a:lnTo>
                    <a:pt x="492" y="18"/>
                  </a:lnTo>
                  <a:lnTo>
                    <a:pt x="498" y="18"/>
                  </a:lnTo>
                  <a:lnTo>
                    <a:pt x="504" y="18"/>
                  </a:lnTo>
                  <a:lnTo>
                    <a:pt x="510" y="18"/>
                  </a:lnTo>
                  <a:lnTo>
                    <a:pt x="516" y="18"/>
                  </a:lnTo>
                  <a:lnTo>
                    <a:pt x="522" y="18"/>
                  </a:lnTo>
                  <a:lnTo>
                    <a:pt x="528" y="24"/>
                  </a:lnTo>
                  <a:lnTo>
                    <a:pt x="534" y="24"/>
                  </a:lnTo>
                  <a:lnTo>
                    <a:pt x="540" y="24"/>
                  </a:lnTo>
                  <a:lnTo>
                    <a:pt x="546" y="24"/>
                  </a:lnTo>
                  <a:lnTo>
                    <a:pt x="552" y="24"/>
                  </a:lnTo>
                  <a:lnTo>
                    <a:pt x="558" y="24"/>
                  </a:lnTo>
                  <a:lnTo>
                    <a:pt x="564" y="24"/>
                  </a:lnTo>
                  <a:lnTo>
                    <a:pt x="570" y="24"/>
                  </a:lnTo>
                  <a:lnTo>
                    <a:pt x="576" y="24"/>
                  </a:lnTo>
                  <a:lnTo>
                    <a:pt x="582" y="30"/>
                  </a:lnTo>
                  <a:lnTo>
                    <a:pt x="588" y="30"/>
                  </a:lnTo>
                  <a:lnTo>
                    <a:pt x="594" y="30"/>
                  </a:lnTo>
                  <a:lnTo>
                    <a:pt x="600" y="30"/>
                  </a:lnTo>
                  <a:lnTo>
                    <a:pt x="606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4" y="30"/>
                  </a:lnTo>
                  <a:lnTo>
                    <a:pt x="630" y="36"/>
                  </a:lnTo>
                  <a:lnTo>
                    <a:pt x="636" y="36"/>
                  </a:lnTo>
                  <a:lnTo>
                    <a:pt x="642" y="36"/>
                  </a:lnTo>
                  <a:lnTo>
                    <a:pt x="648" y="36"/>
                  </a:lnTo>
                  <a:lnTo>
                    <a:pt x="654" y="36"/>
                  </a:lnTo>
                  <a:lnTo>
                    <a:pt x="660" y="42"/>
                  </a:lnTo>
                  <a:lnTo>
                    <a:pt x="666" y="42"/>
                  </a:lnTo>
                  <a:lnTo>
                    <a:pt x="672" y="42"/>
                  </a:lnTo>
                  <a:lnTo>
                    <a:pt x="678" y="42"/>
                  </a:lnTo>
                  <a:lnTo>
                    <a:pt x="684" y="42"/>
                  </a:lnTo>
                  <a:lnTo>
                    <a:pt x="690" y="48"/>
                  </a:lnTo>
                  <a:lnTo>
                    <a:pt x="696" y="48"/>
                  </a:lnTo>
                  <a:lnTo>
                    <a:pt x="702" y="48"/>
                  </a:lnTo>
                  <a:lnTo>
                    <a:pt x="708" y="48"/>
                  </a:lnTo>
                  <a:lnTo>
                    <a:pt x="714" y="54"/>
                  </a:lnTo>
                  <a:lnTo>
                    <a:pt x="720" y="54"/>
                  </a:lnTo>
                  <a:lnTo>
                    <a:pt x="726" y="54"/>
                  </a:lnTo>
                  <a:lnTo>
                    <a:pt x="732" y="54"/>
                  </a:lnTo>
                  <a:lnTo>
                    <a:pt x="738" y="60"/>
                  </a:lnTo>
                  <a:lnTo>
                    <a:pt x="744" y="60"/>
                  </a:lnTo>
                  <a:lnTo>
                    <a:pt x="750" y="66"/>
                  </a:lnTo>
                  <a:lnTo>
                    <a:pt x="756" y="66"/>
                  </a:lnTo>
                  <a:lnTo>
                    <a:pt x="762" y="66"/>
                  </a:lnTo>
                </a:path>
              </a:pathLst>
            </a:custGeom>
            <a:ln>
              <a:headEnd/>
              <a:tailEnd/>
            </a:ln>
            <a:effectLst/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8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42" name="Freeform 581"/>
            <p:cNvSpPr>
              <a:spLocks/>
            </p:cNvSpPr>
            <p:nvPr/>
          </p:nvSpPr>
          <p:spPr bwMode="auto">
            <a:xfrm>
              <a:off x="1990403" y="4229472"/>
              <a:ext cx="781050" cy="1733550"/>
            </a:xfrm>
            <a:custGeom>
              <a:avLst/>
              <a:gdLst>
                <a:gd name="T0" fmla="*/ 12 w 492"/>
                <a:gd name="T1" fmla="*/ 6 h 1092"/>
                <a:gd name="T2" fmla="*/ 30 w 492"/>
                <a:gd name="T3" fmla="*/ 12 h 1092"/>
                <a:gd name="T4" fmla="*/ 48 w 492"/>
                <a:gd name="T5" fmla="*/ 24 h 1092"/>
                <a:gd name="T6" fmla="*/ 66 w 492"/>
                <a:gd name="T7" fmla="*/ 36 h 1092"/>
                <a:gd name="T8" fmla="*/ 84 w 492"/>
                <a:gd name="T9" fmla="*/ 48 h 1092"/>
                <a:gd name="T10" fmla="*/ 102 w 492"/>
                <a:gd name="T11" fmla="*/ 60 h 1092"/>
                <a:gd name="T12" fmla="*/ 120 w 492"/>
                <a:gd name="T13" fmla="*/ 78 h 1092"/>
                <a:gd name="T14" fmla="*/ 144 w 492"/>
                <a:gd name="T15" fmla="*/ 102 h 1092"/>
                <a:gd name="T16" fmla="*/ 162 w 492"/>
                <a:gd name="T17" fmla="*/ 126 h 1092"/>
                <a:gd name="T18" fmla="*/ 174 w 492"/>
                <a:gd name="T19" fmla="*/ 156 h 1092"/>
                <a:gd name="T20" fmla="*/ 186 w 492"/>
                <a:gd name="T21" fmla="*/ 174 h 1092"/>
                <a:gd name="T22" fmla="*/ 198 w 492"/>
                <a:gd name="T23" fmla="*/ 192 h 1092"/>
                <a:gd name="T24" fmla="*/ 204 w 492"/>
                <a:gd name="T25" fmla="*/ 210 h 1092"/>
                <a:gd name="T26" fmla="*/ 216 w 492"/>
                <a:gd name="T27" fmla="*/ 228 h 1092"/>
                <a:gd name="T28" fmla="*/ 222 w 492"/>
                <a:gd name="T29" fmla="*/ 258 h 1092"/>
                <a:gd name="T30" fmla="*/ 234 w 492"/>
                <a:gd name="T31" fmla="*/ 276 h 1092"/>
                <a:gd name="T32" fmla="*/ 240 w 492"/>
                <a:gd name="T33" fmla="*/ 300 h 1092"/>
                <a:gd name="T34" fmla="*/ 252 w 492"/>
                <a:gd name="T35" fmla="*/ 330 h 1092"/>
                <a:gd name="T36" fmla="*/ 258 w 492"/>
                <a:gd name="T37" fmla="*/ 360 h 1092"/>
                <a:gd name="T38" fmla="*/ 270 w 492"/>
                <a:gd name="T39" fmla="*/ 396 h 1092"/>
                <a:gd name="T40" fmla="*/ 276 w 492"/>
                <a:gd name="T41" fmla="*/ 426 h 1092"/>
                <a:gd name="T42" fmla="*/ 288 w 492"/>
                <a:gd name="T43" fmla="*/ 462 h 1092"/>
                <a:gd name="T44" fmla="*/ 294 w 492"/>
                <a:gd name="T45" fmla="*/ 498 h 1092"/>
                <a:gd name="T46" fmla="*/ 306 w 492"/>
                <a:gd name="T47" fmla="*/ 528 h 1092"/>
                <a:gd name="T48" fmla="*/ 312 w 492"/>
                <a:gd name="T49" fmla="*/ 576 h 1092"/>
                <a:gd name="T50" fmla="*/ 324 w 492"/>
                <a:gd name="T51" fmla="*/ 600 h 1092"/>
                <a:gd name="T52" fmla="*/ 330 w 492"/>
                <a:gd name="T53" fmla="*/ 642 h 1092"/>
                <a:gd name="T54" fmla="*/ 342 w 492"/>
                <a:gd name="T55" fmla="*/ 678 h 1092"/>
                <a:gd name="T56" fmla="*/ 348 w 492"/>
                <a:gd name="T57" fmla="*/ 714 h 1092"/>
                <a:gd name="T58" fmla="*/ 360 w 492"/>
                <a:gd name="T59" fmla="*/ 750 h 1092"/>
                <a:gd name="T60" fmla="*/ 366 w 492"/>
                <a:gd name="T61" fmla="*/ 786 h 1092"/>
                <a:gd name="T62" fmla="*/ 378 w 492"/>
                <a:gd name="T63" fmla="*/ 822 h 1092"/>
                <a:gd name="T64" fmla="*/ 384 w 492"/>
                <a:gd name="T65" fmla="*/ 852 h 1092"/>
                <a:gd name="T66" fmla="*/ 396 w 492"/>
                <a:gd name="T67" fmla="*/ 882 h 1092"/>
                <a:gd name="T68" fmla="*/ 402 w 492"/>
                <a:gd name="T69" fmla="*/ 906 h 1092"/>
                <a:gd name="T70" fmla="*/ 414 w 492"/>
                <a:gd name="T71" fmla="*/ 930 h 1092"/>
                <a:gd name="T72" fmla="*/ 420 w 492"/>
                <a:gd name="T73" fmla="*/ 960 h 1092"/>
                <a:gd name="T74" fmla="*/ 432 w 492"/>
                <a:gd name="T75" fmla="*/ 978 h 1092"/>
                <a:gd name="T76" fmla="*/ 444 w 492"/>
                <a:gd name="T77" fmla="*/ 1002 h 1092"/>
                <a:gd name="T78" fmla="*/ 450 w 492"/>
                <a:gd name="T79" fmla="*/ 1026 h 1092"/>
                <a:gd name="T80" fmla="*/ 468 w 492"/>
                <a:gd name="T81" fmla="*/ 1056 h 1092"/>
                <a:gd name="T82" fmla="*/ 486 w 492"/>
                <a:gd name="T83" fmla="*/ 1080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2" h="1092">
                  <a:moveTo>
                    <a:pt x="0" y="0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6" y="18"/>
                  </a:lnTo>
                  <a:lnTo>
                    <a:pt x="42" y="18"/>
                  </a:lnTo>
                  <a:lnTo>
                    <a:pt x="48" y="24"/>
                  </a:lnTo>
                  <a:lnTo>
                    <a:pt x="54" y="30"/>
                  </a:lnTo>
                  <a:lnTo>
                    <a:pt x="60" y="30"/>
                  </a:lnTo>
                  <a:lnTo>
                    <a:pt x="66" y="36"/>
                  </a:lnTo>
                  <a:lnTo>
                    <a:pt x="72" y="36"/>
                  </a:lnTo>
                  <a:lnTo>
                    <a:pt x="78" y="42"/>
                  </a:lnTo>
                  <a:lnTo>
                    <a:pt x="84" y="48"/>
                  </a:lnTo>
                  <a:lnTo>
                    <a:pt x="90" y="54"/>
                  </a:lnTo>
                  <a:lnTo>
                    <a:pt x="96" y="60"/>
                  </a:lnTo>
                  <a:lnTo>
                    <a:pt x="102" y="60"/>
                  </a:lnTo>
                  <a:lnTo>
                    <a:pt x="108" y="66"/>
                  </a:lnTo>
                  <a:lnTo>
                    <a:pt x="114" y="72"/>
                  </a:lnTo>
                  <a:lnTo>
                    <a:pt x="120" y="78"/>
                  </a:lnTo>
                  <a:lnTo>
                    <a:pt x="126" y="84"/>
                  </a:lnTo>
                  <a:lnTo>
                    <a:pt x="132" y="90"/>
                  </a:lnTo>
                  <a:lnTo>
                    <a:pt x="144" y="102"/>
                  </a:lnTo>
                  <a:lnTo>
                    <a:pt x="144" y="108"/>
                  </a:lnTo>
                  <a:lnTo>
                    <a:pt x="150" y="114"/>
                  </a:lnTo>
                  <a:lnTo>
                    <a:pt x="162" y="126"/>
                  </a:lnTo>
                  <a:lnTo>
                    <a:pt x="162" y="132"/>
                  </a:lnTo>
                  <a:lnTo>
                    <a:pt x="174" y="144"/>
                  </a:lnTo>
                  <a:lnTo>
                    <a:pt x="174" y="156"/>
                  </a:lnTo>
                  <a:lnTo>
                    <a:pt x="180" y="162"/>
                  </a:lnTo>
                  <a:lnTo>
                    <a:pt x="186" y="168"/>
                  </a:lnTo>
                  <a:lnTo>
                    <a:pt x="186" y="174"/>
                  </a:lnTo>
                  <a:lnTo>
                    <a:pt x="192" y="180"/>
                  </a:lnTo>
                  <a:lnTo>
                    <a:pt x="192" y="186"/>
                  </a:lnTo>
                  <a:lnTo>
                    <a:pt x="198" y="192"/>
                  </a:lnTo>
                  <a:lnTo>
                    <a:pt x="198" y="198"/>
                  </a:lnTo>
                  <a:lnTo>
                    <a:pt x="204" y="204"/>
                  </a:lnTo>
                  <a:lnTo>
                    <a:pt x="204" y="210"/>
                  </a:lnTo>
                  <a:lnTo>
                    <a:pt x="210" y="216"/>
                  </a:lnTo>
                  <a:lnTo>
                    <a:pt x="210" y="222"/>
                  </a:lnTo>
                  <a:lnTo>
                    <a:pt x="216" y="228"/>
                  </a:lnTo>
                  <a:lnTo>
                    <a:pt x="216" y="240"/>
                  </a:lnTo>
                  <a:lnTo>
                    <a:pt x="222" y="246"/>
                  </a:lnTo>
                  <a:lnTo>
                    <a:pt x="222" y="258"/>
                  </a:lnTo>
                  <a:lnTo>
                    <a:pt x="228" y="264"/>
                  </a:lnTo>
                  <a:lnTo>
                    <a:pt x="228" y="270"/>
                  </a:lnTo>
                  <a:lnTo>
                    <a:pt x="234" y="276"/>
                  </a:lnTo>
                  <a:lnTo>
                    <a:pt x="234" y="288"/>
                  </a:lnTo>
                  <a:lnTo>
                    <a:pt x="240" y="294"/>
                  </a:lnTo>
                  <a:lnTo>
                    <a:pt x="240" y="300"/>
                  </a:lnTo>
                  <a:lnTo>
                    <a:pt x="246" y="312"/>
                  </a:lnTo>
                  <a:lnTo>
                    <a:pt x="246" y="324"/>
                  </a:lnTo>
                  <a:lnTo>
                    <a:pt x="252" y="330"/>
                  </a:lnTo>
                  <a:lnTo>
                    <a:pt x="252" y="348"/>
                  </a:lnTo>
                  <a:lnTo>
                    <a:pt x="258" y="354"/>
                  </a:lnTo>
                  <a:lnTo>
                    <a:pt x="258" y="360"/>
                  </a:lnTo>
                  <a:lnTo>
                    <a:pt x="264" y="372"/>
                  </a:lnTo>
                  <a:lnTo>
                    <a:pt x="264" y="384"/>
                  </a:lnTo>
                  <a:lnTo>
                    <a:pt x="270" y="396"/>
                  </a:lnTo>
                  <a:lnTo>
                    <a:pt x="270" y="402"/>
                  </a:lnTo>
                  <a:lnTo>
                    <a:pt x="276" y="408"/>
                  </a:lnTo>
                  <a:lnTo>
                    <a:pt x="276" y="426"/>
                  </a:lnTo>
                  <a:lnTo>
                    <a:pt x="282" y="438"/>
                  </a:lnTo>
                  <a:lnTo>
                    <a:pt x="282" y="450"/>
                  </a:lnTo>
                  <a:lnTo>
                    <a:pt x="288" y="462"/>
                  </a:lnTo>
                  <a:lnTo>
                    <a:pt x="288" y="468"/>
                  </a:lnTo>
                  <a:lnTo>
                    <a:pt x="294" y="480"/>
                  </a:lnTo>
                  <a:lnTo>
                    <a:pt x="294" y="498"/>
                  </a:lnTo>
                  <a:lnTo>
                    <a:pt x="300" y="510"/>
                  </a:lnTo>
                  <a:lnTo>
                    <a:pt x="300" y="516"/>
                  </a:lnTo>
                  <a:lnTo>
                    <a:pt x="306" y="528"/>
                  </a:lnTo>
                  <a:lnTo>
                    <a:pt x="306" y="546"/>
                  </a:lnTo>
                  <a:lnTo>
                    <a:pt x="312" y="552"/>
                  </a:lnTo>
                  <a:lnTo>
                    <a:pt x="312" y="576"/>
                  </a:lnTo>
                  <a:lnTo>
                    <a:pt x="318" y="582"/>
                  </a:lnTo>
                  <a:lnTo>
                    <a:pt x="318" y="594"/>
                  </a:lnTo>
                  <a:lnTo>
                    <a:pt x="324" y="600"/>
                  </a:lnTo>
                  <a:lnTo>
                    <a:pt x="324" y="618"/>
                  </a:lnTo>
                  <a:lnTo>
                    <a:pt x="330" y="630"/>
                  </a:lnTo>
                  <a:lnTo>
                    <a:pt x="330" y="642"/>
                  </a:lnTo>
                  <a:lnTo>
                    <a:pt x="336" y="648"/>
                  </a:lnTo>
                  <a:lnTo>
                    <a:pt x="336" y="666"/>
                  </a:lnTo>
                  <a:lnTo>
                    <a:pt x="342" y="678"/>
                  </a:lnTo>
                  <a:lnTo>
                    <a:pt x="342" y="696"/>
                  </a:lnTo>
                  <a:lnTo>
                    <a:pt x="348" y="708"/>
                  </a:lnTo>
                  <a:lnTo>
                    <a:pt x="348" y="714"/>
                  </a:lnTo>
                  <a:lnTo>
                    <a:pt x="354" y="726"/>
                  </a:lnTo>
                  <a:lnTo>
                    <a:pt x="354" y="744"/>
                  </a:lnTo>
                  <a:lnTo>
                    <a:pt x="360" y="750"/>
                  </a:lnTo>
                  <a:lnTo>
                    <a:pt x="360" y="762"/>
                  </a:lnTo>
                  <a:lnTo>
                    <a:pt x="366" y="768"/>
                  </a:lnTo>
                  <a:lnTo>
                    <a:pt x="366" y="786"/>
                  </a:lnTo>
                  <a:lnTo>
                    <a:pt x="372" y="792"/>
                  </a:lnTo>
                  <a:lnTo>
                    <a:pt x="372" y="810"/>
                  </a:lnTo>
                  <a:lnTo>
                    <a:pt x="378" y="822"/>
                  </a:lnTo>
                  <a:lnTo>
                    <a:pt x="378" y="828"/>
                  </a:lnTo>
                  <a:lnTo>
                    <a:pt x="384" y="834"/>
                  </a:lnTo>
                  <a:lnTo>
                    <a:pt x="384" y="852"/>
                  </a:lnTo>
                  <a:lnTo>
                    <a:pt x="390" y="858"/>
                  </a:lnTo>
                  <a:lnTo>
                    <a:pt x="390" y="876"/>
                  </a:lnTo>
                  <a:lnTo>
                    <a:pt x="396" y="882"/>
                  </a:lnTo>
                  <a:lnTo>
                    <a:pt x="396" y="888"/>
                  </a:lnTo>
                  <a:lnTo>
                    <a:pt x="402" y="894"/>
                  </a:lnTo>
                  <a:lnTo>
                    <a:pt x="402" y="906"/>
                  </a:lnTo>
                  <a:lnTo>
                    <a:pt x="408" y="918"/>
                  </a:lnTo>
                  <a:lnTo>
                    <a:pt x="408" y="924"/>
                  </a:lnTo>
                  <a:lnTo>
                    <a:pt x="414" y="930"/>
                  </a:lnTo>
                  <a:lnTo>
                    <a:pt x="414" y="942"/>
                  </a:lnTo>
                  <a:lnTo>
                    <a:pt x="420" y="948"/>
                  </a:lnTo>
                  <a:lnTo>
                    <a:pt x="420" y="960"/>
                  </a:lnTo>
                  <a:lnTo>
                    <a:pt x="426" y="966"/>
                  </a:lnTo>
                  <a:lnTo>
                    <a:pt x="426" y="972"/>
                  </a:lnTo>
                  <a:lnTo>
                    <a:pt x="432" y="978"/>
                  </a:lnTo>
                  <a:lnTo>
                    <a:pt x="432" y="990"/>
                  </a:lnTo>
                  <a:lnTo>
                    <a:pt x="438" y="996"/>
                  </a:lnTo>
                  <a:lnTo>
                    <a:pt x="444" y="1002"/>
                  </a:lnTo>
                  <a:lnTo>
                    <a:pt x="444" y="1014"/>
                  </a:lnTo>
                  <a:lnTo>
                    <a:pt x="450" y="1020"/>
                  </a:lnTo>
                  <a:lnTo>
                    <a:pt x="450" y="1026"/>
                  </a:lnTo>
                  <a:lnTo>
                    <a:pt x="462" y="1038"/>
                  </a:lnTo>
                  <a:lnTo>
                    <a:pt x="462" y="1050"/>
                  </a:lnTo>
                  <a:lnTo>
                    <a:pt x="468" y="1056"/>
                  </a:lnTo>
                  <a:lnTo>
                    <a:pt x="474" y="1062"/>
                  </a:lnTo>
                  <a:lnTo>
                    <a:pt x="474" y="1068"/>
                  </a:lnTo>
                  <a:lnTo>
                    <a:pt x="486" y="1080"/>
                  </a:lnTo>
                  <a:lnTo>
                    <a:pt x="486" y="1086"/>
                  </a:lnTo>
                  <a:lnTo>
                    <a:pt x="492" y="1092"/>
                  </a:lnTo>
                </a:path>
              </a:pathLst>
            </a:custGeom>
            <a:ln>
              <a:headEnd/>
              <a:tailEnd/>
            </a:ln>
            <a:effectLst/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8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43" name="Freeform 582"/>
            <p:cNvSpPr>
              <a:spLocks/>
            </p:cNvSpPr>
            <p:nvPr/>
          </p:nvSpPr>
          <p:spPr bwMode="auto">
            <a:xfrm>
              <a:off x="2771453" y="5963022"/>
              <a:ext cx="1209675" cy="285750"/>
            </a:xfrm>
            <a:custGeom>
              <a:avLst/>
              <a:gdLst>
                <a:gd name="T0" fmla="*/ 18 w 762"/>
                <a:gd name="T1" fmla="*/ 18 h 180"/>
                <a:gd name="T2" fmla="*/ 30 w 762"/>
                <a:gd name="T3" fmla="*/ 36 h 180"/>
                <a:gd name="T4" fmla="*/ 48 w 762"/>
                <a:gd name="T5" fmla="*/ 54 h 180"/>
                <a:gd name="T6" fmla="*/ 66 w 762"/>
                <a:gd name="T7" fmla="*/ 72 h 180"/>
                <a:gd name="T8" fmla="*/ 84 w 762"/>
                <a:gd name="T9" fmla="*/ 84 h 180"/>
                <a:gd name="T10" fmla="*/ 102 w 762"/>
                <a:gd name="T11" fmla="*/ 90 h 180"/>
                <a:gd name="T12" fmla="*/ 120 w 762"/>
                <a:gd name="T13" fmla="*/ 102 h 180"/>
                <a:gd name="T14" fmla="*/ 138 w 762"/>
                <a:gd name="T15" fmla="*/ 108 h 180"/>
                <a:gd name="T16" fmla="*/ 156 w 762"/>
                <a:gd name="T17" fmla="*/ 120 h 180"/>
                <a:gd name="T18" fmla="*/ 174 w 762"/>
                <a:gd name="T19" fmla="*/ 120 h 180"/>
                <a:gd name="T20" fmla="*/ 192 w 762"/>
                <a:gd name="T21" fmla="*/ 126 h 180"/>
                <a:gd name="T22" fmla="*/ 210 w 762"/>
                <a:gd name="T23" fmla="*/ 132 h 180"/>
                <a:gd name="T24" fmla="*/ 228 w 762"/>
                <a:gd name="T25" fmla="*/ 138 h 180"/>
                <a:gd name="T26" fmla="*/ 246 w 762"/>
                <a:gd name="T27" fmla="*/ 144 h 180"/>
                <a:gd name="T28" fmla="*/ 264 w 762"/>
                <a:gd name="T29" fmla="*/ 144 h 180"/>
                <a:gd name="T30" fmla="*/ 282 w 762"/>
                <a:gd name="T31" fmla="*/ 150 h 180"/>
                <a:gd name="T32" fmla="*/ 300 w 762"/>
                <a:gd name="T33" fmla="*/ 150 h 180"/>
                <a:gd name="T34" fmla="*/ 318 w 762"/>
                <a:gd name="T35" fmla="*/ 156 h 180"/>
                <a:gd name="T36" fmla="*/ 336 w 762"/>
                <a:gd name="T37" fmla="*/ 156 h 180"/>
                <a:gd name="T38" fmla="*/ 354 w 762"/>
                <a:gd name="T39" fmla="*/ 156 h 180"/>
                <a:gd name="T40" fmla="*/ 372 w 762"/>
                <a:gd name="T41" fmla="*/ 162 h 180"/>
                <a:gd name="T42" fmla="*/ 390 w 762"/>
                <a:gd name="T43" fmla="*/ 162 h 180"/>
                <a:gd name="T44" fmla="*/ 408 w 762"/>
                <a:gd name="T45" fmla="*/ 162 h 180"/>
                <a:gd name="T46" fmla="*/ 426 w 762"/>
                <a:gd name="T47" fmla="*/ 162 h 180"/>
                <a:gd name="T48" fmla="*/ 444 w 762"/>
                <a:gd name="T49" fmla="*/ 168 h 180"/>
                <a:gd name="T50" fmla="*/ 462 w 762"/>
                <a:gd name="T51" fmla="*/ 168 h 180"/>
                <a:gd name="T52" fmla="*/ 480 w 762"/>
                <a:gd name="T53" fmla="*/ 168 h 180"/>
                <a:gd name="T54" fmla="*/ 498 w 762"/>
                <a:gd name="T55" fmla="*/ 168 h 180"/>
                <a:gd name="T56" fmla="*/ 516 w 762"/>
                <a:gd name="T57" fmla="*/ 168 h 180"/>
                <a:gd name="T58" fmla="*/ 534 w 762"/>
                <a:gd name="T59" fmla="*/ 168 h 180"/>
                <a:gd name="T60" fmla="*/ 552 w 762"/>
                <a:gd name="T61" fmla="*/ 174 h 180"/>
                <a:gd name="T62" fmla="*/ 570 w 762"/>
                <a:gd name="T63" fmla="*/ 174 h 180"/>
                <a:gd name="T64" fmla="*/ 588 w 762"/>
                <a:gd name="T65" fmla="*/ 174 h 180"/>
                <a:gd name="T66" fmla="*/ 606 w 762"/>
                <a:gd name="T67" fmla="*/ 174 h 180"/>
                <a:gd name="T68" fmla="*/ 624 w 762"/>
                <a:gd name="T69" fmla="*/ 174 h 180"/>
                <a:gd name="T70" fmla="*/ 642 w 762"/>
                <a:gd name="T71" fmla="*/ 174 h 180"/>
                <a:gd name="T72" fmla="*/ 660 w 762"/>
                <a:gd name="T73" fmla="*/ 174 h 180"/>
                <a:gd name="T74" fmla="*/ 678 w 762"/>
                <a:gd name="T75" fmla="*/ 174 h 180"/>
                <a:gd name="T76" fmla="*/ 696 w 762"/>
                <a:gd name="T77" fmla="*/ 174 h 180"/>
                <a:gd name="T78" fmla="*/ 714 w 762"/>
                <a:gd name="T79" fmla="*/ 174 h 180"/>
                <a:gd name="T80" fmla="*/ 732 w 762"/>
                <a:gd name="T81" fmla="*/ 174 h 180"/>
                <a:gd name="T82" fmla="*/ 750 w 762"/>
                <a:gd name="T83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62" h="180">
                  <a:moveTo>
                    <a:pt x="0" y="0"/>
                  </a:moveTo>
                  <a:lnTo>
                    <a:pt x="6" y="6"/>
                  </a:lnTo>
                  <a:lnTo>
                    <a:pt x="18" y="18"/>
                  </a:lnTo>
                  <a:lnTo>
                    <a:pt x="18" y="24"/>
                  </a:lnTo>
                  <a:lnTo>
                    <a:pt x="24" y="30"/>
                  </a:lnTo>
                  <a:lnTo>
                    <a:pt x="30" y="36"/>
                  </a:lnTo>
                  <a:lnTo>
                    <a:pt x="36" y="42"/>
                  </a:lnTo>
                  <a:lnTo>
                    <a:pt x="42" y="48"/>
                  </a:lnTo>
                  <a:lnTo>
                    <a:pt x="48" y="54"/>
                  </a:lnTo>
                  <a:lnTo>
                    <a:pt x="54" y="60"/>
                  </a:lnTo>
                  <a:lnTo>
                    <a:pt x="60" y="66"/>
                  </a:lnTo>
                  <a:lnTo>
                    <a:pt x="66" y="72"/>
                  </a:lnTo>
                  <a:lnTo>
                    <a:pt x="72" y="72"/>
                  </a:lnTo>
                  <a:lnTo>
                    <a:pt x="78" y="78"/>
                  </a:lnTo>
                  <a:lnTo>
                    <a:pt x="84" y="84"/>
                  </a:lnTo>
                  <a:lnTo>
                    <a:pt x="90" y="84"/>
                  </a:lnTo>
                  <a:lnTo>
                    <a:pt x="96" y="90"/>
                  </a:lnTo>
                  <a:lnTo>
                    <a:pt x="102" y="90"/>
                  </a:lnTo>
                  <a:lnTo>
                    <a:pt x="108" y="96"/>
                  </a:lnTo>
                  <a:lnTo>
                    <a:pt x="114" y="96"/>
                  </a:lnTo>
                  <a:lnTo>
                    <a:pt x="120" y="102"/>
                  </a:lnTo>
                  <a:lnTo>
                    <a:pt x="126" y="108"/>
                  </a:lnTo>
                  <a:lnTo>
                    <a:pt x="132" y="108"/>
                  </a:lnTo>
                  <a:lnTo>
                    <a:pt x="138" y="108"/>
                  </a:lnTo>
                  <a:lnTo>
                    <a:pt x="144" y="114"/>
                  </a:lnTo>
                  <a:lnTo>
                    <a:pt x="150" y="114"/>
                  </a:lnTo>
                  <a:lnTo>
                    <a:pt x="156" y="120"/>
                  </a:lnTo>
                  <a:lnTo>
                    <a:pt x="162" y="120"/>
                  </a:lnTo>
                  <a:lnTo>
                    <a:pt x="168" y="120"/>
                  </a:lnTo>
                  <a:lnTo>
                    <a:pt x="174" y="120"/>
                  </a:lnTo>
                  <a:lnTo>
                    <a:pt x="180" y="126"/>
                  </a:lnTo>
                  <a:lnTo>
                    <a:pt x="186" y="126"/>
                  </a:lnTo>
                  <a:lnTo>
                    <a:pt x="192" y="126"/>
                  </a:lnTo>
                  <a:lnTo>
                    <a:pt x="198" y="132"/>
                  </a:lnTo>
                  <a:lnTo>
                    <a:pt x="204" y="132"/>
                  </a:lnTo>
                  <a:lnTo>
                    <a:pt x="210" y="132"/>
                  </a:lnTo>
                  <a:lnTo>
                    <a:pt x="216" y="138"/>
                  </a:lnTo>
                  <a:lnTo>
                    <a:pt x="222" y="138"/>
                  </a:lnTo>
                  <a:lnTo>
                    <a:pt x="228" y="138"/>
                  </a:lnTo>
                  <a:lnTo>
                    <a:pt x="234" y="138"/>
                  </a:lnTo>
                  <a:lnTo>
                    <a:pt x="240" y="138"/>
                  </a:lnTo>
                  <a:lnTo>
                    <a:pt x="246" y="144"/>
                  </a:lnTo>
                  <a:lnTo>
                    <a:pt x="252" y="144"/>
                  </a:lnTo>
                  <a:lnTo>
                    <a:pt x="258" y="144"/>
                  </a:lnTo>
                  <a:lnTo>
                    <a:pt x="264" y="144"/>
                  </a:lnTo>
                  <a:lnTo>
                    <a:pt x="270" y="144"/>
                  </a:lnTo>
                  <a:lnTo>
                    <a:pt x="276" y="150"/>
                  </a:lnTo>
                  <a:lnTo>
                    <a:pt x="282" y="150"/>
                  </a:lnTo>
                  <a:lnTo>
                    <a:pt x="288" y="150"/>
                  </a:lnTo>
                  <a:lnTo>
                    <a:pt x="294" y="150"/>
                  </a:lnTo>
                  <a:lnTo>
                    <a:pt x="300" y="150"/>
                  </a:lnTo>
                  <a:lnTo>
                    <a:pt x="306" y="150"/>
                  </a:lnTo>
                  <a:lnTo>
                    <a:pt x="312" y="150"/>
                  </a:lnTo>
                  <a:lnTo>
                    <a:pt x="318" y="156"/>
                  </a:lnTo>
                  <a:lnTo>
                    <a:pt x="324" y="156"/>
                  </a:lnTo>
                  <a:lnTo>
                    <a:pt x="330" y="156"/>
                  </a:lnTo>
                  <a:lnTo>
                    <a:pt x="336" y="156"/>
                  </a:lnTo>
                  <a:lnTo>
                    <a:pt x="342" y="156"/>
                  </a:lnTo>
                  <a:lnTo>
                    <a:pt x="348" y="156"/>
                  </a:lnTo>
                  <a:lnTo>
                    <a:pt x="354" y="156"/>
                  </a:lnTo>
                  <a:lnTo>
                    <a:pt x="360" y="156"/>
                  </a:lnTo>
                  <a:lnTo>
                    <a:pt x="366" y="156"/>
                  </a:lnTo>
                  <a:lnTo>
                    <a:pt x="372" y="162"/>
                  </a:lnTo>
                  <a:lnTo>
                    <a:pt x="378" y="162"/>
                  </a:lnTo>
                  <a:lnTo>
                    <a:pt x="384" y="162"/>
                  </a:lnTo>
                  <a:lnTo>
                    <a:pt x="390" y="162"/>
                  </a:lnTo>
                  <a:lnTo>
                    <a:pt x="396" y="162"/>
                  </a:lnTo>
                  <a:lnTo>
                    <a:pt x="402" y="162"/>
                  </a:lnTo>
                  <a:lnTo>
                    <a:pt x="408" y="162"/>
                  </a:lnTo>
                  <a:lnTo>
                    <a:pt x="414" y="162"/>
                  </a:lnTo>
                  <a:lnTo>
                    <a:pt x="420" y="162"/>
                  </a:lnTo>
                  <a:lnTo>
                    <a:pt x="426" y="162"/>
                  </a:lnTo>
                  <a:lnTo>
                    <a:pt x="432" y="162"/>
                  </a:lnTo>
                  <a:lnTo>
                    <a:pt x="438" y="162"/>
                  </a:lnTo>
                  <a:lnTo>
                    <a:pt x="444" y="168"/>
                  </a:lnTo>
                  <a:lnTo>
                    <a:pt x="450" y="168"/>
                  </a:lnTo>
                  <a:lnTo>
                    <a:pt x="456" y="168"/>
                  </a:lnTo>
                  <a:lnTo>
                    <a:pt x="462" y="168"/>
                  </a:lnTo>
                  <a:lnTo>
                    <a:pt x="468" y="168"/>
                  </a:lnTo>
                  <a:lnTo>
                    <a:pt x="474" y="168"/>
                  </a:lnTo>
                  <a:lnTo>
                    <a:pt x="480" y="168"/>
                  </a:lnTo>
                  <a:lnTo>
                    <a:pt x="486" y="168"/>
                  </a:lnTo>
                  <a:lnTo>
                    <a:pt x="492" y="168"/>
                  </a:lnTo>
                  <a:lnTo>
                    <a:pt x="498" y="168"/>
                  </a:lnTo>
                  <a:lnTo>
                    <a:pt x="504" y="168"/>
                  </a:lnTo>
                  <a:lnTo>
                    <a:pt x="510" y="168"/>
                  </a:lnTo>
                  <a:lnTo>
                    <a:pt x="516" y="168"/>
                  </a:lnTo>
                  <a:lnTo>
                    <a:pt x="522" y="168"/>
                  </a:lnTo>
                  <a:lnTo>
                    <a:pt x="528" y="168"/>
                  </a:lnTo>
                  <a:lnTo>
                    <a:pt x="534" y="168"/>
                  </a:lnTo>
                  <a:lnTo>
                    <a:pt x="540" y="168"/>
                  </a:lnTo>
                  <a:lnTo>
                    <a:pt x="546" y="168"/>
                  </a:lnTo>
                  <a:lnTo>
                    <a:pt x="552" y="174"/>
                  </a:lnTo>
                  <a:lnTo>
                    <a:pt x="558" y="174"/>
                  </a:lnTo>
                  <a:lnTo>
                    <a:pt x="564" y="174"/>
                  </a:lnTo>
                  <a:lnTo>
                    <a:pt x="570" y="174"/>
                  </a:lnTo>
                  <a:lnTo>
                    <a:pt x="576" y="174"/>
                  </a:lnTo>
                  <a:lnTo>
                    <a:pt x="582" y="174"/>
                  </a:lnTo>
                  <a:lnTo>
                    <a:pt x="588" y="174"/>
                  </a:lnTo>
                  <a:lnTo>
                    <a:pt x="594" y="174"/>
                  </a:lnTo>
                  <a:lnTo>
                    <a:pt x="600" y="174"/>
                  </a:lnTo>
                  <a:lnTo>
                    <a:pt x="606" y="174"/>
                  </a:lnTo>
                  <a:lnTo>
                    <a:pt x="612" y="174"/>
                  </a:lnTo>
                  <a:lnTo>
                    <a:pt x="618" y="174"/>
                  </a:lnTo>
                  <a:lnTo>
                    <a:pt x="624" y="174"/>
                  </a:lnTo>
                  <a:lnTo>
                    <a:pt x="630" y="174"/>
                  </a:lnTo>
                  <a:lnTo>
                    <a:pt x="636" y="174"/>
                  </a:lnTo>
                  <a:lnTo>
                    <a:pt x="642" y="174"/>
                  </a:lnTo>
                  <a:lnTo>
                    <a:pt x="648" y="174"/>
                  </a:lnTo>
                  <a:lnTo>
                    <a:pt x="654" y="174"/>
                  </a:lnTo>
                  <a:lnTo>
                    <a:pt x="660" y="174"/>
                  </a:lnTo>
                  <a:lnTo>
                    <a:pt x="666" y="174"/>
                  </a:lnTo>
                  <a:lnTo>
                    <a:pt x="672" y="174"/>
                  </a:lnTo>
                  <a:lnTo>
                    <a:pt x="678" y="174"/>
                  </a:lnTo>
                  <a:lnTo>
                    <a:pt x="684" y="174"/>
                  </a:lnTo>
                  <a:lnTo>
                    <a:pt x="690" y="174"/>
                  </a:lnTo>
                  <a:lnTo>
                    <a:pt x="696" y="174"/>
                  </a:lnTo>
                  <a:lnTo>
                    <a:pt x="702" y="174"/>
                  </a:lnTo>
                  <a:lnTo>
                    <a:pt x="708" y="174"/>
                  </a:lnTo>
                  <a:lnTo>
                    <a:pt x="714" y="174"/>
                  </a:lnTo>
                  <a:lnTo>
                    <a:pt x="720" y="174"/>
                  </a:lnTo>
                  <a:lnTo>
                    <a:pt x="726" y="174"/>
                  </a:lnTo>
                  <a:lnTo>
                    <a:pt x="732" y="174"/>
                  </a:lnTo>
                  <a:lnTo>
                    <a:pt x="738" y="180"/>
                  </a:lnTo>
                  <a:lnTo>
                    <a:pt x="744" y="180"/>
                  </a:lnTo>
                  <a:lnTo>
                    <a:pt x="750" y="180"/>
                  </a:lnTo>
                  <a:lnTo>
                    <a:pt x="756" y="180"/>
                  </a:lnTo>
                  <a:lnTo>
                    <a:pt x="762" y="180"/>
                  </a:lnTo>
                </a:path>
              </a:pathLst>
            </a:custGeom>
            <a:ln>
              <a:headEnd/>
              <a:tailEnd/>
            </a:ln>
            <a:effectLst/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8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44" name="Freeform 583"/>
            <p:cNvSpPr>
              <a:spLocks/>
            </p:cNvSpPr>
            <p:nvPr/>
          </p:nvSpPr>
          <p:spPr bwMode="auto">
            <a:xfrm>
              <a:off x="3981128" y="6248772"/>
              <a:ext cx="342900" cy="0"/>
            </a:xfrm>
            <a:custGeom>
              <a:avLst/>
              <a:gdLst>
                <a:gd name="T0" fmla="*/ 0 w 216"/>
                <a:gd name="T1" fmla="*/ 6 w 216"/>
                <a:gd name="T2" fmla="*/ 12 w 216"/>
                <a:gd name="T3" fmla="*/ 18 w 216"/>
                <a:gd name="T4" fmla="*/ 24 w 216"/>
                <a:gd name="T5" fmla="*/ 30 w 216"/>
                <a:gd name="T6" fmla="*/ 36 w 216"/>
                <a:gd name="T7" fmla="*/ 42 w 216"/>
                <a:gd name="T8" fmla="*/ 48 w 216"/>
                <a:gd name="T9" fmla="*/ 54 w 216"/>
                <a:gd name="T10" fmla="*/ 60 w 216"/>
                <a:gd name="T11" fmla="*/ 66 w 216"/>
                <a:gd name="T12" fmla="*/ 72 w 216"/>
                <a:gd name="T13" fmla="*/ 78 w 216"/>
                <a:gd name="T14" fmla="*/ 84 w 216"/>
                <a:gd name="T15" fmla="*/ 90 w 216"/>
                <a:gd name="T16" fmla="*/ 96 w 216"/>
                <a:gd name="T17" fmla="*/ 102 w 216"/>
                <a:gd name="T18" fmla="*/ 108 w 216"/>
                <a:gd name="T19" fmla="*/ 114 w 216"/>
                <a:gd name="T20" fmla="*/ 120 w 216"/>
                <a:gd name="T21" fmla="*/ 126 w 216"/>
                <a:gd name="T22" fmla="*/ 132 w 216"/>
                <a:gd name="T23" fmla="*/ 138 w 216"/>
                <a:gd name="T24" fmla="*/ 144 w 216"/>
                <a:gd name="T25" fmla="*/ 150 w 216"/>
                <a:gd name="T26" fmla="*/ 156 w 216"/>
                <a:gd name="T27" fmla="*/ 162 w 216"/>
                <a:gd name="T28" fmla="*/ 168 w 216"/>
                <a:gd name="T29" fmla="*/ 174 w 216"/>
                <a:gd name="T30" fmla="*/ 180 w 216"/>
                <a:gd name="T31" fmla="*/ 186 w 216"/>
                <a:gd name="T32" fmla="*/ 192 w 216"/>
                <a:gd name="T33" fmla="*/ 198 w 216"/>
                <a:gd name="T34" fmla="*/ 204 w 216"/>
                <a:gd name="T35" fmla="*/ 210 w 216"/>
                <a:gd name="T36" fmla="*/ 216 w 2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</a:cxnLst>
              <a:rect l="0" t="0" r="r" b="b"/>
              <a:pathLst>
                <a:path w="216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</a:path>
              </a:pathLst>
            </a:custGeom>
            <a:ln>
              <a:headEnd/>
              <a:tailEnd/>
            </a:ln>
            <a:effectLst/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8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545" name="Rectangle 518"/>
          <p:cNvSpPr>
            <a:spLocks noChangeArrowheads="1"/>
          </p:cNvSpPr>
          <p:nvPr/>
        </p:nvSpPr>
        <p:spPr bwMode="auto">
          <a:xfrm>
            <a:off x="499342" y="357878"/>
            <a:ext cx="4317477" cy="1391218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46" name="Rectangle 527"/>
          <p:cNvSpPr>
            <a:spLocks noChangeArrowheads="1"/>
          </p:cNvSpPr>
          <p:nvPr/>
        </p:nvSpPr>
        <p:spPr bwMode="auto">
          <a:xfrm>
            <a:off x="1043655" y="1749591"/>
            <a:ext cx="30524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4.07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47" name="Rectangle 530"/>
          <p:cNvSpPr>
            <a:spLocks noChangeArrowheads="1"/>
          </p:cNvSpPr>
          <p:nvPr/>
        </p:nvSpPr>
        <p:spPr bwMode="auto">
          <a:xfrm>
            <a:off x="1927816" y="1749591"/>
            <a:ext cx="30524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4.08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48" name="Rectangle 533"/>
          <p:cNvSpPr>
            <a:spLocks noChangeArrowheads="1"/>
          </p:cNvSpPr>
          <p:nvPr/>
        </p:nvSpPr>
        <p:spPr bwMode="auto">
          <a:xfrm>
            <a:off x="2800498" y="1749591"/>
            <a:ext cx="30524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4.09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49" name="Rectangle 536"/>
          <p:cNvSpPr>
            <a:spLocks noChangeArrowheads="1"/>
          </p:cNvSpPr>
          <p:nvPr/>
        </p:nvSpPr>
        <p:spPr bwMode="auto">
          <a:xfrm>
            <a:off x="3728154" y="1749591"/>
            <a:ext cx="20677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4.1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50" name="Rectangle 539"/>
          <p:cNvSpPr>
            <a:spLocks noChangeArrowheads="1"/>
          </p:cNvSpPr>
          <p:nvPr/>
        </p:nvSpPr>
        <p:spPr bwMode="auto">
          <a:xfrm>
            <a:off x="4574669" y="1749591"/>
            <a:ext cx="29355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4.11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51" name="Rectangle 542"/>
          <p:cNvSpPr>
            <a:spLocks noChangeArrowheads="1"/>
          </p:cNvSpPr>
          <p:nvPr/>
        </p:nvSpPr>
        <p:spPr bwMode="auto">
          <a:xfrm>
            <a:off x="390642" y="1616221"/>
            <a:ext cx="8697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52" name="Rectangle 545"/>
          <p:cNvSpPr>
            <a:spLocks noChangeArrowheads="1"/>
          </p:cNvSpPr>
          <p:nvPr/>
        </p:nvSpPr>
        <p:spPr bwMode="auto">
          <a:xfrm>
            <a:off x="301733" y="1383405"/>
            <a:ext cx="17395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20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53" name="Rectangle 548"/>
          <p:cNvSpPr>
            <a:spLocks noChangeArrowheads="1"/>
          </p:cNvSpPr>
          <p:nvPr/>
        </p:nvSpPr>
        <p:spPr bwMode="auto">
          <a:xfrm>
            <a:off x="301733" y="1144910"/>
            <a:ext cx="17395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40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54" name="Rectangle 551"/>
          <p:cNvSpPr>
            <a:spLocks noChangeArrowheads="1"/>
          </p:cNvSpPr>
          <p:nvPr/>
        </p:nvSpPr>
        <p:spPr bwMode="auto">
          <a:xfrm>
            <a:off x="301733" y="912094"/>
            <a:ext cx="17395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60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55" name="Rectangle 554"/>
          <p:cNvSpPr>
            <a:spLocks noChangeArrowheads="1"/>
          </p:cNvSpPr>
          <p:nvPr/>
        </p:nvSpPr>
        <p:spPr bwMode="auto">
          <a:xfrm>
            <a:off x="301733" y="673599"/>
            <a:ext cx="17395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80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56" name="Rectangle 557"/>
          <p:cNvSpPr>
            <a:spLocks noChangeArrowheads="1"/>
          </p:cNvSpPr>
          <p:nvPr/>
        </p:nvSpPr>
        <p:spPr bwMode="auto">
          <a:xfrm>
            <a:off x="208512" y="440784"/>
            <a:ext cx="26093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100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57" name="Line 519"/>
          <p:cNvSpPr>
            <a:spLocks noChangeShapeType="1"/>
          </p:cNvSpPr>
          <p:nvPr/>
        </p:nvSpPr>
        <p:spPr bwMode="auto">
          <a:xfrm>
            <a:off x="499342" y="357878"/>
            <a:ext cx="4317477" cy="0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58" name="Line 520"/>
          <p:cNvSpPr>
            <a:spLocks noChangeShapeType="1"/>
          </p:cNvSpPr>
          <p:nvPr/>
        </p:nvSpPr>
        <p:spPr bwMode="auto">
          <a:xfrm>
            <a:off x="499342" y="1749095"/>
            <a:ext cx="4317477" cy="0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59" name="Line 521"/>
          <p:cNvSpPr>
            <a:spLocks noChangeShapeType="1"/>
          </p:cNvSpPr>
          <p:nvPr/>
        </p:nvSpPr>
        <p:spPr bwMode="auto">
          <a:xfrm flipV="1">
            <a:off x="4816822" y="357878"/>
            <a:ext cx="0" cy="1391218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60" name="Line 523"/>
          <p:cNvSpPr>
            <a:spLocks noChangeShapeType="1"/>
          </p:cNvSpPr>
          <p:nvPr/>
        </p:nvSpPr>
        <p:spPr bwMode="auto">
          <a:xfrm>
            <a:off x="499342" y="1749095"/>
            <a:ext cx="4317477" cy="0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61" name="Line 525"/>
          <p:cNvSpPr>
            <a:spLocks noChangeShapeType="1"/>
          </p:cNvSpPr>
          <p:nvPr/>
        </p:nvSpPr>
        <p:spPr bwMode="auto">
          <a:xfrm flipV="1">
            <a:off x="1199784" y="1726383"/>
            <a:ext cx="0" cy="22714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62" name="Line 526"/>
          <p:cNvSpPr>
            <a:spLocks noChangeShapeType="1"/>
          </p:cNvSpPr>
          <p:nvPr/>
        </p:nvSpPr>
        <p:spPr bwMode="auto">
          <a:xfrm>
            <a:off x="824939" y="357878"/>
            <a:ext cx="0" cy="17035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63" name="Line 528"/>
          <p:cNvSpPr>
            <a:spLocks noChangeShapeType="1"/>
          </p:cNvSpPr>
          <p:nvPr/>
        </p:nvSpPr>
        <p:spPr bwMode="auto">
          <a:xfrm flipV="1">
            <a:off x="2083948" y="1726383"/>
            <a:ext cx="0" cy="22714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64" name="Line 529"/>
          <p:cNvSpPr>
            <a:spLocks noChangeShapeType="1"/>
          </p:cNvSpPr>
          <p:nvPr/>
        </p:nvSpPr>
        <p:spPr bwMode="auto">
          <a:xfrm>
            <a:off x="1709102" y="357878"/>
            <a:ext cx="0" cy="17035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65" name="Line 531"/>
          <p:cNvSpPr>
            <a:spLocks noChangeShapeType="1"/>
          </p:cNvSpPr>
          <p:nvPr/>
        </p:nvSpPr>
        <p:spPr bwMode="auto">
          <a:xfrm flipV="1">
            <a:off x="2956632" y="1726383"/>
            <a:ext cx="0" cy="22714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66" name="Line 532"/>
          <p:cNvSpPr>
            <a:spLocks noChangeShapeType="1"/>
          </p:cNvSpPr>
          <p:nvPr/>
        </p:nvSpPr>
        <p:spPr bwMode="auto">
          <a:xfrm>
            <a:off x="2581786" y="357878"/>
            <a:ext cx="0" cy="17035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67" name="Line 534"/>
          <p:cNvSpPr>
            <a:spLocks noChangeShapeType="1"/>
          </p:cNvSpPr>
          <p:nvPr/>
        </p:nvSpPr>
        <p:spPr bwMode="auto">
          <a:xfrm flipV="1">
            <a:off x="3840795" y="1726383"/>
            <a:ext cx="0" cy="22714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68" name="Line 535"/>
          <p:cNvSpPr>
            <a:spLocks noChangeShapeType="1"/>
          </p:cNvSpPr>
          <p:nvPr/>
        </p:nvSpPr>
        <p:spPr bwMode="auto">
          <a:xfrm>
            <a:off x="3465949" y="357878"/>
            <a:ext cx="0" cy="17035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69" name="Line 537"/>
          <p:cNvSpPr>
            <a:spLocks noChangeShapeType="1"/>
          </p:cNvSpPr>
          <p:nvPr/>
        </p:nvSpPr>
        <p:spPr bwMode="auto">
          <a:xfrm flipV="1">
            <a:off x="4724960" y="1726383"/>
            <a:ext cx="0" cy="22714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70" name="Line 538"/>
          <p:cNvSpPr>
            <a:spLocks noChangeShapeType="1"/>
          </p:cNvSpPr>
          <p:nvPr/>
        </p:nvSpPr>
        <p:spPr bwMode="auto">
          <a:xfrm>
            <a:off x="4350114" y="357878"/>
            <a:ext cx="0" cy="17035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71" name="Line 540"/>
          <p:cNvSpPr>
            <a:spLocks noChangeShapeType="1"/>
          </p:cNvSpPr>
          <p:nvPr/>
        </p:nvSpPr>
        <p:spPr bwMode="auto">
          <a:xfrm>
            <a:off x="499342" y="1709346"/>
            <a:ext cx="34448" cy="0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72" name="Line 541"/>
          <p:cNvSpPr>
            <a:spLocks noChangeShapeType="1"/>
          </p:cNvSpPr>
          <p:nvPr/>
        </p:nvSpPr>
        <p:spPr bwMode="auto">
          <a:xfrm flipH="1">
            <a:off x="4770890" y="1709346"/>
            <a:ext cx="45930" cy="0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73" name="Line 543"/>
          <p:cNvSpPr>
            <a:spLocks noChangeShapeType="1"/>
          </p:cNvSpPr>
          <p:nvPr/>
        </p:nvSpPr>
        <p:spPr bwMode="auto">
          <a:xfrm>
            <a:off x="499342" y="1476530"/>
            <a:ext cx="34448" cy="0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74" name="Line 544"/>
          <p:cNvSpPr>
            <a:spLocks noChangeShapeType="1"/>
          </p:cNvSpPr>
          <p:nvPr/>
        </p:nvSpPr>
        <p:spPr bwMode="auto">
          <a:xfrm flipH="1">
            <a:off x="4770890" y="1476530"/>
            <a:ext cx="45930" cy="0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75" name="Line 546"/>
          <p:cNvSpPr>
            <a:spLocks noChangeShapeType="1"/>
          </p:cNvSpPr>
          <p:nvPr/>
        </p:nvSpPr>
        <p:spPr bwMode="auto">
          <a:xfrm>
            <a:off x="499342" y="1238036"/>
            <a:ext cx="34448" cy="0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76" name="Line 547"/>
          <p:cNvSpPr>
            <a:spLocks noChangeShapeType="1"/>
          </p:cNvSpPr>
          <p:nvPr/>
        </p:nvSpPr>
        <p:spPr bwMode="auto">
          <a:xfrm flipH="1">
            <a:off x="4770890" y="1238036"/>
            <a:ext cx="45930" cy="0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77" name="Line 549"/>
          <p:cNvSpPr>
            <a:spLocks noChangeShapeType="1"/>
          </p:cNvSpPr>
          <p:nvPr/>
        </p:nvSpPr>
        <p:spPr bwMode="auto">
          <a:xfrm>
            <a:off x="499342" y="1005220"/>
            <a:ext cx="34448" cy="0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78" name="Line 550"/>
          <p:cNvSpPr>
            <a:spLocks noChangeShapeType="1"/>
          </p:cNvSpPr>
          <p:nvPr/>
        </p:nvSpPr>
        <p:spPr bwMode="auto">
          <a:xfrm flipH="1">
            <a:off x="4770890" y="1005220"/>
            <a:ext cx="45930" cy="0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79" name="Line 552"/>
          <p:cNvSpPr>
            <a:spLocks noChangeShapeType="1"/>
          </p:cNvSpPr>
          <p:nvPr/>
        </p:nvSpPr>
        <p:spPr bwMode="auto">
          <a:xfrm>
            <a:off x="499342" y="766726"/>
            <a:ext cx="34448" cy="0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80" name="Line 553"/>
          <p:cNvSpPr>
            <a:spLocks noChangeShapeType="1"/>
          </p:cNvSpPr>
          <p:nvPr/>
        </p:nvSpPr>
        <p:spPr bwMode="auto">
          <a:xfrm flipH="1">
            <a:off x="4770890" y="766726"/>
            <a:ext cx="45930" cy="0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81" name="Line 555"/>
          <p:cNvSpPr>
            <a:spLocks noChangeShapeType="1"/>
          </p:cNvSpPr>
          <p:nvPr/>
        </p:nvSpPr>
        <p:spPr bwMode="auto">
          <a:xfrm>
            <a:off x="499342" y="533909"/>
            <a:ext cx="34448" cy="0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82" name="Line 556"/>
          <p:cNvSpPr>
            <a:spLocks noChangeShapeType="1"/>
          </p:cNvSpPr>
          <p:nvPr/>
        </p:nvSpPr>
        <p:spPr bwMode="auto">
          <a:xfrm flipH="1">
            <a:off x="4770890" y="533909"/>
            <a:ext cx="45930" cy="0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83" name="Line 558"/>
          <p:cNvSpPr>
            <a:spLocks noChangeShapeType="1"/>
          </p:cNvSpPr>
          <p:nvPr/>
        </p:nvSpPr>
        <p:spPr bwMode="auto">
          <a:xfrm>
            <a:off x="499342" y="357878"/>
            <a:ext cx="4317477" cy="0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84" name="Line 559"/>
          <p:cNvSpPr>
            <a:spLocks noChangeShapeType="1"/>
          </p:cNvSpPr>
          <p:nvPr/>
        </p:nvSpPr>
        <p:spPr bwMode="auto">
          <a:xfrm>
            <a:off x="499342" y="1749095"/>
            <a:ext cx="4317477" cy="0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85" name="Line 560"/>
          <p:cNvSpPr>
            <a:spLocks noChangeShapeType="1"/>
          </p:cNvSpPr>
          <p:nvPr/>
        </p:nvSpPr>
        <p:spPr bwMode="auto">
          <a:xfrm flipV="1">
            <a:off x="4816822" y="357878"/>
            <a:ext cx="0" cy="1391218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86" name="Line 561"/>
          <p:cNvSpPr>
            <a:spLocks noChangeShapeType="1"/>
          </p:cNvSpPr>
          <p:nvPr/>
        </p:nvSpPr>
        <p:spPr bwMode="auto">
          <a:xfrm flipV="1">
            <a:off x="499342" y="357878"/>
            <a:ext cx="0" cy="1391218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7" name="Rectangle 612"/>
              <p:cNvSpPr>
                <a:spLocks noChangeArrowheads="1"/>
              </p:cNvSpPr>
              <p:nvPr/>
            </p:nvSpPr>
            <p:spPr bwMode="auto">
              <a:xfrm>
                <a:off x="1805562" y="1921806"/>
                <a:ext cx="1652432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Cambria Math" panose="02040503050406030204" pitchFamily="18" charset="0"/>
                    <a:cs typeface="Helvetica" panose="020B0604020202020204" pitchFamily="34" charset="0"/>
                  </a:rPr>
                  <a:t>Electric field</a:t>
                </a:r>
                <a:r>
                  <a:rPr kumimoji="0" lang="en-US" altLang="en-US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0" lang="en-AU" altLang="en-US" sz="16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0" lang="en-US" altLang="en-US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(MV/m)</a:t>
                </a:r>
                <a:endParaRPr kumimoji="0" lang="en-US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87" name="Rectangle 6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5562" y="1921806"/>
                <a:ext cx="1652432" cy="184666"/>
              </a:xfrm>
              <a:prstGeom prst="rect">
                <a:avLst/>
              </a:prstGeom>
              <a:blipFill>
                <a:blip r:embed="rId66"/>
                <a:stretch>
                  <a:fillRect l="-3690" t="-29032" r="-4059" b="-483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8" name="Rectangle 613"/>
          <p:cNvSpPr>
            <a:spLocks noChangeArrowheads="1"/>
          </p:cNvSpPr>
          <p:nvPr/>
        </p:nvSpPr>
        <p:spPr bwMode="auto">
          <a:xfrm rot="16200000">
            <a:off x="-456101" y="985167"/>
            <a:ext cx="1117294" cy="189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Cambria Math" panose="02040503050406030204" pitchFamily="18" charset="0"/>
                <a:cs typeface="Helvetica" panose="020B0604020202020204" pitchFamily="34" charset="0"/>
              </a:rPr>
              <a:t>Hyperfine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(MHz)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5896" y="385061"/>
            <a:ext cx="4080068" cy="1375546"/>
            <a:chOff x="674711" y="2230713"/>
            <a:chExt cx="4080068" cy="1375546"/>
          </a:xfrm>
          <a:solidFill>
            <a:srgbClr val="CBA127"/>
          </a:solidFill>
        </p:grpSpPr>
        <p:sp>
          <p:nvSpPr>
            <p:cNvPr id="590" name="Oval 562"/>
            <p:cNvSpPr>
              <a:spLocks noChangeArrowheads="1"/>
            </p:cNvSpPr>
            <p:nvPr/>
          </p:nvSpPr>
          <p:spPr bwMode="auto">
            <a:xfrm>
              <a:off x="674711" y="2230713"/>
              <a:ext cx="118545" cy="114932"/>
            </a:xfrm>
            <a:prstGeom prst="ellipse">
              <a:avLst/>
            </a:prstGeom>
            <a:grpFill/>
            <a:ln>
              <a:solidFill>
                <a:srgbClr val="AA7B06"/>
              </a:solidFill>
              <a:headEnd/>
              <a:tailEnd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8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91" name="Oval 563"/>
            <p:cNvSpPr>
              <a:spLocks noChangeArrowheads="1"/>
            </p:cNvSpPr>
            <p:nvPr/>
          </p:nvSpPr>
          <p:spPr bwMode="auto">
            <a:xfrm>
              <a:off x="1111058" y="2236391"/>
              <a:ext cx="118545" cy="114932"/>
            </a:xfrm>
            <a:prstGeom prst="ellipse">
              <a:avLst/>
            </a:prstGeom>
            <a:grpFill/>
            <a:ln>
              <a:solidFill>
                <a:srgbClr val="AA7B06"/>
              </a:solidFill>
              <a:headEnd/>
              <a:tailEnd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8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92" name="Oval 564"/>
            <p:cNvSpPr>
              <a:spLocks noChangeArrowheads="1"/>
            </p:cNvSpPr>
            <p:nvPr/>
          </p:nvSpPr>
          <p:spPr bwMode="auto">
            <a:xfrm>
              <a:off x="1547396" y="2259105"/>
              <a:ext cx="118545" cy="114932"/>
            </a:xfrm>
            <a:prstGeom prst="ellipse">
              <a:avLst/>
            </a:prstGeom>
            <a:grpFill/>
            <a:ln>
              <a:solidFill>
                <a:srgbClr val="AA7B06"/>
              </a:solidFill>
              <a:headEnd/>
              <a:tailEnd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8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93" name="Oval 565"/>
            <p:cNvSpPr>
              <a:spLocks noChangeArrowheads="1"/>
            </p:cNvSpPr>
            <p:nvPr/>
          </p:nvSpPr>
          <p:spPr bwMode="auto">
            <a:xfrm>
              <a:off x="1995223" y="2321567"/>
              <a:ext cx="118545" cy="114932"/>
            </a:xfrm>
            <a:prstGeom prst="ellipse">
              <a:avLst/>
            </a:prstGeom>
            <a:grpFill/>
            <a:ln>
              <a:solidFill>
                <a:srgbClr val="AA7B06"/>
              </a:solidFill>
              <a:headEnd/>
              <a:tailEnd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8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94" name="Oval 567"/>
            <p:cNvSpPr>
              <a:spLocks noChangeArrowheads="1"/>
            </p:cNvSpPr>
            <p:nvPr/>
          </p:nvSpPr>
          <p:spPr bwMode="auto">
            <a:xfrm>
              <a:off x="2167463" y="2406744"/>
              <a:ext cx="118545" cy="114932"/>
            </a:xfrm>
            <a:prstGeom prst="ellipse">
              <a:avLst/>
            </a:prstGeom>
            <a:grpFill/>
            <a:ln>
              <a:solidFill>
                <a:srgbClr val="AA7B06"/>
              </a:solidFill>
              <a:headEnd/>
              <a:tailEnd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8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95" name="Oval 568"/>
            <p:cNvSpPr>
              <a:spLocks noChangeArrowheads="1"/>
            </p:cNvSpPr>
            <p:nvPr/>
          </p:nvSpPr>
          <p:spPr bwMode="auto">
            <a:xfrm>
              <a:off x="2259323" y="2486242"/>
              <a:ext cx="118545" cy="114932"/>
            </a:xfrm>
            <a:prstGeom prst="ellipse">
              <a:avLst/>
            </a:prstGeom>
            <a:grpFill/>
            <a:ln>
              <a:solidFill>
                <a:srgbClr val="AA7B06"/>
              </a:solidFill>
              <a:headEnd/>
              <a:tailEnd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8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96" name="Oval 569"/>
            <p:cNvSpPr>
              <a:spLocks noChangeArrowheads="1"/>
            </p:cNvSpPr>
            <p:nvPr/>
          </p:nvSpPr>
          <p:spPr bwMode="auto">
            <a:xfrm>
              <a:off x="2339701" y="2599811"/>
              <a:ext cx="118545" cy="114932"/>
            </a:xfrm>
            <a:prstGeom prst="ellipse">
              <a:avLst/>
            </a:prstGeom>
            <a:grpFill/>
            <a:ln>
              <a:solidFill>
                <a:srgbClr val="AA7B06"/>
              </a:solidFill>
              <a:headEnd/>
              <a:tailEnd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8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97" name="Oval 570"/>
            <p:cNvSpPr>
              <a:spLocks noChangeArrowheads="1"/>
            </p:cNvSpPr>
            <p:nvPr/>
          </p:nvSpPr>
          <p:spPr bwMode="auto">
            <a:xfrm>
              <a:off x="2431563" y="2758808"/>
              <a:ext cx="118545" cy="114932"/>
            </a:xfrm>
            <a:prstGeom prst="ellipse">
              <a:avLst/>
            </a:prstGeom>
            <a:grpFill/>
            <a:ln>
              <a:solidFill>
                <a:srgbClr val="AA7B06"/>
              </a:solidFill>
              <a:headEnd/>
              <a:tailEnd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8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98" name="Oval 571"/>
            <p:cNvSpPr>
              <a:spLocks noChangeArrowheads="1"/>
            </p:cNvSpPr>
            <p:nvPr/>
          </p:nvSpPr>
          <p:spPr bwMode="auto">
            <a:xfrm>
              <a:off x="2523423" y="2940518"/>
              <a:ext cx="118545" cy="114932"/>
            </a:xfrm>
            <a:prstGeom prst="ellipse">
              <a:avLst/>
            </a:prstGeom>
            <a:grpFill/>
            <a:ln>
              <a:solidFill>
                <a:srgbClr val="AA7B06"/>
              </a:solidFill>
              <a:headEnd/>
              <a:tailEnd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8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99" name="Oval 572"/>
            <p:cNvSpPr>
              <a:spLocks noChangeArrowheads="1"/>
            </p:cNvSpPr>
            <p:nvPr/>
          </p:nvSpPr>
          <p:spPr bwMode="auto">
            <a:xfrm>
              <a:off x="2603804" y="3099514"/>
              <a:ext cx="118545" cy="114932"/>
            </a:xfrm>
            <a:prstGeom prst="ellipse">
              <a:avLst/>
            </a:prstGeom>
            <a:grpFill/>
            <a:ln>
              <a:solidFill>
                <a:srgbClr val="AA7B06"/>
              </a:solidFill>
              <a:headEnd/>
              <a:tailEnd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8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00" name="Oval 573"/>
            <p:cNvSpPr>
              <a:spLocks noChangeArrowheads="1"/>
            </p:cNvSpPr>
            <p:nvPr/>
          </p:nvSpPr>
          <p:spPr bwMode="auto">
            <a:xfrm>
              <a:off x="2695662" y="3224440"/>
              <a:ext cx="118545" cy="114932"/>
            </a:xfrm>
            <a:prstGeom prst="ellipse">
              <a:avLst/>
            </a:prstGeom>
            <a:grpFill/>
            <a:ln>
              <a:solidFill>
                <a:srgbClr val="AA7B06"/>
              </a:solidFill>
              <a:headEnd/>
              <a:tailEnd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8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01" name="Oval 575"/>
            <p:cNvSpPr>
              <a:spLocks noChangeArrowheads="1"/>
            </p:cNvSpPr>
            <p:nvPr/>
          </p:nvSpPr>
          <p:spPr bwMode="auto">
            <a:xfrm>
              <a:off x="2867902" y="3360723"/>
              <a:ext cx="118545" cy="114932"/>
            </a:xfrm>
            <a:prstGeom prst="ellipse">
              <a:avLst/>
            </a:prstGeom>
            <a:grpFill/>
            <a:ln>
              <a:solidFill>
                <a:srgbClr val="AA7B06"/>
              </a:solidFill>
              <a:headEnd/>
              <a:tailEnd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8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02" name="Oval 576"/>
            <p:cNvSpPr>
              <a:spLocks noChangeArrowheads="1"/>
            </p:cNvSpPr>
            <p:nvPr/>
          </p:nvSpPr>
          <p:spPr bwMode="auto">
            <a:xfrm>
              <a:off x="3315728" y="3457256"/>
              <a:ext cx="118545" cy="114932"/>
            </a:xfrm>
            <a:prstGeom prst="ellipse">
              <a:avLst/>
            </a:prstGeom>
            <a:grpFill/>
            <a:ln>
              <a:solidFill>
                <a:srgbClr val="AA7B06"/>
              </a:solidFill>
              <a:headEnd/>
              <a:tailEnd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8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03" name="Oval 577"/>
            <p:cNvSpPr>
              <a:spLocks noChangeArrowheads="1"/>
            </p:cNvSpPr>
            <p:nvPr/>
          </p:nvSpPr>
          <p:spPr bwMode="auto">
            <a:xfrm>
              <a:off x="3752069" y="3479969"/>
              <a:ext cx="118545" cy="114932"/>
            </a:xfrm>
            <a:prstGeom prst="ellipse">
              <a:avLst/>
            </a:prstGeom>
            <a:grpFill/>
            <a:ln>
              <a:solidFill>
                <a:srgbClr val="AA7B06"/>
              </a:solidFill>
              <a:headEnd/>
              <a:tailEnd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8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04" name="Oval 578"/>
            <p:cNvSpPr>
              <a:spLocks noChangeArrowheads="1"/>
            </p:cNvSpPr>
            <p:nvPr/>
          </p:nvSpPr>
          <p:spPr bwMode="auto">
            <a:xfrm>
              <a:off x="4188408" y="3491327"/>
              <a:ext cx="118545" cy="114932"/>
            </a:xfrm>
            <a:prstGeom prst="ellipse">
              <a:avLst/>
            </a:prstGeom>
            <a:grpFill/>
            <a:ln>
              <a:solidFill>
                <a:srgbClr val="AA7B06"/>
              </a:solidFill>
              <a:headEnd/>
              <a:tailEnd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8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05" name="Oval 579"/>
            <p:cNvSpPr>
              <a:spLocks noChangeArrowheads="1"/>
            </p:cNvSpPr>
            <p:nvPr/>
          </p:nvSpPr>
          <p:spPr bwMode="auto">
            <a:xfrm>
              <a:off x="4636234" y="3491327"/>
              <a:ext cx="118545" cy="114932"/>
            </a:xfrm>
            <a:prstGeom prst="ellipse">
              <a:avLst/>
            </a:prstGeom>
            <a:grpFill/>
            <a:ln>
              <a:solidFill>
                <a:srgbClr val="AA7B06"/>
              </a:solidFill>
              <a:headEnd/>
              <a:tailEnd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8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6" name="Rectangle 612"/>
              <p:cNvSpPr>
                <a:spLocks noChangeArrowheads="1"/>
              </p:cNvSpPr>
              <p:nvPr/>
            </p:nvSpPr>
            <p:spPr bwMode="auto">
              <a:xfrm>
                <a:off x="2044159" y="12845"/>
                <a:ext cx="1084949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lvl="0" algn="ctr"/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AU" alt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0" lang="en-AU" alt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kumimoji="0" lang="en-AU" alt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AU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12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AU" sz="1200" b="0" i="1" smtClean="0">
                            <a:latin typeface="Cambria Math"/>
                          </a:rPr>
                          <m:t>𝑧</m:t>
                        </m:r>
                      </m:sub>
                      <m:sup>
                        <m:r>
                          <a:rPr lang="en-AU" sz="1200" i="1">
                            <a:latin typeface="Cambria Math"/>
                          </a:rPr>
                          <m:t>0</m:t>
                        </m:r>
                      </m:sup>
                    </m:sSubSup>
                  </m:oMath>
                </a14:m>
                <a:r>
                  <a:rPr kumimoji="0" lang="en-US" altLang="en-US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(kV/m)</a:t>
                </a:r>
                <a:endPara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06" name="Rectangle 6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4159" y="12845"/>
                <a:ext cx="1084949" cy="184666"/>
              </a:xfrm>
              <a:prstGeom prst="rect">
                <a:avLst/>
              </a:prstGeom>
              <a:blipFill>
                <a:blip r:embed="rId67"/>
                <a:stretch>
                  <a:fillRect l="-2809" t="-26667" r="-6742" b="-5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7" name="Rectangle 527"/>
          <p:cNvSpPr>
            <a:spLocks noChangeArrowheads="1"/>
          </p:cNvSpPr>
          <p:nvPr/>
        </p:nvSpPr>
        <p:spPr bwMode="auto">
          <a:xfrm>
            <a:off x="706364" y="185104"/>
            <a:ext cx="22647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-20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08" name="Rectangle 530"/>
          <p:cNvSpPr>
            <a:spLocks noChangeArrowheads="1"/>
          </p:cNvSpPr>
          <p:nvPr/>
        </p:nvSpPr>
        <p:spPr bwMode="auto">
          <a:xfrm>
            <a:off x="1590522" y="185104"/>
            <a:ext cx="22647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-10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09" name="Rectangle 533"/>
          <p:cNvSpPr>
            <a:spLocks noChangeArrowheads="1"/>
          </p:cNvSpPr>
          <p:nvPr/>
        </p:nvSpPr>
        <p:spPr bwMode="auto">
          <a:xfrm>
            <a:off x="2546517" y="185104"/>
            <a:ext cx="8697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10" name="Rectangle 536"/>
          <p:cNvSpPr>
            <a:spLocks noChangeArrowheads="1"/>
          </p:cNvSpPr>
          <p:nvPr/>
        </p:nvSpPr>
        <p:spPr bwMode="auto">
          <a:xfrm>
            <a:off x="3381451" y="185104"/>
            <a:ext cx="17395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11" name="Rectangle 539"/>
          <p:cNvSpPr>
            <a:spLocks noChangeArrowheads="1"/>
          </p:cNvSpPr>
          <p:nvPr/>
        </p:nvSpPr>
        <p:spPr bwMode="auto">
          <a:xfrm>
            <a:off x="4271355" y="185104"/>
            <a:ext cx="17395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20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612" name="Group 611"/>
          <p:cNvGrpSpPr/>
          <p:nvPr/>
        </p:nvGrpSpPr>
        <p:grpSpPr>
          <a:xfrm>
            <a:off x="646242" y="817410"/>
            <a:ext cx="288000" cy="182400"/>
            <a:chOff x="5223484" y="2546350"/>
            <a:chExt cx="2108377" cy="1222839"/>
          </a:xfrm>
        </p:grpSpPr>
        <p:sp>
          <p:nvSpPr>
            <p:cNvPr id="613" name="Rectangle 612"/>
            <p:cNvSpPr/>
            <p:nvPr/>
          </p:nvSpPr>
          <p:spPr bwMode="auto">
            <a:xfrm>
              <a:off x="5223484" y="2761125"/>
              <a:ext cx="2108377" cy="100806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t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AU" sz="8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10 nm</a:t>
              </a:r>
              <a:endParaRPr lang="en-AU" sz="8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14" name="Rectangle 613"/>
            <p:cNvSpPr/>
            <p:nvPr/>
          </p:nvSpPr>
          <p:spPr bwMode="auto">
            <a:xfrm>
              <a:off x="5328937" y="2546350"/>
              <a:ext cx="1970690" cy="17145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36000" tIns="0" rIns="36000" bIns="0"/>
            <a:lstStyle/>
            <a:p>
              <a:pPr algn="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AU" sz="5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5" name="TextBox 614"/>
              <p:cNvSpPr txBox="1"/>
              <p:nvPr/>
            </p:nvSpPr>
            <p:spPr>
              <a:xfrm>
                <a:off x="4081582" y="453594"/>
                <a:ext cx="3794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b="0" i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1200" i="1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200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AU" sz="12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15" name="TextBox 6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582" y="453594"/>
                <a:ext cx="379463" cy="276999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6" name="TextBox 615"/>
              <p:cNvSpPr txBox="1"/>
              <p:nvPr/>
            </p:nvSpPr>
            <p:spPr>
              <a:xfrm>
                <a:off x="824324" y="1412550"/>
                <a:ext cx="4163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b="0" i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1200" i="1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200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AU" sz="12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16" name="TextBox 6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24" y="1412550"/>
                <a:ext cx="416396" cy="276999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7" name="TextBox 616"/>
              <p:cNvSpPr txBox="1"/>
              <p:nvPr/>
            </p:nvSpPr>
            <p:spPr>
              <a:xfrm>
                <a:off x="2580797" y="1093504"/>
                <a:ext cx="1278198" cy="451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100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100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sz="1100" i="1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100" b="0" i="1" smtClean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AU" sz="1100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sz="1100" i="1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100" b="0" i="1" smtClean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1100" b="0" i="1" smtClean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1100" b="0" i="1" smtClean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AU" sz="105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17" name="TextBox 6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797" y="1093504"/>
                <a:ext cx="1278198" cy="451598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8" name="Group 617"/>
          <p:cNvGrpSpPr/>
          <p:nvPr/>
        </p:nvGrpSpPr>
        <p:grpSpPr>
          <a:xfrm>
            <a:off x="1551976" y="1372669"/>
            <a:ext cx="1093400" cy="287496"/>
            <a:chOff x="648863" y="541274"/>
            <a:chExt cx="1093400" cy="287496"/>
          </a:xfrm>
        </p:grpSpPr>
        <p:sp>
          <p:nvSpPr>
            <p:cNvPr id="619" name="Rectangle 135"/>
            <p:cNvSpPr>
              <a:spLocks noChangeArrowheads="1"/>
            </p:cNvSpPr>
            <p:nvPr/>
          </p:nvSpPr>
          <p:spPr bwMode="auto">
            <a:xfrm>
              <a:off x="833144" y="541274"/>
              <a:ext cx="666849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mbria Math" panose="02040503050406030204" pitchFamily="18" charset="0"/>
                  <a:cs typeface="Helvetica" panose="020B0604020202020204" pitchFamily="34" charset="0"/>
                </a:rPr>
                <a:t>Tight-binding</a:t>
              </a:r>
              <a:endPara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Cambria Math" panose="02040503050406030204" pitchFamily="18" charset="0"/>
                <a:cs typeface="Helvetica" panose="020B0604020202020204" pitchFamily="34" charset="0"/>
              </a:endParaRPr>
            </a:p>
          </p:txBody>
        </p:sp>
        <p:sp>
          <p:nvSpPr>
            <p:cNvPr id="620" name="Rectangle 137"/>
            <p:cNvSpPr>
              <a:spLocks noChangeArrowheads="1"/>
            </p:cNvSpPr>
            <p:nvPr/>
          </p:nvSpPr>
          <p:spPr bwMode="auto">
            <a:xfrm>
              <a:off x="831757" y="690271"/>
              <a:ext cx="910506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anose="020B0604020202020204" pitchFamily="34" charset="0"/>
                  <a:ea typeface="Cambria Math" panose="02040503050406030204" pitchFamily="18" charset="0"/>
                  <a:cs typeface="Helvetica" panose="020B0604020202020204" pitchFamily="34" charset="0"/>
                </a:rPr>
                <a:t>Two-level approx.</a:t>
              </a:r>
            </a:p>
          </p:txBody>
        </p:sp>
        <p:sp>
          <p:nvSpPr>
            <p:cNvPr id="621" name="Line 138"/>
            <p:cNvSpPr>
              <a:spLocks noChangeShapeType="1"/>
            </p:cNvSpPr>
            <p:nvPr/>
          </p:nvSpPr>
          <p:spPr bwMode="auto">
            <a:xfrm>
              <a:off x="648863" y="767085"/>
              <a:ext cx="144000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900">
                <a:latin typeface="Helvetica" panose="020B0604020202020204" pitchFamily="34" charset="0"/>
                <a:ea typeface="Cambria Math" panose="02040503050406030204" pitchFamily="18" charset="0"/>
                <a:cs typeface="Helvetica" panose="020B0604020202020204" pitchFamily="34" charset="0"/>
              </a:endParaRPr>
            </a:p>
          </p:txBody>
        </p:sp>
        <p:sp>
          <p:nvSpPr>
            <p:cNvPr id="622" name="Oval 564"/>
            <p:cNvSpPr>
              <a:spLocks noChangeArrowheads="1"/>
            </p:cNvSpPr>
            <p:nvPr/>
          </p:nvSpPr>
          <p:spPr bwMode="auto">
            <a:xfrm>
              <a:off x="674198" y="575573"/>
              <a:ext cx="90000" cy="90000"/>
            </a:xfrm>
            <a:prstGeom prst="ellipse">
              <a:avLst/>
            </a:prstGeom>
            <a:solidFill>
              <a:srgbClr val="CBA127"/>
            </a:solidFill>
            <a:ln>
              <a:solidFill>
                <a:srgbClr val="AA7B06"/>
              </a:solidFill>
              <a:headEnd/>
              <a:tailEnd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900">
                <a:latin typeface="Helvetica" panose="020B0604020202020204" pitchFamily="34" charset="0"/>
                <a:ea typeface="Cambria Math" panose="02040503050406030204" pitchFamily="18" charset="0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7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90978</TotalTime>
  <Words>46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Helvetica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Tosi</dc:creator>
  <cp:lastModifiedBy>Stefanie Tenberg</cp:lastModifiedBy>
  <cp:revision>588</cp:revision>
  <cp:lastPrinted>2017-05-24T03:45:35Z</cp:lastPrinted>
  <dcterms:created xsi:type="dcterms:W3CDTF">2015-06-12T05:06:14Z</dcterms:created>
  <dcterms:modified xsi:type="dcterms:W3CDTF">2018-09-05T05:39:33Z</dcterms:modified>
</cp:coreProperties>
</file>