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5759450" cy="1800225"/>
  <p:notesSz cx="6858000" cy="9144000"/>
  <p:defaultTextStyle>
    <a:defPPr>
      <a:defRPr lang="en-US"/>
    </a:defPPr>
    <a:lvl1pPr marL="0" algn="l" defTabSz="397398" rtl="0" eaLnBrk="1" latinLnBrk="0" hangingPunct="1">
      <a:defRPr sz="782" kern="1200">
        <a:solidFill>
          <a:schemeClr val="tx1"/>
        </a:solidFill>
        <a:latin typeface="+mn-lt"/>
        <a:ea typeface="+mn-ea"/>
        <a:cs typeface="+mn-cs"/>
      </a:defRPr>
    </a:lvl1pPr>
    <a:lvl2pPr marL="198699" algn="l" defTabSz="397398" rtl="0" eaLnBrk="1" latinLnBrk="0" hangingPunct="1">
      <a:defRPr sz="782" kern="1200">
        <a:solidFill>
          <a:schemeClr val="tx1"/>
        </a:solidFill>
        <a:latin typeface="+mn-lt"/>
        <a:ea typeface="+mn-ea"/>
        <a:cs typeface="+mn-cs"/>
      </a:defRPr>
    </a:lvl2pPr>
    <a:lvl3pPr marL="397398" algn="l" defTabSz="397398" rtl="0" eaLnBrk="1" latinLnBrk="0" hangingPunct="1">
      <a:defRPr sz="782" kern="1200">
        <a:solidFill>
          <a:schemeClr val="tx1"/>
        </a:solidFill>
        <a:latin typeface="+mn-lt"/>
        <a:ea typeface="+mn-ea"/>
        <a:cs typeface="+mn-cs"/>
      </a:defRPr>
    </a:lvl3pPr>
    <a:lvl4pPr marL="596097" algn="l" defTabSz="397398" rtl="0" eaLnBrk="1" latinLnBrk="0" hangingPunct="1">
      <a:defRPr sz="782" kern="1200">
        <a:solidFill>
          <a:schemeClr val="tx1"/>
        </a:solidFill>
        <a:latin typeface="+mn-lt"/>
        <a:ea typeface="+mn-ea"/>
        <a:cs typeface="+mn-cs"/>
      </a:defRPr>
    </a:lvl4pPr>
    <a:lvl5pPr marL="794796" algn="l" defTabSz="397398" rtl="0" eaLnBrk="1" latinLnBrk="0" hangingPunct="1">
      <a:defRPr sz="782" kern="1200">
        <a:solidFill>
          <a:schemeClr val="tx1"/>
        </a:solidFill>
        <a:latin typeface="+mn-lt"/>
        <a:ea typeface="+mn-ea"/>
        <a:cs typeface="+mn-cs"/>
      </a:defRPr>
    </a:lvl5pPr>
    <a:lvl6pPr marL="993496" algn="l" defTabSz="397398" rtl="0" eaLnBrk="1" latinLnBrk="0" hangingPunct="1">
      <a:defRPr sz="782" kern="1200">
        <a:solidFill>
          <a:schemeClr val="tx1"/>
        </a:solidFill>
        <a:latin typeface="+mn-lt"/>
        <a:ea typeface="+mn-ea"/>
        <a:cs typeface="+mn-cs"/>
      </a:defRPr>
    </a:lvl6pPr>
    <a:lvl7pPr marL="1192195" algn="l" defTabSz="397398" rtl="0" eaLnBrk="1" latinLnBrk="0" hangingPunct="1">
      <a:defRPr sz="782" kern="1200">
        <a:solidFill>
          <a:schemeClr val="tx1"/>
        </a:solidFill>
        <a:latin typeface="+mn-lt"/>
        <a:ea typeface="+mn-ea"/>
        <a:cs typeface="+mn-cs"/>
      </a:defRPr>
    </a:lvl7pPr>
    <a:lvl8pPr marL="1390894" algn="l" defTabSz="397398" rtl="0" eaLnBrk="1" latinLnBrk="0" hangingPunct="1">
      <a:defRPr sz="782" kern="1200">
        <a:solidFill>
          <a:schemeClr val="tx1"/>
        </a:solidFill>
        <a:latin typeface="+mn-lt"/>
        <a:ea typeface="+mn-ea"/>
        <a:cs typeface="+mn-cs"/>
      </a:defRPr>
    </a:lvl8pPr>
    <a:lvl9pPr marL="1589593" algn="l" defTabSz="397398" rtl="0" eaLnBrk="1" latinLnBrk="0" hangingPunct="1">
      <a:defRPr sz="782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1" autoAdjust="0"/>
    <p:restoredTop sz="94660"/>
  </p:normalViewPr>
  <p:slideViewPr>
    <p:cSldViewPr snapToGrid="0">
      <p:cViewPr varScale="1">
        <p:scale>
          <a:sx n="247" d="100"/>
          <a:sy n="247" d="100"/>
        </p:scale>
        <p:origin x="198" y="1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294620"/>
            <a:ext cx="4319588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945535"/>
            <a:ext cx="4319588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4AB1-DD46-4314-B93D-9D5A0629CD44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F64D-D961-4BC1-98B0-020FBBFC22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0857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4AB1-DD46-4314-B93D-9D5A0629CD44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F64D-D961-4BC1-98B0-020FBBFC22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0642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95846"/>
            <a:ext cx="1241881" cy="15256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95846"/>
            <a:ext cx="3653651" cy="15256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4AB1-DD46-4314-B93D-9D5A0629CD44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F64D-D961-4BC1-98B0-020FBBFC22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81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4AB1-DD46-4314-B93D-9D5A0629CD44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F64D-D961-4BC1-98B0-020FBBFC22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8873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448807"/>
            <a:ext cx="4967526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1204734"/>
            <a:ext cx="4967526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4AB1-DD46-4314-B93D-9D5A0629CD44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F64D-D961-4BC1-98B0-020FBBFC22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667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479227"/>
            <a:ext cx="2447766" cy="114222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479227"/>
            <a:ext cx="2447766" cy="114222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4AB1-DD46-4314-B93D-9D5A0629CD44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F64D-D961-4BC1-98B0-020FBBFC22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8425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95846"/>
            <a:ext cx="4967526" cy="3479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441305"/>
            <a:ext cx="2436517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657582"/>
            <a:ext cx="2436517" cy="9672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441305"/>
            <a:ext cx="2448516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657582"/>
            <a:ext cx="2448516" cy="9672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4AB1-DD46-4314-B93D-9D5A0629CD44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F64D-D961-4BC1-98B0-020FBBFC22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801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4AB1-DD46-4314-B93D-9D5A0629CD44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F64D-D961-4BC1-98B0-020FBBFC22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8970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4AB1-DD46-4314-B93D-9D5A0629CD44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F64D-D961-4BC1-98B0-020FBBFC22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0869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120015"/>
            <a:ext cx="1857572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259199"/>
            <a:ext cx="2915722" cy="1279327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540067"/>
            <a:ext cx="1857572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4AB1-DD46-4314-B93D-9D5A0629CD44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F64D-D961-4BC1-98B0-020FBBFC22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306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120015"/>
            <a:ext cx="1857572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259199"/>
            <a:ext cx="2915722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540067"/>
            <a:ext cx="1857572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4AB1-DD46-4314-B93D-9D5A0629CD44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F64D-D961-4BC1-98B0-020FBBFC22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0274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95846"/>
            <a:ext cx="4967526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479227"/>
            <a:ext cx="4967526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1668542"/>
            <a:ext cx="1295876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54AB1-DD46-4314-B93D-9D5A0629CD44}" type="datetimeFigureOut">
              <a:rPr lang="en-AU" smtClean="0"/>
              <a:t>6/09/2018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1668542"/>
            <a:ext cx="1943814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1668542"/>
            <a:ext cx="1295876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0F64D-D961-4BC1-98B0-020FBBFC22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7368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6530385"/>
                  </p:ext>
                </p:extLst>
              </p:nvPr>
            </p:nvGraphicFramePr>
            <p:xfrm>
              <a:off x="327598" y="479996"/>
              <a:ext cx="5268145" cy="6733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112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29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13825">
                      <a:extLst>
                        <a:ext uri="{9D8B030D-6E8A-4147-A177-3AD203B41FA5}">
                          <a16:colId xmlns:a16="http://schemas.microsoft.com/office/drawing/2014/main" val="2700433480"/>
                        </a:ext>
                      </a:extLst>
                    </a:gridCol>
                    <a:gridCol w="560955">
                      <a:extLst>
                        <a:ext uri="{9D8B030D-6E8A-4147-A177-3AD203B41FA5}">
                          <a16:colId xmlns:a16="http://schemas.microsoft.com/office/drawing/2014/main" val="1071757212"/>
                        </a:ext>
                      </a:extLst>
                    </a:gridCol>
                    <a:gridCol w="40429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48800">
                      <a:extLst>
                        <a:ext uri="{9D8B030D-6E8A-4147-A177-3AD203B41FA5}">
                          <a16:colId xmlns:a16="http://schemas.microsoft.com/office/drawing/2014/main" val="3671779038"/>
                        </a:ext>
                      </a:extLst>
                    </a:gridCol>
                    <a:gridCol w="644013">
                      <a:extLst>
                        <a:ext uri="{9D8B030D-6E8A-4147-A177-3AD203B41FA5}">
                          <a16:colId xmlns:a16="http://schemas.microsoft.com/office/drawing/2014/main" val="2899540234"/>
                        </a:ext>
                      </a:extLst>
                    </a:gridCol>
                    <a:gridCol w="640837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901315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212499"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200" kern="1200" dirty="0" smtClean="0">
                              <a:solidFill>
                                <a:srgbClr val="CBA127"/>
                              </a:solidFill>
                              <a:effectLst/>
                            </a:rPr>
                            <a:t>z-gates</a:t>
                          </a:r>
                          <a:endParaRPr lang="en-US" sz="1200" dirty="0">
                            <a:solidFill>
                              <a:srgbClr val="CBA127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8000" marR="1800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200" kern="1200" dirty="0" smtClean="0">
                              <a:solidFill>
                                <a:srgbClr val="CBA127"/>
                              </a:solidFill>
                              <a:effectLst/>
                            </a:rPr>
                            <a:t>x(y)-gates</a:t>
                          </a:r>
                          <a:endParaRPr lang="en-US" sz="1200" dirty="0">
                            <a:solidFill>
                              <a:srgbClr val="CBA127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8000" marR="1800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kern="1200" dirty="0" smtClean="0">
                              <a:solidFill>
                                <a:srgbClr val="216DA3"/>
                              </a:solidFill>
                              <a:effectLst/>
                            </a:rPr>
                            <a:t>2-qubit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sz="1200" b="1" i="1" kern="1200" smtClean="0">
                                      <a:solidFill>
                                        <a:srgbClr val="216DA3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AU" sz="1200" b="1" i="1" kern="1200" smtClean="0">
                                      <a:solidFill>
                                        <a:srgbClr val="216DA3"/>
                                      </a:solidFill>
                                      <a:effectLst/>
                                      <a:latin typeface="Cambria Math"/>
                                    </a:rPr>
                                    <m:t>𝒊</m:t>
                                  </m:r>
                                  <m:r>
                                    <a:rPr lang="en-AU" sz="1200" b="1" i="1" kern="1200">
                                      <a:solidFill>
                                        <a:srgbClr val="216DA3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𝐒𝐖𝐀𝐏</m:t>
                                  </m:r>
                                </m:e>
                              </m:rad>
                            </m:oMath>
                          </a14:m>
                          <a:r>
                            <a:rPr lang="en-AU" sz="1200" kern="1200" dirty="0" smtClean="0">
                              <a:solidFill>
                                <a:srgbClr val="216DA3"/>
                              </a:solidFill>
                              <a:effectLst/>
                            </a:rPr>
                            <a:t> gates</a:t>
                          </a:r>
                          <a:endParaRPr lang="en-US" sz="1200" dirty="0">
                            <a:solidFill>
                              <a:srgbClr val="216DA3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8000" marR="1800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100" dirty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70" marR="7370" marT="737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200" kern="1200" dirty="0">
                              <a:solidFill>
                                <a:srgbClr val="35A8B1"/>
                              </a:solidFill>
                              <a:effectLst/>
                            </a:rPr>
                            <a:t>Photonic link</a:t>
                          </a:r>
                          <a:endParaRPr lang="en-US" sz="1200" dirty="0">
                            <a:solidFill>
                              <a:srgbClr val="35A8B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8000" marR="1800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66368234"/>
                      </a:ext>
                    </a:extLst>
                  </a:tr>
                  <a:tr h="23914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200" kern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l-GR" sz="1200" kern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8000" marR="18000" marT="0" marB="0" anchor="ctr"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</a:rPr>
                            <a:t>Error</a:t>
                          </a:r>
                          <a:endParaRPr lang="en-US" sz="1200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8000" marR="18000" marT="0" marB="0" anchor="ctr"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200" kern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l-GR" sz="1200" kern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AU" sz="1200" kern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8000" marR="18000" marT="0" marB="0" anchor="ctr"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200" kern="1200" dirty="0">
                              <a:solidFill>
                                <a:schemeClr val="bg1"/>
                              </a:solidFill>
                              <a:effectLst/>
                            </a:rPr>
                            <a:t>Power</a:t>
                          </a:r>
                          <a:endParaRPr lang="en-US" sz="1200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8000" marR="18000" marT="0" marB="0" anchor="ctr"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</a:rPr>
                            <a:t>Error</a:t>
                          </a:r>
                          <a:endParaRPr lang="en-US" sz="1200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8000" marR="18000" marT="0" marB="0" anchor="ctr"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200" kern="1200" dirty="0">
                              <a:solidFill>
                                <a:schemeClr val="bg1"/>
                              </a:solidFill>
                              <a:effectLst/>
                            </a:rPr>
                            <a:t>Distance</a:t>
                          </a:r>
                          <a:endParaRPr lang="en-US" sz="1200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8000" marR="18000" marT="0" marB="0" anchor="ctr"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200" kern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i="1" kern="12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AU" sz="1200" b="0" i="1" kern="1200" smtClean="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AU" sz="1200" kern="12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SWAP</m:t>
                                        </m:r>
                                      </m:e>
                                    </m:rad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8000" marR="18000" marT="0" marB="0" anchor="ctr"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00593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 smtClean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</a:rPr>
                            <a:t>Error</a:t>
                          </a:r>
                        </a:p>
                      </a:txBody>
                      <a:tcPr marL="18000" marR="18000" marT="0" marB="0" anchor="ctr"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Coupling</a:t>
                          </a:r>
                          <a:endParaRPr lang="en-US" sz="1200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8000" marR="18000" marT="0" marB="0" anchor="ctr"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9327446"/>
                      </a:ext>
                    </a:extLst>
                  </a:tr>
                  <a:tr h="221754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200" kern="1200" dirty="0" smtClean="0">
                              <a:effectLst/>
                            </a:rPr>
                            <a:t>70 </a:t>
                          </a:r>
                          <a:r>
                            <a:rPr lang="en-AU" sz="1200" kern="1200" dirty="0">
                              <a:effectLst/>
                            </a:rPr>
                            <a:t>ns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8000" marR="18000" marT="1800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sz="1200" baseline="30000" dirty="0" smtClean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</a:rPr>
                            <a:t>-4</a:t>
                          </a:r>
                          <a:endParaRPr lang="en-US" sz="1200" baseline="30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8000" marR="18000" marT="1800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200" kern="1200" dirty="0" smtClean="0">
                              <a:effectLst/>
                            </a:rPr>
                            <a:t>30 </a:t>
                          </a:r>
                          <a:r>
                            <a:rPr lang="en-AU" sz="1200" kern="1200" dirty="0">
                              <a:effectLst/>
                            </a:rPr>
                            <a:t>ns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8000" marR="18000" marT="1800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AU" sz="1200" b="0" i="0" kern="1200" smtClean="0">
                                  <a:effectLst/>
                                  <a:latin typeface="Cambria Math"/>
                                </a:rPr>
                                <m:t>&lt;1</m:t>
                              </m:r>
                            </m:oMath>
                          </a14:m>
                          <a:r>
                            <a:rPr lang="en-AU" sz="1200" kern="1200" dirty="0">
                              <a:effectLst/>
                            </a:rPr>
                            <a:t> </a:t>
                          </a:r>
                          <a:r>
                            <a:rPr lang="en-AU" sz="1200" kern="1200" dirty="0" err="1">
                              <a:effectLst/>
                            </a:rPr>
                            <a:t>pW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8000" marR="18000" marT="1800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sz="1200" baseline="30000" dirty="0" smtClean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</a:rPr>
                            <a:t>-3</a:t>
                          </a:r>
                          <a:endParaRPr lang="en-US" sz="1200" baseline="30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8000" marR="18000" marT="1800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005930" rtl="0" eaLnBrk="1" fontAlgn="auto" latinLnBrk="0" hangingPunct="1">
                            <a:lnSpc>
                              <a:spcPts val="124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1200" dirty="0" smtClean="0">
                                  <a:effectLst/>
                                  <a:latin typeface="Calibri" panose="020F0502020204030204" pitchFamily="34" charset="0"/>
                                  <a:ea typeface="Times New Roman" panose="02020603050405020304" pitchFamily="18" charset="0"/>
                                </a:rPr>
                                <m:t>10</m:t>
                              </m:r>
                              <m:r>
                                <m:rPr>
                                  <m:nor/>
                                </m:rPr>
                                <a:rPr lang="en-AU" sz="1200" b="0" i="0" dirty="0" smtClean="0">
                                  <a:effectLst/>
                                  <a:latin typeface="Calibri" panose="020F0502020204030204" pitchFamily="34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sz="700" dirty="0" smtClean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200" dirty="0" smtClean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</a:rPr>
                            <a:t>-</a:t>
                          </a:r>
                          <a:r>
                            <a:rPr lang="en-US" sz="700" dirty="0" smtClean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200" dirty="0" smtClean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</a:rPr>
                            <a:t>500 nm</a:t>
                          </a:r>
                          <a:endParaRPr lang="en-US" sz="1200" baseline="30000" dirty="0" smtClean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8000" marR="18000" marT="1800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005930" rtl="0" eaLnBrk="1" fontAlgn="auto" latinLnBrk="0" hangingPunct="1">
                            <a:lnSpc>
                              <a:spcPts val="124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 smtClean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</a:rPr>
                            <a:t>40 </a:t>
                          </a:r>
                          <a:r>
                            <a:rPr lang="en-AU" sz="1200" kern="1200" dirty="0" smtClean="0">
                              <a:effectLst/>
                            </a:rPr>
                            <a:t>ns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8000" marR="18000" marT="1800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005930" rtl="0" eaLnBrk="1" fontAlgn="auto" latinLnBrk="0" hangingPunct="1">
                            <a:lnSpc>
                              <a:spcPts val="124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1200" dirty="0" smtClean="0">
                                  <a:effectLst/>
                                  <a:latin typeface="Calibri" panose="020F0502020204030204" pitchFamily="34" charset="0"/>
                                  <a:ea typeface="Times New Roman" panose="02020603050405020304" pitchFamily="18" charset="0"/>
                                </a:rPr>
                                <m:t>10</m:t>
                              </m:r>
                              <m:r>
                                <m:rPr>
                                  <m:nor/>
                                </m:rPr>
                                <a:rPr lang="en-US" sz="1200" baseline="30000" dirty="0" smtClean="0">
                                  <a:effectLst/>
                                  <a:latin typeface="Calibri" panose="020F0502020204030204" pitchFamily="34" charset="0"/>
                                  <a:ea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AU" sz="1200" b="0" i="0" baseline="30000" dirty="0" smtClean="0">
                                  <a:effectLst/>
                                  <a:latin typeface="Calibri" panose="020F0502020204030204" pitchFamily="34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oMath>
                          </a14:m>
                          <a:r>
                            <a:rPr lang="en-US" sz="700" dirty="0" smtClean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200" dirty="0" smtClean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</a:rPr>
                            <a:t>-</a:t>
                          </a:r>
                          <a:r>
                            <a:rPr lang="en-US" sz="700" dirty="0" smtClean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200" dirty="0" smtClean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sz="1200" baseline="30000" dirty="0" smtClean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</a:rPr>
                            <a:t>-3</a:t>
                          </a:r>
                        </a:p>
                      </a:txBody>
                      <a:tcPr marL="18000" marR="18000" marT="1800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4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i="1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AU" sz="1200" kern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AU" sz="1200" kern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AU" sz="1200" kern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ff</m:t>
                                    </m:r>
                                  </m:sup>
                                </m:sSubSup>
                                <m:r>
                                  <a:rPr lang="en-AU" sz="1200" kern="1200">
                                    <a:effectLst/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  <m:r>
                                  <a:rPr lang="en-AU" sz="1200" b="0" i="0" kern="1200" smtClean="0">
                                    <a:effectLst/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AU" sz="1200" b="0" i="0" kern="1200" smtClean="0">
                                    <a:effectLst/>
                                    <a:latin typeface="Cambria Math"/>
                                  </a:rPr>
                                  <m:t>MHz</m:t>
                                </m:r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8000" marR="18000" marT="1800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12624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6530385"/>
                  </p:ext>
                </p:extLst>
              </p:nvPr>
            </p:nvGraphicFramePr>
            <p:xfrm>
              <a:off x="327598" y="479996"/>
              <a:ext cx="5268145" cy="6733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112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29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13825">
                      <a:extLst>
                        <a:ext uri="{9D8B030D-6E8A-4147-A177-3AD203B41FA5}">
                          <a16:colId xmlns:a16="http://schemas.microsoft.com/office/drawing/2014/main" val="2700433480"/>
                        </a:ext>
                      </a:extLst>
                    </a:gridCol>
                    <a:gridCol w="560955">
                      <a:extLst>
                        <a:ext uri="{9D8B030D-6E8A-4147-A177-3AD203B41FA5}">
                          <a16:colId xmlns:a16="http://schemas.microsoft.com/office/drawing/2014/main" val="1071757212"/>
                        </a:ext>
                      </a:extLst>
                    </a:gridCol>
                    <a:gridCol w="40429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48800">
                      <a:extLst>
                        <a:ext uri="{9D8B030D-6E8A-4147-A177-3AD203B41FA5}">
                          <a16:colId xmlns:a16="http://schemas.microsoft.com/office/drawing/2014/main" val="3671779038"/>
                        </a:ext>
                      </a:extLst>
                    </a:gridCol>
                    <a:gridCol w="644013">
                      <a:extLst>
                        <a:ext uri="{9D8B030D-6E8A-4147-A177-3AD203B41FA5}">
                          <a16:colId xmlns:a16="http://schemas.microsoft.com/office/drawing/2014/main" val="2899540234"/>
                        </a:ext>
                      </a:extLst>
                    </a:gridCol>
                    <a:gridCol w="640837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901315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212499"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200" kern="1200" dirty="0" smtClean="0">
                              <a:solidFill>
                                <a:srgbClr val="CBA127"/>
                              </a:solidFill>
                              <a:effectLst/>
                            </a:rPr>
                            <a:t>z-gates</a:t>
                          </a:r>
                          <a:endParaRPr lang="en-US" sz="1200" dirty="0">
                            <a:solidFill>
                              <a:srgbClr val="CBA127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8000" marR="1800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200" kern="1200" dirty="0" smtClean="0">
                              <a:solidFill>
                                <a:srgbClr val="CBA127"/>
                              </a:solidFill>
                              <a:effectLst/>
                            </a:rPr>
                            <a:t>x(y)-gates</a:t>
                          </a:r>
                          <a:endParaRPr lang="en-US" sz="1200" dirty="0">
                            <a:solidFill>
                              <a:srgbClr val="CBA127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8000" marR="1800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8000" marR="1800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5143" t="-8571" r="-43143" b="-25714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100" dirty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70" marR="7370" marT="737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200" kern="1200" dirty="0">
                              <a:solidFill>
                                <a:srgbClr val="35A8B1"/>
                              </a:solidFill>
                              <a:effectLst/>
                            </a:rPr>
                            <a:t>Photonic link</a:t>
                          </a:r>
                          <a:endParaRPr lang="en-US" sz="1200" dirty="0">
                            <a:solidFill>
                              <a:srgbClr val="35A8B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8000" marR="1800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66368234"/>
                      </a:ext>
                    </a:extLst>
                  </a:tr>
                  <a:tr h="2391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8000" marR="18000" marT="0" marB="0" anchor="ctr"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15" t="-95000" r="-1215152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</a:rPr>
                            <a:t>Error</a:t>
                          </a:r>
                          <a:endParaRPr lang="en-US" sz="1200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8000" marR="18000" marT="0" marB="0" anchor="ctr"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8000" marR="18000" marT="0" marB="0" anchor="ctr"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7353" t="-95000" r="-970588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200" kern="1200" dirty="0">
                              <a:solidFill>
                                <a:schemeClr val="bg1"/>
                              </a:solidFill>
                              <a:effectLst/>
                            </a:rPr>
                            <a:t>Power</a:t>
                          </a:r>
                          <a:endParaRPr lang="en-US" sz="1200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8000" marR="18000" marT="0" marB="0" anchor="ctr"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</a:rPr>
                            <a:t>Error</a:t>
                          </a:r>
                          <a:endParaRPr lang="en-US" sz="1200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8000" marR="18000" marT="0" marB="0" anchor="ctr"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200" kern="1200" dirty="0">
                              <a:solidFill>
                                <a:schemeClr val="bg1"/>
                              </a:solidFill>
                              <a:effectLst/>
                            </a:rPr>
                            <a:t>Distance</a:t>
                          </a:r>
                          <a:endParaRPr lang="en-US" sz="1200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8000" marR="18000" marT="0" marB="0" anchor="ctr"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8000" marR="18000" marT="0" marB="0" anchor="ctr"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8302" t="-95000" r="-24150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00593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 smtClean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</a:rPr>
                            <a:t>Error</a:t>
                          </a:r>
                        </a:p>
                      </a:txBody>
                      <a:tcPr marL="18000" marR="18000" marT="0" marB="0" anchor="ctr"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Coupling</a:t>
                          </a:r>
                          <a:endParaRPr lang="en-US" sz="1200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8000" marR="18000" marT="0" marB="0" anchor="ctr"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9327446"/>
                      </a:ext>
                    </a:extLst>
                  </a:tr>
                  <a:tr h="221754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200" kern="1200" dirty="0" smtClean="0">
                              <a:effectLst/>
                            </a:rPr>
                            <a:t>70 </a:t>
                          </a:r>
                          <a:r>
                            <a:rPr lang="en-AU" sz="1200" kern="1200" dirty="0">
                              <a:effectLst/>
                            </a:rPr>
                            <a:t>ns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8000" marR="18000" marT="1800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sz="1200" baseline="30000" dirty="0" smtClean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</a:rPr>
                            <a:t>-4</a:t>
                          </a:r>
                          <a:endParaRPr lang="en-US" sz="1200" baseline="30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8000" marR="18000" marT="1800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AU" sz="1200" kern="1200" dirty="0" smtClean="0">
                              <a:effectLst/>
                            </a:rPr>
                            <a:t>30 </a:t>
                          </a:r>
                          <a:r>
                            <a:rPr lang="en-AU" sz="1200" kern="1200" dirty="0">
                              <a:effectLst/>
                            </a:rPr>
                            <a:t>ns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8000" marR="18000" marT="1800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8000" marR="18000" marT="1800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27174" t="-210811" r="-617391" b="-3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sz="1200" baseline="30000" dirty="0" smtClean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</a:rPr>
                            <a:t>-3</a:t>
                          </a:r>
                          <a:endParaRPr lang="en-US" sz="1200" baseline="300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18000" marR="18000" marT="1800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8000" marR="18000" marT="1800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64748" t="-210811" r="-260432" b="-3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005930" rtl="0" eaLnBrk="1" fontAlgn="auto" latinLnBrk="0" hangingPunct="1">
                            <a:lnSpc>
                              <a:spcPts val="124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 smtClean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</a:rPr>
                            <a:t>40 </a:t>
                          </a:r>
                          <a:r>
                            <a:rPr lang="en-AU" sz="1200" kern="1200" dirty="0" smtClean="0">
                              <a:effectLst/>
                            </a:rPr>
                            <a:t>ns</a:t>
                          </a:r>
                          <a:endParaRPr lang="en-US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8000" marR="18000" marT="1800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8000" marR="18000" marT="1800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83810" t="-210811" r="-143810" b="-3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8000" marR="18000" marT="1800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85135" t="-210811" r="-2027" b="-351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12624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58118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34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Stefanie Tenberg</dc:creator>
  <cp:lastModifiedBy>Stefanie Tenberg</cp:lastModifiedBy>
  <cp:revision>1</cp:revision>
  <dcterms:created xsi:type="dcterms:W3CDTF">2018-09-06T05:25:28Z</dcterms:created>
  <dcterms:modified xsi:type="dcterms:W3CDTF">2018-09-06T05:26:18Z</dcterms:modified>
</cp:coreProperties>
</file>