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5"/>
  </p:handoutMasterIdLst>
  <p:sldIdLst>
    <p:sldId id="256" r:id="rId3"/>
    <p:sldId id="257" r:id="rId5"/>
    <p:sldId id="279" r:id="rId6"/>
    <p:sldId id="280" r:id="rId7"/>
    <p:sldId id="281" r:id="rId8"/>
    <p:sldId id="282" r:id="rId9"/>
    <p:sldId id="283" r:id="rId10"/>
    <p:sldId id="284" r:id="rId11"/>
    <p:sldId id="287" r:id="rId12"/>
    <p:sldId id="285" r:id="rId13"/>
    <p:sldId id="273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D8AA"/>
    <a:srgbClr val="B1C38C"/>
    <a:srgbClr val="A2B37E"/>
    <a:srgbClr val="A2B06C"/>
    <a:srgbClr val="758D55"/>
    <a:srgbClr val="556740"/>
    <a:srgbClr val="AFBB79"/>
    <a:srgbClr val="B2B2B2"/>
    <a:srgbClr val="202020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68" y="96"/>
      </p:cViewPr>
      <p:guideLst>
        <p:guide orient="horz" pos="226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0"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0172d0dc26b25d2e622eceade12082b0b4877cadcac02-NCB2wE_fw6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47210" y="2063750"/>
            <a:ext cx="3939540" cy="4850765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3903980" y="913765"/>
            <a:ext cx="4382770" cy="42100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2408555" y="1292860"/>
            <a:ext cx="7816850" cy="2276475"/>
          </a:xfrm>
        </p:spPr>
        <p:txBody>
          <a:bodyPr/>
          <a:p>
            <a:r>
              <a:rPr lang="en-US" altLang="zh-CN" sz="5400"/>
              <a:t>ajax+node </a:t>
            </a:r>
            <a:r>
              <a:rPr lang="zh-CN" altLang="en-US" sz="5400"/>
              <a:t>实现数据交互</a:t>
            </a:r>
            <a:endParaRPr lang="zh-CN" altLang="en-US" sz="5400"/>
          </a:p>
        </p:txBody>
      </p:sp>
    </p:spTree>
    <p:custDataLst>
      <p:tags r:id="rId2"/>
    </p:custData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0172d0dc26b25d2e622eceade12082b0b4877cadcac02-NCB2wE_fw6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90735" y="2860675"/>
            <a:ext cx="1847850" cy="2275840"/>
          </a:xfrm>
          <a:prstGeom prst="rect">
            <a:avLst/>
          </a:prstGeom>
        </p:spPr>
      </p:pic>
      <p:sp>
        <p:nvSpPr>
          <p:cNvPr id="2" name="标题 1"/>
          <p:cNvSpPr/>
          <p:nvPr>
            <p:ph type="ctrTitle"/>
          </p:nvPr>
        </p:nvSpPr>
        <p:spPr>
          <a:xfrm>
            <a:off x="393065" y="308610"/>
            <a:ext cx="10515600" cy="1325563"/>
          </a:xfrm>
        </p:spPr>
        <p:txBody>
          <a:bodyPr/>
          <a:p>
            <a:r>
              <a:rPr lang="en-US" altLang="zh-CN" sz="3200"/>
              <a:t>node</a:t>
            </a:r>
            <a:r>
              <a:rPr lang="zh-CN" altLang="en-US" sz="3200"/>
              <a:t>处理请求</a:t>
            </a:r>
            <a:endParaRPr lang="zh-CN" altLang="en-US" sz="3200"/>
          </a:p>
        </p:txBody>
      </p:sp>
      <p:sp>
        <p:nvSpPr>
          <p:cNvPr id="4" name="文本框 3"/>
          <p:cNvSpPr txBox="1"/>
          <p:nvPr/>
        </p:nvSpPr>
        <p:spPr>
          <a:xfrm>
            <a:off x="573405" y="1791970"/>
            <a:ext cx="11348720" cy="43694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sz="2800">
                <a:sym typeface="+mn-ea"/>
              </a:rPr>
              <a:t>     </a:t>
            </a:r>
            <a:r>
              <a:rPr sz="2800">
                <a:sym typeface="+mn-ea"/>
              </a:rPr>
              <a:t>data事件中传入的参数是Buffer，Buffer只是一个二进制的数据，</a:t>
            </a:r>
            <a:r>
              <a:rPr lang="en-US" sz="2800">
                <a:sym typeface="+mn-ea"/>
              </a:rPr>
              <a:t>	 </a:t>
            </a:r>
            <a:r>
              <a:rPr sz="2800">
                <a:sym typeface="+mn-ea"/>
              </a:rPr>
              <a:t>它有可能只是一段字符串数据，也有可能是文件的一部分，所以</a:t>
            </a:r>
            <a:r>
              <a:rPr lang="en-US" sz="2800">
                <a:sym typeface="+mn-ea"/>
              </a:rPr>
              <a:t>		 </a:t>
            </a:r>
            <a:r>
              <a:rPr sz="2800">
                <a:sym typeface="+mn-ea"/>
              </a:rPr>
              <a:t>处理Buffer数据</a:t>
            </a:r>
            <a:r>
              <a:rPr lang="zh-CN" sz="2800">
                <a:sym typeface="+mn-ea"/>
              </a:rPr>
              <a:t>。</a:t>
            </a:r>
            <a:endParaRPr lang="zh-CN" altLang="en-US" sz="2800"/>
          </a:p>
          <a:p>
            <a:pPr indent="0">
              <a:lnSpc>
                <a:spcPct val="130000"/>
              </a:lnSpc>
              <a:buFont typeface="Wingdings" panose="05000000000000000000" charset="0"/>
              <a:buNone/>
            </a:pPr>
            <a:endParaRPr sz="2800"/>
          </a:p>
          <a:p>
            <a:pPr indent="0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sz="2800"/>
              <a:t>      用 </a:t>
            </a:r>
            <a:r>
              <a:rPr lang="en-US" altLang="zh-CN" sz="2800">
                <a:solidFill>
                  <a:srgbClr val="FF0000"/>
                </a:solidFill>
              </a:rPr>
              <a:t>req.end </a:t>
            </a:r>
            <a:r>
              <a:rPr lang="zh-CN" altLang="en-US" sz="2800"/>
              <a:t>事件</a:t>
            </a:r>
            <a:r>
              <a:rPr lang="zh-CN" altLang="en-US" sz="2800"/>
              <a:t>去处理数据  </a:t>
            </a:r>
            <a:r>
              <a:rPr lang="en-US" altLang="zh-CN" sz="2800">
                <a:solidFill>
                  <a:srgbClr val="FF0000"/>
                </a:solidFill>
              </a:rPr>
              <a:t>Buffer-&gt;String-&gt;json</a:t>
            </a:r>
            <a:endParaRPr lang="en-US" altLang="zh-CN" sz="2800">
              <a:solidFill>
                <a:srgbClr val="FF0000"/>
              </a:solidFill>
            </a:endParaRPr>
          </a:p>
          <a:p>
            <a:pPr indent="0">
              <a:lnSpc>
                <a:spcPct val="130000"/>
              </a:lnSpc>
              <a:buFont typeface="Wingdings" panose="05000000000000000000" charset="0"/>
              <a:buNone/>
            </a:pPr>
            <a:endParaRPr lang="en-US" altLang="zh-CN" sz="2800">
              <a:solidFill>
                <a:srgbClr val="FF0000"/>
              </a:solidFill>
            </a:endParaRPr>
          </a:p>
          <a:p>
            <a:pPr indent="0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sz="2800"/>
              <a:t>3.响应结果   </a:t>
            </a:r>
            <a:r>
              <a:rPr lang="zh-CN" altLang="en-US" sz="2800">
                <a:solidFill>
                  <a:srgbClr val="FF0000"/>
                </a:solidFill>
              </a:rPr>
              <a:t> res.end(</a:t>
            </a:r>
            <a:r>
              <a:rPr lang="en-US" altLang="zh-CN" sz="2800">
                <a:solidFill>
                  <a:srgbClr val="FF0000"/>
                </a:solidFill>
              </a:rPr>
              <a:t>data</a:t>
            </a:r>
            <a:r>
              <a:rPr lang="zh-CN" altLang="en-US" sz="2800">
                <a:solidFill>
                  <a:srgbClr val="FF0000"/>
                </a:solidFill>
              </a:rPr>
              <a:t>)</a:t>
            </a:r>
            <a:endParaRPr lang="zh-CN" altLang="en-US"/>
          </a:p>
          <a:p>
            <a:pPr indent="0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/>
              <a:t> 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3903980" y="1557020"/>
            <a:ext cx="3964305" cy="38080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3938905" y="2972435"/>
            <a:ext cx="3893820" cy="1180465"/>
          </a:xfrm>
          <a:solidFill>
            <a:srgbClr val="556740"/>
          </a:solidFill>
        </p:spPr>
        <p:txBody>
          <a:bodyPr vert="horz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6600" dirty="0">
                <a:solidFill>
                  <a:schemeClr val="bg1"/>
                </a:solidFill>
                <a:latin typeface="+mj-ea"/>
                <a:cs typeface="+mj-ea"/>
              </a:rPr>
              <a:t>THANKS</a:t>
            </a:r>
            <a:endParaRPr lang="en-US" altLang="zh-CN" sz="6600" dirty="0">
              <a:solidFill>
                <a:schemeClr val="bg1"/>
              </a:solidFill>
              <a:latin typeface="+mj-ea"/>
              <a:cs typeface="+mj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0172d0dc26b25d2e622eceade12082b0b4877cadcac02-NCB2wE_fw6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90735" y="2860675"/>
            <a:ext cx="1847850" cy="2275840"/>
          </a:xfrm>
          <a:prstGeom prst="rect">
            <a:avLst/>
          </a:prstGeom>
        </p:spPr>
      </p:pic>
      <p:sp>
        <p:nvSpPr>
          <p:cNvPr id="2" name="标题 1"/>
          <p:cNvSpPr/>
          <p:nvPr>
            <p:ph type="ctrTitle"/>
          </p:nvPr>
        </p:nvSpPr>
        <p:spPr>
          <a:xfrm>
            <a:off x="548005" y="687705"/>
            <a:ext cx="10515600" cy="1325563"/>
          </a:xfrm>
        </p:spPr>
        <p:txBody>
          <a:bodyPr/>
          <a:p>
            <a:r>
              <a:rPr lang="en-US" altLang="zh-CN" sz="3200"/>
              <a:t>Ajax </a:t>
            </a:r>
            <a:r>
              <a:rPr lang="zh-CN" altLang="en-US" sz="3200"/>
              <a:t>工作原理</a:t>
            </a:r>
            <a:endParaRPr lang="zh-CN" altLang="en-US" sz="3200"/>
          </a:p>
        </p:txBody>
      </p:sp>
      <p:sp>
        <p:nvSpPr>
          <p:cNvPr id="4" name="文本框 3"/>
          <p:cNvSpPr txBox="1"/>
          <p:nvPr/>
        </p:nvSpPr>
        <p:spPr>
          <a:xfrm>
            <a:off x="502920" y="1903730"/>
            <a:ext cx="10560685" cy="288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800"/>
              <a:t>相当于在</a:t>
            </a:r>
            <a:r>
              <a:rPr lang="zh-CN" altLang="en-US" sz="2800">
                <a:solidFill>
                  <a:srgbClr val="FF0000"/>
                </a:solidFill>
              </a:rPr>
              <a:t>客户端</a:t>
            </a:r>
            <a:r>
              <a:rPr lang="zh-CN" altLang="en-US" sz="2800"/>
              <a:t>与</a:t>
            </a:r>
            <a:r>
              <a:rPr lang="zh-CN" altLang="en-US" sz="2800">
                <a:solidFill>
                  <a:srgbClr val="FF0000"/>
                </a:solidFill>
              </a:rPr>
              <a:t>服务端</a:t>
            </a:r>
            <a:r>
              <a:rPr lang="zh-CN" altLang="en-US" sz="2800"/>
              <a:t>之间加了一个抽象层(Ajax引擎)</a:t>
            </a:r>
            <a:endParaRPr lang="zh-CN" altLang="en-US" sz="2800"/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800"/>
              <a:t>使用户请求和服务器响应</a:t>
            </a:r>
            <a:r>
              <a:rPr lang="zh-CN" altLang="en-US" sz="2800">
                <a:solidFill>
                  <a:srgbClr val="FF0000"/>
                </a:solidFill>
              </a:rPr>
              <a:t>异步化</a:t>
            </a:r>
            <a:endParaRPr lang="zh-CN" altLang="en-US" sz="2800">
              <a:solidFill>
                <a:srgbClr val="FF0000"/>
              </a:solidFill>
            </a:endParaRP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rgbClr val="FF0000"/>
                </a:solidFill>
              </a:rPr>
              <a:t>不是所有的请求都提交给服务器</a:t>
            </a:r>
            <a:r>
              <a:rPr lang="zh-CN" altLang="en-US" sz="2800"/>
              <a:t>，只有确认需要向服务器读取新数据时才由Ajax引擎向服务器提交请求。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0172d0dc26b25d2e622eceade12082b0b4877cadcac02-NCB2wE_fw6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90735" y="2860675"/>
            <a:ext cx="1847850" cy="2275840"/>
          </a:xfrm>
          <a:prstGeom prst="rect">
            <a:avLst/>
          </a:prstGeom>
        </p:spPr>
      </p:pic>
      <p:sp>
        <p:nvSpPr>
          <p:cNvPr id="2" name="标题 1"/>
          <p:cNvSpPr/>
          <p:nvPr>
            <p:ph type="ctrTitle"/>
          </p:nvPr>
        </p:nvSpPr>
        <p:spPr>
          <a:xfrm>
            <a:off x="647700" y="567690"/>
            <a:ext cx="10515600" cy="1325563"/>
          </a:xfrm>
        </p:spPr>
        <p:txBody>
          <a:bodyPr/>
          <a:p>
            <a:r>
              <a:rPr lang="en-US" altLang="zh-CN" sz="3200"/>
              <a:t>Ajax </a:t>
            </a:r>
            <a:r>
              <a:rPr lang="zh-CN" altLang="en-US" sz="3200"/>
              <a:t>优点</a:t>
            </a:r>
            <a:endParaRPr lang="zh-CN" altLang="en-US" sz="3200"/>
          </a:p>
        </p:txBody>
      </p:sp>
      <p:sp>
        <p:nvSpPr>
          <p:cNvPr id="4" name="文本框 3"/>
          <p:cNvSpPr txBox="1"/>
          <p:nvPr/>
        </p:nvSpPr>
        <p:spPr>
          <a:xfrm>
            <a:off x="647700" y="1692275"/>
            <a:ext cx="10560685" cy="3444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30000"/>
              </a:lnSpc>
              <a:buFont typeface="Wingdings" panose="05000000000000000000" charset="0"/>
              <a:buNone/>
            </a:pPr>
            <a:endParaRPr lang="en-US" altLang="zh-CN" sz="2800"/>
          </a:p>
          <a:p>
            <a:pPr indent="0">
              <a:lnSpc>
                <a:spcPct val="130000"/>
              </a:lnSpc>
              <a:buFont typeface="Wingdings" panose="05000000000000000000" charset="0"/>
              <a:buNone/>
            </a:pPr>
            <a:r>
              <a:rPr lang="en-US" altLang="zh-CN" sz="2800"/>
              <a:t>1.</a:t>
            </a:r>
            <a:r>
              <a:rPr lang="zh-CN" altLang="en-US" sz="2800"/>
              <a:t>无刷新更新数据</a:t>
            </a:r>
            <a:r>
              <a:rPr lang="en-US" altLang="zh-CN" sz="2800"/>
              <a:t>	</a:t>
            </a:r>
            <a:endParaRPr lang="zh-CN" altLang="en-US" sz="2800"/>
          </a:p>
          <a:p>
            <a:pPr indent="0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sz="2800"/>
              <a:t>2.异步与服务器通信</a:t>
            </a:r>
            <a:endParaRPr lang="zh-CN" altLang="en-US" sz="2800"/>
          </a:p>
          <a:p>
            <a:pPr indent="0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sz="2800"/>
              <a:t>3.前端与后端负载均衡</a:t>
            </a:r>
            <a:endParaRPr lang="zh-CN" altLang="en-US" sz="2800"/>
          </a:p>
          <a:p>
            <a:pPr indent="0">
              <a:lnSpc>
                <a:spcPct val="130000"/>
              </a:lnSpc>
              <a:buFont typeface="Wingdings" panose="05000000000000000000" charset="0"/>
              <a:buNone/>
            </a:pPr>
            <a:r>
              <a:rPr lang="en-US" altLang="zh-CN" sz="2800"/>
              <a:t>4.</a:t>
            </a:r>
            <a:r>
              <a:rPr lang="zh-CN" altLang="en-US" sz="2800"/>
              <a:t>Ajax使得界面与应用分离，也就是数据与呈现分离</a:t>
            </a:r>
            <a:endParaRPr lang="zh-CN" altLang="en-US" sz="2800"/>
          </a:p>
          <a:p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0172d0dc26b25d2e622eceade12082b0b4877cadcac02-NCB2wE_fw6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90735" y="2860675"/>
            <a:ext cx="1847850" cy="2275840"/>
          </a:xfrm>
          <a:prstGeom prst="rect">
            <a:avLst/>
          </a:prstGeom>
        </p:spPr>
      </p:pic>
      <p:sp>
        <p:nvSpPr>
          <p:cNvPr id="2" name="标题 1"/>
          <p:cNvSpPr/>
          <p:nvPr>
            <p:ph type="ctrTitle"/>
          </p:nvPr>
        </p:nvSpPr>
        <p:spPr>
          <a:xfrm>
            <a:off x="647700" y="567690"/>
            <a:ext cx="10515600" cy="1325563"/>
          </a:xfrm>
        </p:spPr>
        <p:txBody>
          <a:bodyPr/>
          <a:p>
            <a:r>
              <a:rPr lang="en-US" altLang="zh-CN" sz="3200"/>
              <a:t>nodeJS </a:t>
            </a:r>
            <a:endParaRPr lang="zh-CN" altLang="en-US" sz="3200"/>
          </a:p>
        </p:txBody>
      </p:sp>
      <p:sp>
        <p:nvSpPr>
          <p:cNvPr id="4" name="文本框 3"/>
          <p:cNvSpPr txBox="1"/>
          <p:nvPr/>
        </p:nvSpPr>
        <p:spPr>
          <a:xfrm>
            <a:off x="647700" y="1692275"/>
            <a:ext cx="10560685" cy="23247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30000"/>
              </a:lnSpc>
              <a:buFont typeface="Wingdings" panose="05000000000000000000" charset="0"/>
              <a:buNone/>
            </a:pPr>
            <a:endParaRPr lang="en-US" altLang="zh-CN" sz="2800"/>
          </a:p>
          <a:p>
            <a:pPr indent="0">
              <a:lnSpc>
                <a:spcPct val="130000"/>
              </a:lnSpc>
              <a:buFont typeface="Wingdings" panose="05000000000000000000" charset="0"/>
              <a:buNone/>
            </a:pPr>
            <a:r>
              <a:rPr lang="en-US" altLang="zh-CN" sz="2800"/>
              <a:t>1.</a:t>
            </a:r>
            <a:r>
              <a:rPr lang="zh-CN" altLang="en-US" sz="2800"/>
              <a:t>前端的后台</a:t>
            </a:r>
            <a:endParaRPr lang="zh-CN" altLang="en-US" sz="2800"/>
          </a:p>
          <a:p>
            <a:pPr indent="0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sz="2800"/>
              <a:t>2.处理页面发送的请求</a:t>
            </a:r>
            <a:endParaRPr lang="zh-CN" altLang="en-US" sz="2800"/>
          </a:p>
          <a:p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0172d0dc26b25d2e622eceade12082b0b4877cadcac02-NCB2wE_fw6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90735" y="2860675"/>
            <a:ext cx="1847850" cy="2275840"/>
          </a:xfrm>
          <a:prstGeom prst="rect">
            <a:avLst/>
          </a:prstGeom>
        </p:spPr>
      </p:pic>
      <p:sp>
        <p:nvSpPr>
          <p:cNvPr id="2" name="标题 1"/>
          <p:cNvSpPr/>
          <p:nvPr>
            <p:ph type="ctrTitle"/>
          </p:nvPr>
        </p:nvSpPr>
        <p:spPr>
          <a:xfrm>
            <a:off x="553085" y="88265"/>
            <a:ext cx="10515600" cy="1325563"/>
          </a:xfrm>
        </p:spPr>
        <p:txBody>
          <a:bodyPr/>
          <a:p>
            <a:r>
              <a:rPr lang="zh-CN" altLang="en-US" sz="3200"/>
              <a:t>方法一：</a:t>
            </a:r>
            <a:r>
              <a:rPr lang="en-US" altLang="zh-CN" sz="3200"/>
              <a:t>Ajax </a:t>
            </a:r>
            <a:r>
              <a:rPr lang="zh-CN" altLang="en-US" sz="3200"/>
              <a:t>原生</a:t>
            </a:r>
            <a:r>
              <a:rPr lang="en-US" altLang="zh-CN" sz="3200"/>
              <a:t>JS</a:t>
            </a:r>
            <a:endParaRPr lang="en-US" altLang="zh-CN" sz="3200"/>
          </a:p>
        </p:txBody>
      </p:sp>
      <p:sp>
        <p:nvSpPr>
          <p:cNvPr id="4" name="文本框 3"/>
          <p:cNvSpPr txBox="1"/>
          <p:nvPr/>
        </p:nvSpPr>
        <p:spPr>
          <a:xfrm>
            <a:off x="427990" y="1246505"/>
            <a:ext cx="10560685" cy="5488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sz="2800"/>
              <a:t>1.如例：点击按钮 发送请求</a:t>
            </a:r>
            <a:endParaRPr lang="zh-CN" altLang="en-US" sz="2800"/>
          </a:p>
          <a:p>
            <a:pPr indent="0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sz="2800"/>
              <a:t>2. 创建ajax</a:t>
            </a:r>
            <a:endParaRPr lang="zh-CN" altLang="en-US" sz="2800"/>
          </a:p>
          <a:p>
            <a:pPr indent="0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sz="2800"/>
              <a:t>    基本内容如下：</a:t>
            </a:r>
            <a:endParaRPr lang="zh-CN" altLang="en-US" sz="2800"/>
          </a:p>
          <a:p>
            <a:pPr indent="0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sz="2800"/>
              <a:t>       创建连接 </a:t>
            </a:r>
            <a:r>
              <a:rPr lang="en-US" altLang="zh-CN" sz="2800">
                <a:solidFill>
                  <a:srgbClr val="FF0000"/>
                </a:solidFill>
              </a:rPr>
              <a:t>req </a:t>
            </a:r>
            <a:r>
              <a:rPr lang="zh-CN" altLang="en-US" sz="2800"/>
              <a:t>是</a:t>
            </a:r>
            <a:r>
              <a:rPr lang="zh-CN" altLang="en-US" sz="2800"/>
              <a:t>XMLHttpRequest 的一个实例</a:t>
            </a:r>
            <a:endParaRPr lang="zh-CN" altLang="en-US" sz="2800"/>
          </a:p>
          <a:p>
            <a:pPr indent="0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sz="2800"/>
              <a:t>       设置请求的路径 </a:t>
            </a:r>
            <a:r>
              <a:rPr lang="zh-CN" altLang="en-US" sz="2800">
                <a:solidFill>
                  <a:srgbClr val="FF0000"/>
                </a:solidFill>
              </a:rPr>
              <a:t>url</a:t>
            </a:r>
            <a:endParaRPr lang="zh-CN" altLang="en-US" sz="2800"/>
          </a:p>
          <a:p>
            <a:pPr indent="0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sz="2800"/>
              <a:t>       设置请求的数据 </a:t>
            </a:r>
            <a:r>
              <a:rPr lang="en-US" altLang="zh-CN" sz="2800">
                <a:solidFill>
                  <a:srgbClr val="FF0000"/>
                </a:solidFill>
              </a:rPr>
              <a:t>data</a:t>
            </a:r>
            <a:r>
              <a:rPr lang="zh-CN" altLang="en-US" sz="2800"/>
              <a:t>  类型最好是json</a:t>
            </a:r>
            <a:endParaRPr lang="zh-CN" altLang="en-US" sz="2800"/>
          </a:p>
          <a:p>
            <a:pPr indent="0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sz="2800">
                <a:sym typeface="+mn-ea"/>
              </a:rPr>
              <a:t>3.连接服务器：</a:t>
            </a:r>
            <a:r>
              <a:rPr lang="en-US" altLang="zh-CN" sz="2800">
                <a:solidFill>
                  <a:srgbClr val="FF0000"/>
                </a:solidFill>
                <a:sym typeface="+mn-ea"/>
              </a:rPr>
              <a:t>open</a:t>
            </a:r>
            <a:endParaRPr lang="zh-CN" altLang="en-US" sz="2800">
              <a:solidFill>
                <a:srgbClr val="FF0000"/>
              </a:solidFill>
            </a:endParaRPr>
          </a:p>
          <a:p>
            <a:pPr indent="0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sz="2800">
                <a:sym typeface="+mn-ea"/>
              </a:rPr>
              <a:t>        open()方法  3个参数  请求方法 请求的路由  同/异步</a:t>
            </a:r>
            <a:endParaRPr lang="zh-CN" altLang="en-US" sz="2800"/>
          </a:p>
          <a:p>
            <a:pPr indent="0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sz="2800">
                <a:sym typeface="+mn-ea"/>
              </a:rPr>
              <a:t>        注：post方法 得设置请求报文头  便于解析</a:t>
            </a:r>
            <a:endParaRPr lang="zh-CN" altLang="en-US" sz="2800"/>
          </a:p>
          <a:p>
            <a:pPr indent="0">
              <a:lnSpc>
                <a:spcPct val="130000"/>
              </a:lnSpc>
              <a:buFont typeface="Wingdings" panose="05000000000000000000" charset="0"/>
              <a:buNone/>
            </a:pP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0172d0dc26b25d2e622eceade12082b0b4877cadcac02-NCB2wE_fw6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90735" y="2860675"/>
            <a:ext cx="1847850" cy="22758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0965" y="325755"/>
            <a:ext cx="11058525" cy="5608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30000"/>
              </a:lnSpc>
              <a:buFont typeface="Wingdings" panose="05000000000000000000" charset="0"/>
              <a:buNone/>
            </a:pPr>
            <a:r>
              <a:rPr lang="en-US" altLang="zh-CN" sz="2400">
                <a:sym typeface="+mn-ea"/>
              </a:rPr>
              <a:t>     </a:t>
            </a:r>
            <a:endParaRPr lang="zh-CN" altLang="en-US" sz="2400"/>
          </a:p>
          <a:p>
            <a:pPr indent="0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sz="2800">
                <a:sym typeface="+mn-ea"/>
              </a:rPr>
              <a:t>          4.发送数据：</a:t>
            </a:r>
            <a:endParaRPr lang="zh-CN" altLang="en-US" sz="2800"/>
          </a:p>
          <a:p>
            <a:pPr indent="0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sz="2800">
                <a:sym typeface="+mn-ea"/>
              </a:rPr>
              <a:t>                send(data) 发送数据  参数类型是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字符串</a:t>
            </a:r>
            <a:endParaRPr lang="zh-CN" altLang="en-US" sz="2800">
              <a:sym typeface="+mn-ea"/>
            </a:endParaRPr>
          </a:p>
          <a:p>
            <a:pPr indent="0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sz="2800">
                <a:sym typeface="+mn-ea"/>
              </a:rPr>
              <a:t>          5.接收响应：</a:t>
            </a:r>
            <a:endParaRPr lang="zh-CN" altLang="en-US" sz="2800"/>
          </a:p>
          <a:p>
            <a:pPr indent="0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sz="2800">
                <a:sym typeface="+mn-ea"/>
              </a:rPr>
              <a:t>                判断请求是否成功  通过 状态值（</a:t>
            </a:r>
            <a:r>
              <a:rPr lang="en-US" altLang="zh-CN" sz="2800">
                <a:solidFill>
                  <a:srgbClr val="FF0000"/>
                </a:solidFill>
                <a:sym typeface="+mn-ea"/>
              </a:rPr>
              <a:t>4</a:t>
            </a:r>
            <a:r>
              <a:rPr lang="zh-CN" altLang="en-US" sz="2800">
                <a:sym typeface="+mn-ea"/>
              </a:rPr>
              <a:t>）和 状态码（</a:t>
            </a:r>
            <a:r>
              <a:rPr lang="en-US" altLang="zh-CN" sz="2800">
                <a:solidFill>
                  <a:srgbClr val="FF0000"/>
                </a:solidFill>
                <a:sym typeface="+mn-ea"/>
              </a:rPr>
              <a:t>200</a:t>
            </a:r>
            <a:r>
              <a:rPr lang="zh-CN" altLang="en-US" sz="2800">
                <a:sym typeface="+mn-ea"/>
              </a:rPr>
              <a:t>）</a:t>
            </a:r>
            <a:endParaRPr lang="zh-CN" altLang="en-US" sz="2800"/>
          </a:p>
          <a:p>
            <a:pPr indent="0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sz="2800">
                <a:sym typeface="+mn-ea"/>
              </a:rPr>
              <a:t>                成功  则进行成功需要的操作</a:t>
            </a:r>
            <a:endParaRPr lang="zh-CN" altLang="en-US" sz="2800"/>
          </a:p>
          <a:p>
            <a:pPr indent="0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sz="2800">
                <a:sym typeface="+mn-ea"/>
              </a:rPr>
              <a:t>         6.后台响应的数据： 是 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req.responseText</a:t>
            </a:r>
            <a:endParaRPr lang="zh-CN" altLang="en-US" sz="2800"/>
          </a:p>
          <a:p>
            <a:pPr indent="0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sz="2800">
                <a:sym typeface="+mn-ea"/>
              </a:rPr>
              <a:t>         7.数据类型的统一：</a:t>
            </a:r>
            <a:endParaRPr lang="zh-CN" altLang="en-US" sz="2800"/>
          </a:p>
          <a:p>
            <a:pPr indent="0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sz="2800">
                <a:sym typeface="+mn-ea"/>
              </a:rPr>
              <a:t>              前端发送的数据是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字符串</a:t>
            </a:r>
            <a:r>
              <a:rPr lang="zh-CN" altLang="en-US" sz="2800">
                <a:sym typeface="+mn-ea"/>
              </a:rPr>
              <a:t>  后台响应的也是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字符串</a:t>
            </a:r>
            <a:endParaRPr lang="zh-CN" altLang="en-US" sz="2800"/>
          </a:p>
          <a:p>
            <a:pPr indent="0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sz="2800">
                <a:sym typeface="+mn-ea"/>
              </a:rPr>
              <a:t>              要掌握JSON.parse() 和 JSON.stringify()方法  进行相互转化</a:t>
            </a:r>
            <a:endParaRPr lang="zh-CN" altLang="en-US" sz="2800"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0172d0dc26b25d2e622eceade12082b0b4877cadcac02-NCB2wE_fw6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09530" y="4057650"/>
            <a:ext cx="1847850" cy="2275840"/>
          </a:xfrm>
          <a:prstGeom prst="rect">
            <a:avLst/>
          </a:prstGeom>
        </p:spPr>
      </p:pic>
      <p:sp>
        <p:nvSpPr>
          <p:cNvPr id="2" name="标题 1"/>
          <p:cNvSpPr/>
          <p:nvPr>
            <p:ph type="ctrTitle"/>
          </p:nvPr>
        </p:nvSpPr>
        <p:spPr>
          <a:xfrm>
            <a:off x="553085" y="88265"/>
            <a:ext cx="10515600" cy="1325563"/>
          </a:xfrm>
        </p:spPr>
        <p:txBody>
          <a:bodyPr/>
          <a:p>
            <a:r>
              <a:rPr lang="zh-CN" altLang="en-US" sz="3200"/>
              <a:t>方法二：</a:t>
            </a:r>
            <a:r>
              <a:rPr lang="en-US" altLang="zh-CN" sz="3200"/>
              <a:t>Ajax  jQuery</a:t>
            </a:r>
            <a:endParaRPr lang="en-US" altLang="zh-CN" sz="3200"/>
          </a:p>
        </p:txBody>
      </p:sp>
      <p:sp>
        <p:nvSpPr>
          <p:cNvPr id="4" name="文本框 3"/>
          <p:cNvSpPr txBox="1"/>
          <p:nvPr/>
        </p:nvSpPr>
        <p:spPr>
          <a:xfrm>
            <a:off x="553085" y="1096645"/>
            <a:ext cx="10560685" cy="5128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sz="2800"/>
              <a:t>1.引入jquery的包</a:t>
            </a:r>
            <a:endParaRPr lang="zh-CN" altLang="en-US" sz="2800"/>
          </a:p>
          <a:p>
            <a:pPr indent="0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sz="2800"/>
              <a:t>2.如例点击get按钮  发送请求</a:t>
            </a:r>
            <a:endParaRPr lang="zh-CN" altLang="en-US" sz="2800"/>
          </a:p>
          <a:p>
            <a:pPr indent="0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sz="2800"/>
              <a:t>3.写ajax请求</a:t>
            </a:r>
            <a:endParaRPr lang="zh-CN" altLang="en-US" sz="2800"/>
          </a:p>
          <a:p>
            <a:pPr indent="0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sz="2800"/>
              <a:t>   请求基础包括：</a:t>
            </a:r>
            <a:endParaRPr lang="zh-CN" altLang="en-US" sz="2800"/>
          </a:p>
          <a:p>
            <a:pPr indent="0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sz="2800"/>
              <a:t>        请求类型 </a:t>
            </a:r>
            <a:r>
              <a:rPr lang="zh-CN" altLang="en-US" sz="2800">
                <a:solidFill>
                  <a:srgbClr val="FF0000"/>
                </a:solidFill>
              </a:rPr>
              <a:t>type</a:t>
            </a:r>
            <a:r>
              <a:rPr lang="zh-CN" altLang="en-US" sz="2800"/>
              <a:t> --&gt; get/post</a:t>
            </a:r>
            <a:endParaRPr lang="zh-CN" altLang="en-US" sz="2800"/>
          </a:p>
          <a:p>
            <a:pPr indent="0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sz="2800"/>
              <a:t>        响应的数据类型</a:t>
            </a:r>
            <a:r>
              <a:rPr lang="zh-CN" altLang="en-US" sz="2800">
                <a:solidFill>
                  <a:srgbClr val="FF0000"/>
                </a:solidFill>
              </a:rPr>
              <a:t> </a:t>
            </a:r>
            <a:r>
              <a:rPr lang="en-US" altLang="zh-CN" sz="2800">
                <a:solidFill>
                  <a:srgbClr val="FF0000"/>
                </a:solidFill>
              </a:rPr>
              <a:t>dataType</a:t>
            </a:r>
            <a:r>
              <a:rPr lang="en-US" altLang="zh-CN" sz="2800"/>
              <a:t> </a:t>
            </a:r>
            <a:r>
              <a:rPr lang="zh-CN" altLang="en-US" sz="2800"/>
              <a:t>  最好为json（需要请求数据时写）</a:t>
            </a:r>
            <a:endParaRPr lang="zh-CN" altLang="en-US" sz="2800"/>
          </a:p>
          <a:p>
            <a:pPr indent="0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sz="2800"/>
              <a:t>        请求的路径  </a:t>
            </a:r>
            <a:r>
              <a:rPr lang="zh-CN" altLang="en-US" sz="2800">
                <a:solidFill>
                  <a:srgbClr val="FF0000"/>
                </a:solidFill>
              </a:rPr>
              <a:t>url</a:t>
            </a:r>
            <a:endParaRPr lang="zh-CN" altLang="en-US" sz="2800"/>
          </a:p>
          <a:p>
            <a:pPr indent="0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sz="2800"/>
              <a:t>        需要发送给后台的数据  </a:t>
            </a:r>
            <a:r>
              <a:rPr lang="zh-CN" altLang="en-US" sz="2800">
                <a:solidFill>
                  <a:srgbClr val="FF0000"/>
                </a:solidFill>
              </a:rPr>
              <a:t>data</a:t>
            </a:r>
            <a:r>
              <a:rPr lang="zh-CN" altLang="en-US" sz="2800"/>
              <a:t>  类型最好是json</a:t>
            </a:r>
            <a:endParaRPr lang="zh-CN" altLang="en-US" sz="2800"/>
          </a:p>
          <a:p>
            <a:pPr indent="0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sz="2800"/>
              <a:t>        请求成功之后的操作 </a:t>
            </a:r>
            <a:r>
              <a:rPr lang="en-US" altLang="zh-CN" sz="2800">
                <a:solidFill>
                  <a:srgbClr val="FF0000"/>
                </a:solidFill>
              </a:rPr>
              <a:t>success</a:t>
            </a:r>
            <a:r>
              <a:rPr lang="en-US" altLang="zh-CN" sz="2800"/>
              <a:t>()</a:t>
            </a:r>
            <a:r>
              <a:rPr lang="zh-CN" altLang="en-US" sz="2800"/>
              <a:t>         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0172d0dc26b25d2e622eceade12082b0b4877cadcac02-NCB2wE_fw6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90735" y="2860675"/>
            <a:ext cx="1847850" cy="2275840"/>
          </a:xfrm>
          <a:prstGeom prst="rect">
            <a:avLst/>
          </a:prstGeom>
        </p:spPr>
      </p:pic>
      <p:sp>
        <p:nvSpPr>
          <p:cNvPr id="2" name="标题 1"/>
          <p:cNvSpPr/>
          <p:nvPr>
            <p:ph type="ctrTitle"/>
          </p:nvPr>
        </p:nvSpPr>
        <p:spPr>
          <a:xfrm>
            <a:off x="553085" y="88265"/>
            <a:ext cx="10515600" cy="1325563"/>
          </a:xfrm>
        </p:spPr>
        <p:txBody>
          <a:bodyPr/>
          <a:p>
            <a:r>
              <a:rPr lang="zh-CN" altLang="en-US" sz="3200"/>
              <a:t>方法二：</a:t>
            </a:r>
            <a:r>
              <a:rPr lang="en-US" altLang="zh-CN" sz="3200"/>
              <a:t>Ajax  jQuery</a:t>
            </a:r>
            <a:endParaRPr lang="en-US" altLang="zh-CN" sz="3200"/>
          </a:p>
        </p:txBody>
      </p:sp>
      <p:sp>
        <p:nvSpPr>
          <p:cNvPr id="4" name="文本框 3"/>
          <p:cNvSpPr txBox="1"/>
          <p:nvPr/>
        </p:nvSpPr>
        <p:spPr>
          <a:xfrm>
            <a:off x="427990" y="1266190"/>
            <a:ext cx="11348720" cy="4569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sz="2800"/>
              <a:t>4.后台响应的数据是：success方法的参数</a:t>
            </a:r>
            <a:r>
              <a:rPr lang="zh-CN" altLang="en-US" sz="2800">
                <a:solidFill>
                  <a:srgbClr val="FF0000"/>
                </a:solidFill>
              </a:rPr>
              <a:t> data</a:t>
            </a:r>
            <a:endParaRPr lang="zh-CN" altLang="en-US" sz="2800"/>
          </a:p>
          <a:p>
            <a:pPr indent="0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sz="2800"/>
              <a:t>5.数据类型的统一</a:t>
            </a:r>
            <a:endParaRPr lang="zh-CN" altLang="en-US" sz="2800"/>
          </a:p>
          <a:p>
            <a:pPr indent="0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sz="2800"/>
              <a:t>        get方法 ：数据跟在 url 后面  是字符串  无需管发送数据的类型</a:t>
            </a:r>
            <a:endParaRPr lang="zh-CN" altLang="en-US" sz="2800"/>
          </a:p>
          <a:p>
            <a:pPr indent="0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sz="2800"/>
              <a:t>        若设置  dataType:json 则响应的数据类型也是json 无需转换</a:t>
            </a:r>
            <a:endParaRPr lang="zh-CN" altLang="en-US" sz="2800"/>
          </a:p>
          <a:p>
            <a:pPr indent="0">
              <a:lnSpc>
                <a:spcPct val="130000"/>
              </a:lnSpc>
              <a:buFont typeface="Wingdings" panose="05000000000000000000" charset="0"/>
              <a:buNone/>
            </a:pPr>
            <a:endParaRPr lang="zh-CN" altLang="en-US" sz="2800"/>
          </a:p>
          <a:p>
            <a:pPr indent="0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sz="2800"/>
              <a:t>        post方法： 适用于数据比较多 后台也是一段一段接收数据</a:t>
            </a:r>
            <a:endParaRPr lang="zh-CN" altLang="en-US" sz="2800"/>
          </a:p>
          <a:p>
            <a:pPr indent="0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sz="2800"/>
              <a:t>                          发送数据的类型是</a:t>
            </a:r>
            <a:r>
              <a:rPr lang="zh-CN" altLang="en-US" sz="2800">
                <a:solidFill>
                  <a:srgbClr val="FF0000"/>
                </a:solidFill>
              </a:rPr>
              <a:t>字符串</a:t>
            </a:r>
            <a:r>
              <a:rPr lang="zh-CN" altLang="en-US" sz="2800"/>
              <a:t>  后台需要转换成json</a:t>
            </a:r>
            <a:endParaRPr lang="zh-CN" altLang="en-US" sz="2800"/>
          </a:p>
          <a:p>
            <a:pPr indent="0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sz="2800"/>
              <a:t>                          后台响应的数据也是</a:t>
            </a:r>
            <a:r>
              <a:rPr lang="zh-CN" altLang="en-US" sz="2800">
                <a:solidFill>
                  <a:srgbClr val="FF0000"/>
                </a:solidFill>
              </a:rPr>
              <a:t>字符串</a:t>
            </a:r>
            <a:r>
              <a:rPr lang="zh-CN" altLang="en-US" sz="2800"/>
              <a:t>  前端也需要转换成json        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0172d0dc26b25d2e622eceade12082b0b4877cadcac02-NCB2wE_fw6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90735" y="2860675"/>
            <a:ext cx="1847850" cy="2275840"/>
          </a:xfrm>
          <a:prstGeom prst="rect">
            <a:avLst/>
          </a:prstGeom>
        </p:spPr>
      </p:pic>
      <p:sp>
        <p:nvSpPr>
          <p:cNvPr id="2" name="标题 1"/>
          <p:cNvSpPr/>
          <p:nvPr>
            <p:ph type="ctrTitle"/>
          </p:nvPr>
        </p:nvSpPr>
        <p:spPr>
          <a:xfrm>
            <a:off x="295910" y="-635"/>
            <a:ext cx="10515600" cy="1325563"/>
          </a:xfrm>
        </p:spPr>
        <p:txBody>
          <a:bodyPr/>
          <a:p>
            <a:r>
              <a:rPr lang="en-US" altLang="zh-CN" sz="3200"/>
              <a:t>node</a:t>
            </a:r>
            <a:r>
              <a:rPr lang="zh-CN" altLang="en-US" sz="3200"/>
              <a:t>处理请求</a:t>
            </a:r>
            <a:endParaRPr lang="zh-CN" altLang="en-US" sz="3200"/>
          </a:p>
        </p:txBody>
      </p:sp>
      <p:sp>
        <p:nvSpPr>
          <p:cNvPr id="4" name="文本框 3"/>
          <p:cNvSpPr txBox="1"/>
          <p:nvPr/>
        </p:nvSpPr>
        <p:spPr>
          <a:xfrm>
            <a:off x="295910" y="974090"/>
            <a:ext cx="11348720" cy="5128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30000"/>
              </a:lnSpc>
              <a:buFont typeface="Wingdings" panose="05000000000000000000" charset="0"/>
              <a:buNone/>
            </a:pPr>
            <a:r>
              <a:rPr lang="en-US" altLang="zh-CN" sz="2800"/>
              <a:t>1.</a:t>
            </a:r>
            <a:r>
              <a:rPr lang="zh-CN" altLang="en-US" sz="2800"/>
              <a:t>搭建服务器</a:t>
            </a:r>
            <a:endParaRPr lang="zh-CN" altLang="en-US" sz="2800"/>
          </a:p>
          <a:p>
            <a:pPr indent="0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sz="2800"/>
              <a:t>  </a:t>
            </a:r>
            <a:endParaRPr lang="zh-CN" altLang="en-US" sz="2800"/>
          </a:p>
          <a:p>
            <a:pPr indent="0">
              <a:lnSpc>
                <a:spcPct val="130000"/>
              </a:lnSpc>
              <a:buFont typeface="Wingdings" panose="05000000000000000000" charset="0"/>
              <a:buNone/>
            </a:pPr>
            <a:r>
              <a:rPr lang="en-US" altLang="zh-CN" sz="2800"/>
              <a:t>2.</a:t>
            </a:r>
            <a:r>
              <a:rPr lang="zh-CN" altLang="en-US" sz="2800"/>
              <a:t>处理请求</a:t>
            </a:r>
            <a:endParaRPr lang="zh-CN" altLang="en-US" sz="2800"/>
          </a:p>
          <a:p>
            <a:pPr indent="0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sz="2800"/>
              <a:t>   处理请求基本是</a:t>
            </a:r>
            <a:r>
              <a:rPr lang="zh-CN" altLang="en-US" sz="2800">
                <a:solidFill>
                  <a:srgbClr val="FF0000"/>
                </a:solidFill>
              </a:rPr>
              <a:t>固定方法</a:t>
            </a:r>
            <a:endParaRPr lang="zh-CN" altLang="en-US" sz="2800">
              <a:solidFill>
                <a:srgbClr val="FF0000"/>
              </a:solidFill>
            </a:endParaRPr>
          </a:p>
          <a:p>
            <a:pPr indent="0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sz="2800"/>
              <a:t>   </a:t>
            </a:r>
            <a:r>
              <a:rPr lang="en-US" altLang="zh-CN" sz="2800"/>
              <a:t>get</a:t>
            </a:r>
            <a:r>
              <a:rPr lang="zh-CN" altLang="en-US" sz="2800"/>
              <a:t>： </a:t>
            </a:r>
            <a:r>
              <a:rPr lang="en-US" altLang="zh-CN" sz="2800"/>
              <a:t>get</a:t>
            </a:r>
            <a:r>
              <a:rPr lang="zh-CN" altLang="en-US" sz="2800"/>
              <a:t>方法发送的数据在</a:t>
            </a:r>
            <a:r>
              <a:rPr lang="en-US" altLang="zh-CN" sz="2800"/>
              <a:t>url</a:t>
            </a:r>
            <a:r>
              <a:rPr lang="zh-CN" altLang="en-US" sz="2800"/>
              <a:t>后面连着  所以要得到数据 就得</a:t>
            </a:r>
            <a:endParaRPr lang="zh-CN" altLang="en-US" sz="2800"/>
          </a:p>
          <a:p>
            <a:pPr indent="0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sz="2800"/>
              <a:t>             </a:t>
            </a:r>
            <a:r>
              <a:rPr lang="zh-CN" altLang="en-US" sz="2800">
                <a:solidFill>
                  <a:srgbClr val="FF0000"/>
                </a:solidFill>
              </a:rPr>
              <a:t>解析</a:t>
            </a:r>
            <a:r>
              <a:rPr lang="en-US" altLang="zh-CN" sz="2800">
                <a:solidFill>
                  <a:srgbClr val="FF0000"/>
                </a:solidFill>
              </a:rPr>
              <a:t>url</a:t>
            </a:r>
            <a:r>
              <a:rPr lang="en-US" altLang="zh-CN" sz="2800"/>
              <a:t>  </a:t>
            </a:r>
            <a:r>
              <a:rPr lang="zh-CN" altLang="en-US" sz="2800"/>
              <a:t>用到</a:t>
            </a:r>
            <a:r>
              <a:rPr lang="en-US" altLang="zh-CN" sz="2800"/>
              <a:t>url</a:t>
            </a:r>
            <a:r>
              <a:rPr lang="zh-CN" altLang="en-US" sz="2800"/>
              <a:t>模块 </a:t>
            </a:r>
            <a:endParaRPr lang="zh-CN" altLang="en-US" sz="2800"/>
          </a:p>
          <a:p>
            <a:pPr indent="0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sz="2800"/>
              <a:t>   </a:t>
            </a:r>
            <a:r>
              <a:rPr lang="en-US" altLang="zh-CN" sz="2800"/>
              <a:t>post</a:t>
            </a:r>
            <a:r>
              <a:rPr lang="zh-CN" altLang="en-US" sz="2800"/>
              <a:t>：</a:t>
            </a:r>
            <a:r>
              <a:rPr lang="en-US" altLang="zh-CN" sz="2800"/>
              <a:t>post</a:t>
            </a:r>
            <a:r>
              <a:rPr lang="zh-CN" altLang="en-US" sz="2800"/>
              <a:t>方法是数据一段一段发送的 </a:t>
            </a:r>
            <a:endParaRPr lang="zh-CN" altLang="en-US" sz="2800"/>
          </a:p>
          <a:p>
            <a:pPr indent="0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sz="2800"/>
              <a:t>             用 </a:t>
            </a:r>
            <a:r>
              <a:rPr lang="en-US" altLang="zh-CN" sz="2800">
                <a:solidFill>
                  <a:srgbClr val="FF0000"/>
                </a:solidFill>
              </a:rPr>
              <a:t>req.data </a:t>
            </a:r>
            <a:r>
              <a:rPr lang="zh-CN" altLang="en-US" sz="2800"/>
              <a:t>事件</a:t>
            </a:r>
            <a:r>
              <a:rPr lang="zh-CN" altLang="en-US" sz="2800"/>
              <a:t>去</a:t>
            </a:r>
            <a:r>
              <a:rPr lang="zh-CN" altLang="en-US" sz="2800">
                <a:solidFill>
                  <a:srgbClr val="FF0000"/>
                </a:solidFill>
              </a:rPr>
              <a:t>接收数据</a:t>
            </a:r>
            <a:r>
              <a:rPr lang="zh-CN" altLang="en-US" sz="2800"/>
              <a:t> 得到的数据</a:t>
            </a:r>
            <a:endParaRPr lang="zh-CN" altLang="en-US" sz="2800"/>
          </a:p>
          <a:p>
            <a:pPr indent="0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sz="2800"/>
              <a:t>      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4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15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4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  <p:tag name="KSO_WM_SLIDE_MODEL_TYPE" val="cover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1588</Words>
  <Application>WPS 演示</Application>
  <PresentationFormat>宽屏</PresentationFormat>
  <Paragraphs>96</Paragraphs>
  <Slides>11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Wingdings</vt:lpstr>
      <vt:lpstr>微软雅黑</vt:lpstr>
      <vt:lpstr>Arial Unicode MS</vt:lpstr>
      <vt:lpstr>等线</vt:lpstr>
      <vt:lpstr>Office 主题​​</vt:lpstr>
      <vt:lpstr>ajax+node 实现数据交互</vt:lpstr>
      <vt:lpstr>Ajax 工作原理</vt:lpstr>
      <vt:lpstr>Ajax 优点</vt:lpstr>
      <vt:lpstr>nodeJS </vt:lpstr>
      <vt:lpstr>方法一：Ajax 原生JS</vt:lpstr>
      <vt:lpstr>PowerPoint 演示文稿</vt:lpstr>
      <vt:lpstr>方法二：Ajax  jQuery</vt:lpstr>
      <vt:lpstr>方法二：Ajax  jQuery</vt:lpstr>
      <vt:lpstr>node处理请求</vt:lpstr>
      <vt:lpstr>node处理请求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小本</cp:lastModifiedBy>
  <cp:revision>397</cp:revision>
  <dcterms:created xsi:type="dcterms:W3CDTF">2017-08-03T09:01:00Z</dcterms:created>
  <dcterms:modified xsi:type="dcterms:W3CDTF">2019-05-27T09:07:11Z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