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16"/>
  </p:notesMasterIdLst>
  <p:sldIdLst>
    <p:sldId id="260" r:id="rId2"/>
    <p:sldId id="261" r:id="rId3"/>
    <p:sldId id="327" r:id="rId4"/>
    <p:sldId id="291" r:id="rId5"/>
    <p:sldId id="324" r:id="rId6"/>
    <p:sldId id="325" r:id="rId7"/>
    <p:sldId id="329" r:id="rId8"/>
    <p:sldId id="328" r:id="rId9"/>
    <p:sldId id="331" r:id="rId10"/>
    <p:sldId id="330" r:id="rId11"/>
    <p:sldId id="332" r:id="rId12"/>
    <p:sldId id="333" r:id="rId13"/>
    <p:sldId id="334" r:id="rId14"/>
    <p:sldId id="28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3252"/>
    <a:srgbClr val="007095"/>
    <a:srgbClr val="418A9D"/>
    <a:srgbClr val="FFFFFF"/>
    <a:srgbClr val="393939"/>
    <a:srgbClr val="04396C"/>
    <a:srgbClr val="6497B1"/>
    <a:srgbClr val="AEAFA9"/>
    <a:srgbClr val="BCDEE3"/>
    <a:srgbClr val="0052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43" autoAdjust="0"/>
    <p:restoredTop sz="94646"/>
  </p:normalViewPr>
  <p:slideViewPr>
    <p:cSldViewPr snapToGrid="0" snapToObjects="1">
      <p:cViewPr varScale="1">
        <p:scale>
          <a:sx n="110" d="100"/>
          <a:sy n="110" d="100"/>
        </p:scale>
        <p:origin x="12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A54DC0-8A77-4450-81F3-6212CF4BA667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E1744-1912-4932-88BB-DAA5B763D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480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1897091" y="1367790"/>
            <a:ext cx="839845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-300" dirty="0">
                <a:solidFill>
                  <a:schemeClr val="bg1"/>
                </a:solidFill>
              </a:rPr>
              <a:t>3</a:t>
            </a:r>
            <a:r>
              <a:rPr lang="ko-KR" altLang="en-US" sz="4800" spc="-300" dirty="0">
                <a:solidFill>
                  <a:schemeClr val="bg1"/>
                </a:solidFill>
              </a:rPr>
              <a:t>조</a:t>
            </a:r>
            <a:br>
              <a:rPr lang="en-US" altLang="ko-KR" sz="4800" spc="-300" dirty="0">
                <a:solidFill>
                  <a:schemeClr val="bg1"/>
                </a:solidFill>
              </a:rPr>
            </a:br>
            <a:r>
              <a:rPr lang="ko-KR" altLang="en-US" sz="4800" spc="-300" dirty="0">
                <a:solidFill>
                  <a:schemeClr val="bg1"/>
                </a:solidFill>
              </a:rPr>
              <a:t>회사의 인적사항 관리 프로그램 </a:t>
            </a:r>
          </a:p>
          <a:p>
            <a:pPr algn="ctr"/>
            <a:br>
              <a:rPr lang="en-US" altLang="ko-KR" sz="4800" spc="-300" dirty="0">
                <a:solidFill>
                  <a:schemeClr val="bg1"/>
                </a:solidFill>
              </a:rPr>
            </a:br>
            <a:endParaRPr lang="ko-KR" altLang="en-US" sz="4800" spc="-300" dirty="0">
              <a:solidFill>
                <a:schemeClr val="bg1"/>
              </a:solidFill>
            </a:endParaRPr>
          </a:p>
          <a:p>
            <a:pPr algn="ctr"/>
            <a:endParaRPr lang="ko-KR" altLang="en-US" sz="4800" spc="-300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70" y="1068705"/>
            <a:ext cx="44678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70" y="3406775"/>
            <a:ext cx="44678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10719058" y="5184140"/>
            <a:ext cx="8002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이정화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김영빈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err="1">
                <a:solidFill>
                  <a:schemeClr val="bg1"/>
                </a:solidFill>
              </a:rPr>
              <a:t>이호형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정성현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err="1">
                <a:solidFill>
                  <a:schemeClr val="bg1"/>
                </a:solidFill>
              </a:rPr>
              <a:t>황은솔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696553-77B7-CA44-B602-5F7217DD0161}"/>
              </a:ext>
            </a:extLst>
          </p:cNvPr>
          <p:cNvSpPr txBox="1"/>
          <p:nvPr/>
        </p:nvSpPr>
        <p:spPr>
          <a:xfrm>
            <a:off x="9203690" y="4750435"/>
            <a:ext cx="18478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030" y="101600"/>
            <a:ext cx="630364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ER </a:t>
            </a:r>
            <a:r>
              <a:rPr lang="ko-KR" altLang="en-US" sz="3600" spc="-300" dirty="0">
                <a:solidFill>
                  <a:schemeClr val="bg1"/>
                </a:solidFill>
              </a:rPr>
              <a:t>다이어그램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47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2E59B7F-68A8-4576-8DDB-4C5DE32FFB0F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635" cy="1077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5B8428-FC1E-48F0-88AB-F68AF48EF3DB}"/>
              </a:ext>
            </a:extLst>
          </p:cNvPr>
          <p:cNvSpPr txBox="1"/>
          <p:nvPr/>
        </p:nvSpPr>
        <p:spPr>
          <a:xfrm>
            <a:off x="875030" y="101600"/>
            <a:ext cx="630364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인스턴스 명세서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96A4C5-46F8-4D4A-A69B-50F9E0F50C92}"/>
              </a:ext>
            </a:extLst>
          </p:cNvPr>
          <p:cNvSpPr txBox="1"/>
          <p:nvPr/>
        </p:nvSpPr>
        <p:spPr>
          <a:xfrm>
            <a:off x="132080" y="11747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5,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5BD7524-5AC8-4A91-B89E-1E783E8B8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373379"/>
              </p:ext>
            </p:extLst>
          </p:nvPr>
        </p:nvGraphicFramePr>
        <p:xfrm>
          <a:off x="652052" y="2911292"/>
          <a:ext cx="7455627" cy="35692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1110">
                  <a:extLst>
                    <a:ext uri="{9D8B030D-6E8A-4147-A177-3AD203B41FA5}">
                      <a16:colId xmlns:a16="http://schemas.microsoft.com/office/drawing/2014/main" val="3166244212"/>
                    </a:ext>
                  </a:extLst>
                </a:gridCol>
                <a:gridCol w="576600">
                  <a:extLst>
                    <a:ext uri="{9D8B030D-6E8A-4147-A177-3AD203B41FA5}">
                      <a16:colId xmlns:a16="http://schemas.microsoft.com/office/drawing/2014/main" val="3504241297"/>
                    </a:ext>
                  </a:extLst>
                </a:gridCol>
                <a:gridCol w="557201">
                  <a:extLst>
                    <a:ext uri="{9D8B030D-6E8A-4147-A177-3AD203B41FA5}">
                      <a16:colId xmlns:a16="http://schemas.microsoft.com/office/drawing/2014/main" val="1573986907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928008630"/>
                    </a:ext>
                  </a:extLst>
                </a:gridCol>
                <a:gridCol w="626556">
                  <a:extLst>
                    <a:ext uri="{9D8B030D-6E8A-4147-A177-3AD203B41FA5}">
                      <a16:colId xmlns:a16="http://schemas.microsoft.com/office/drawing/2014/main" val="2215516928"/>
                    </a:ext>
                  </a:extLst>
                </a:gridCol>
                <a:gridCol w="718185">
                  <a:extLst>
                    <a:ext uri="{9D8B030D-6E8A-4147-A177-3AD203B41FA5}">
                      <a16:colId xmlns:a16="http://schemas.microsoft.com/office/drawing/2014/main" val="507416074"/>
                    </a:ext>
                  </a:extLst>
                </a:gridCol>
                <a:gridCol w="2409868">
                  <a:extLst>
                    <a:ext uri="{9D8B030D-6E8A-4147-A177-3AD203B41FA5}">
                      <a16:colId xmlns:a16="http://schemas.microsoft.com/office/drawing/2014/main" val="693679505"/>
                    </a:ext>
                  </a:extLst>
                </a:gridCol>
                <a:gridCol w="739259">
                  <a:extLst>
                    <a:ext uri="{9D8B030D-6E8A-4147-A177-3AD203B41FA5}">
                      <a16:colId xmlns:a16="http://schemas.microsoft.com/office/drawing/2014/main" val="773975185"/>
                    </a:ext>
                  </a:extLst>
                </a:gridCol>
                <a:gridCol w="710098">
                  <a:extLst>
                    <a:ext uri="{9D8B030D-6E8A-4147-A177-3AD203B41FA5}">
                      <a16:colId xmlns:a16="http://schemas.microsoft.com/office/drawing/2014/main" val="2045655435"/>
                    </a:ext>
                  </a:extLst>
                </a:gridCol>
              </a:tblGrid>
              <a:tr h="3049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dno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eno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pwd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name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job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exnumb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email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Cname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photo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4981158"/>
                  </a:ext>
                </a:extLst>
              </a:tr>
              <a:tr h="1908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101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1234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김민수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팀장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5555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kim@naver.com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sayout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null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6058157"/>
                  </a:ext>
                </a:extLst>
              </a:tr>
              <a:tr h="1908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102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1234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김지영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대리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5566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ji@naver.com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sayout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null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3005505"/>
                  </a:ext>
                </a:extLst>
              </a:tr>
              <a:tr h="1908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103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1234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정의현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사원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5577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jeong@naver.com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sayout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null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8623581"/>
                  </a:ext>
                </a:extLst>
              </a:tr>
              <a:tr h="1908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201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1234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이지수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팀장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2001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lee07@naver.com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sayout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null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8064647"/>
                  </a:ext>
                </a:extLst>
              </a:tr>
              <a:tr h="1908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202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1234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김희찬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대리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2002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kim08@naver.com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 err="1">
                          <a:effectLst/>
                        </a:rPr>
                        <a:t>sayout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null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1186061"/>
                  </a:ext>
                </a:extLst>
              </a:tr>
              <a:tr h="1908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203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1234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박초희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사원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2003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park11@naver.com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sayout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null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9183219"/>
                  </a:ext>
                </a:extLst>
              </a:tr>
              <a:tr h="2737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301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1234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박광식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팀장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3331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parksalese@systemout.com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sayout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null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947017"/>
                  </a:ext>
                </a:extLst>
              </a:tr>
              <a:tr h="1908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302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1234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이호형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대리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3332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leesales@systemout.com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sayout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null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7537299"/>
                  </a:ext>
                </a:extLst>
              </a:tr>
              <a:tr h="22842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303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1234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정우성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사원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3333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jeongsales@systemout.com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sayout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null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8964347"/>
                  </a:ext>
                </a:extLst>
              </a:tr>
              <a:tr h="1908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401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1234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김기획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팀장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4152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kkh1511@gmail.com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sayout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null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3471890"/>
                  </a:ext>
                </a:extLst>
              </a:tr>
              <a:tr h="2358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405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1234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박획기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대리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4812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groundbreaking@gmail.com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sayout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null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7773618"/>
                  </a:ext>
                </a:extLst>
              </a:tr>
              <a:tr h="1908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431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1234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이철수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사원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4615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ironwater@gmail.com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sayout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null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7329962"/>
                  </a:ext>
                </a:extLst>
              </a:tr>
              <a:tr h="1908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501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1234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박재범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팀장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5551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jpark@systemout.com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sayout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null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6850683"/>
                  </a:ext>
                </a:extLst>
              </a:tr>
              <a:tr h="219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502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1234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아이유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대리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5552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iu@systemout.com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sayout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null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3796389"/>
                  </a:ext>
                </a:extLst>
              </a:tr>
              <a:tr h="39826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503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1234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우영우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사원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5553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youngwoo@systemout.com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sayout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null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3676909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4F9122-30B0-4995-B2B6-4F11B175F22F}"/>
              </a:ext>
            </a:extLst>
          </p:cNvPr>
          <p:cNvSpPr txBox="1"/>
          <p:nvPr/>
        </p:nvSpPr>
        <p:spPr>
          <a:xfrm>
            <a:off x="652052" y="2573021"/>
            <a:ext cx="2343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사원 인스턴스</a:t>
            </a:r>
            <a:r>
              <a:rPr lang="en-US" altLang="ko-KR" sz="14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– ( 1 )</a:t>
            </a:r>
            <a:endParaRPr lang="ko-KR" altLang="en-US" sz="1400" b="1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7ACE45-9707-417C-AEB1-25832B48C6C3}"/>
              </a:ext>
            </a:extLst>
          </p:cNvPr>
          <p:cNvSpPr txBox="1"/>
          <p:nvPr/>
        </p:nvSpPr>
        <p:spPr>
          <a:xfrm>
            <a:off x="652051" y="1190981"/>
            <a:ext cx="2343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부서 인스턴스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880E62D-102B-40A8-9E2A-8CD22770E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474635"/>
              </p:ext>
            </p:extLst>
          </p:nvPr>
        </p:nvGraphicFramePr>
        <p:xfrm>
          <a:off x="652051" y="1529252"/>
          <a:ext cx="4860475" cy="9299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52571">
                  <a:extLst>
                    <a:ext uri="{9D8B030D-6E8A-4147-A177-3AD203B41FA5}">
                      <a16:colId xmlns:a16="http://schemas.microsoft.com/office/drawing/2014/main" val="2956085894"/>
                    </a:ext>
                  </a:extLst>
                </a:gridCol>
                <a:gridCol w="3307904">
                  <a:extLst>
                    <a:ext uri="{9D8B030D-6E8A-4147-A177-3AD203B41FA5}">
                      <a16:colId xmlns:a16="http://schemas.microsoft.com/office/drawing/2014/main" val="2858998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dno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dname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36226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인사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6823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개발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7536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영업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9693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기획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3193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총무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6971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851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030" y="101600"/>
            <a:ext cx="630364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ER </a:t>
            </a:r>
            <a:r>
              <a:rPr lang="ko-KR" altLang="en-US" sz="3600" spc="-300" dirty="0">
                <a:solidFill>
                  <a:schemeClr val="bg1"/>
                </a:solidFill>
              </a:rPr>
              <a:t>다이어그램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47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2E59B7F-68A8-4576-8DDB-4C5DE32FFB0F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635" cy="1077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5B8428-FC1E-48F0-88AB-F68AF48EF3DB}"/>
              </a:ext>
            </a:extLst>
          </p:cNvPr>
          <p:cNvSpPr txBox="1"/>
          <p:nvPr/>
        </p:nvSpPr>
        <p:spPr>
          <a:xfrm>
            <a:off x="875030" y="101600"/>
            <a:ext cx="630364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인스턴스 명세서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96A4C5-46F8-4D4A-A69B-50F9E0F50C92}"/>
              </a:ext>
            </a:extLst>
          </p:cNvPr>
          <p:cNvSpPr txBox="1"/>
          <p:nvPr/>
        </p:nvSpPr>
        <p:spPr>
          <a:xfrm>
            <a:off x="132080" y="11747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5,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DB7582-67C2-4A0D-BBD6-0E9C7EA83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55906"/>
              </p:ext>
            </p:extLst>
          </p:nvPr>
        </p:nvGraphicFramePr>
        <p:xfrm>
          <a:off x="194478" y="1986187"/>
          <a:ext cx="5945169" cy="43932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1777">
                  <a:extLst>
                    <a:ext uri="{9D8B030D-6E8A-4147-A177-3AD203B41FA5}">
                      <a16:colId xmlns:a16="http://schemas.microsoft.com/office/drawing/2014/main" val="411890899"/>
                    </a:ext>
                  </a:extLst>
                </a:gridCol>
                <a:gridCol w="1157750">
                  <a:extLst>
                    <a:ext uri="{9D8B030D-6E8A-4147-A177-3AD203B41FA5}">
                      <a16:colId xmlns:a16="http://schemas.microsoft.com/office/drawing/2014/main" val="1150481229"/>
                    </a:ext>
                  </a:extLst>
                </a:gridCol>
                <a:gridCol w="979345">
                  <a:extLst>
                    <a:ext uri="{9D8B030D-6E8A-4147-A177-3AD203B41FA5}">
                      <a16:colId xmlns:a16="http://schemas.microsoft.com/office/drawing/2014/main" val="2234958129"/>
                    </a:ext>
                  </a:extLst>
                </a:gridCol>
                <a:gridCol w="1335527">
                  <a:extLst>
                    <a:ext uri="{9D8B030D-6E8A-4147-A177-3AD203B41FA5}">
                      <a16:colId xmlns:a16="http://schemas.microsoft.com/office/drawing/2014/main" val="3875362021"/>
                    </a:ext>
                  </a:extLst>
                </a:gridCol>
                <a:gridCol w="890770">
                  <a:extLst>
                    <a:ext uri="{9D8B030D-6E8A-4147-A177-3AD203B41FA5}">
                      <a16:colId xmlns:a16="http://schemas.microsoft.com/office/drawing/2014/main" val="1501232652"/>
                    </a:ext>
                  </a:extLst>
                </a:gridCol>
              </a:tblGrid>
              <a:tr h="1574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addr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844" marR="67844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birth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844" marR="67844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salary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844" marR="67844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edu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844" marR="67844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dayoff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844" marR="67844" marT="0" marB="0"/>
                </a:tc>
                <a:extLst>
                  <a:ext uri="{0D108BD9-81ED-4DB2-BD59-A6C34878D82A}">
                    <a16:rowId xmlns:a16="http://schemas.microsoft.com/office/drawing/2014/main" val="2628406266"/>
                  </a:ext>
                </a:extLst>
              </a:tr>
              <a:tr h="264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0">
                          <a:effectLst/>
                        </a:rPr>
                        <a:t>서울특별시 광진구</a:t>
                      </a:r>
                      <a:endParaRPr lang="ko-KR" sz="1000" kern="100"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0">
                          <a:effectLst/>
                        </a:rPr>
                        <a:t>구의로</a:t>
                      </a:r>
                      <a:r>
                        <a:rPr lang="en-US" sz="800" kern="0">
                          <a:effectLst/>
                        </a:rPr>
                        <a:t> 62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844" marR="67844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1995/11/12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844" marR="67844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5000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844" marR="67844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0">
                          <a:effectLst/>
                        </a:rPr>
                        <a:t>연세대학교 </a:t>
                      </a:r>
                      <a:endParaRPr lang="ko-KR" sz="1000" kern="100"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0">
                          <a:effectLst/>
                        </a:rPr>
                        <a:t>경영학과 졸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844" marR="67844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844" marR="67844" marT="0" marB="0"/>
                </a:tc>
                <a:extLst>
                  <a:ext uri="{0D108BD9-81ED-4DB2-BD59-A6C34878D82A}">
                    <a16:rowId xmlns:a16="http://schemas.microsoft.com/office/drawing/2014/main" val="398976516"/>
                  </a:ext>
                </a:extLst>
              </a:tr>
              <a:tr h="488730">
                <a:tc>
                  <a:txBody>
                    <a:bodyPr/>
                    <a:lstStyle/>
                    <a:p>
                      <a:pPr indent="101600"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0">
                          <a:effectLst/>
                        </a:rPr>
                        <a:t>경기도 성남시 성남</a:t>
                      </a:r>
                      <a:r>
                        <a:rPr lang="en-US" sz="800" kern="0">
                          <a:effectLst/>
                        </a:rPr>
                        <a:t>6</a:t>
                      </a:r>
                      <a:r>
                        <a:rPr lang="ko-KR" sz="800" kern="0">
                          <a:effectLst/>
                        </a:rPr>
                        <a:t>로</a:t>
                      </a:r>
                      <a:endParaRPr lang="ko-KR" sz="1000" kern="100">
                        <a:effectLst/>
                      </a:endParaRPr>
                    </a:p>
                    <a:p>
                      <a:pPr indent="4064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72 102</a:t>
                      </a:r>
                      <a:r>
                        <a:rPr lang="ko-KR" sz="800" kern="0">
                          <a:effectLst/>
                        </a:rPr>
                        <a:t>동</a:t>
                      </a:r>
                      <a:r>
                        <a:rPr lang="en-US" sz="800" kern="0">
                          <a:effectLst/>
                        </a:rPr>
                        <a:t> 105</a:t>
                      </a:r>
                      <a:r>
                        <a:rPr lang="ko-KR" sz="800" kern="0">
                          <a:effectLst/>
                        </a:rPr>
                        <a:t>호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844" marR="67844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1996/11/22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844" marR="67844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4000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844" marR="67844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0">
                          <a:effectLst/>
                        </a:rPr>
                        <a:t>고려대학교</a:t>
                      </a:r>
                      <a:endParaRPr lang="ko-KR" sz="1000" kern="100"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0">
                          <a:effectLst/>
                        </a:rPr>
                        <a:t>컴퓨터공학과 졸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844" marR="67844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9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844" marR="67844" marT="0" marB="0"/>
                </a:tc>
                <a:extLst>
                  <a:ext uri="{0D108BD9-81ED-4DB2-BD59-A6C34878D82A}">
                    <a16:rowId xmlns:a16="http://schemas.microsoft.com/office/drawing/2014/main" val="1206467825"/>
                  </a:ext>
                </a:extLst>
              </a:tr>
              <a:tr h="264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0">
                          <a:effectLst/>
                        </a:rPr>
                        <a:t>인천광역시 남구 </a:t>
                      </a:r>
                      <a:endParaRPr lang="ko-KR" sz="1000" kern="100"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0">
                          <a:effectLst/>
                        </a:rPr>
                        <a:t>미추홀로</a:t>
                      </a:r>
                      <a:r>
                        <a:rPr lang="en-US" sz="800" kern="0">
                          <a:effectLst/>
                        </a:rPr>
                        <a:t> 54'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844" marR="67844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1997/10/11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844" marR="67844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844" marR="67844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0">
                          <a:effectLst/>
                        </a:rPr>
                        <a:t>한양대학교 </a:t>
                      </a:r>
                      <a:endParaRPr lang="ko-KR" sz="1000" kern="100"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0">
                          <a:effectLst/>
                        </a:rPr>
                        <a:t>기계공학과 졸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844" marR="67844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844" marR="67844" marT="0" marB="0"/>
                </a:tc>
                <a:extLst>
                  <a:ext uri="{0D108BD9-81ED-4DB2-BD59-A6C34878D82A}">
                    <a16:rowId xmlns:a16="http://schemas.microsoft.com/office/drawing/2014/main" val="1889503690"/>
                  </a:ext>
                </a:extLst>
              </a:tr>
              <a:tr h="264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0">
                          <a:effectLst/>
                        </a:rPr>
                        <a:t>인천광역시 부평구</a:t>
                      </a:r>
                      <a:endParaRPr lang="ko-KR" sz="1000" kern="100"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 </a:t>
                      </a:r>
                      <a:r>
                        <a:rPr lang="ko-KR" sz="800" kern="0">
                          <a:effectLst/>
                        </a:rPr>
                        <a:t>부평로</a:t>
                      </a:r>
                      <a:r>
                        <a:rPr lang="en-US" sz="800" kern="0">
                          <a:effectLst/>
                        </a:rPr>
                        <a:t> 85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844" marR="67844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1975/07/17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844" marR="67844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6500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844" marR="67844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0" dirty="0">
                          <a:effectLst/>
                        </a:rPr>
                        <a:t>서울대학교 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0" dirty="0">
                          <a:effectLst/>
                        </a:rPr>
                        <a:t>컴퓨터공학과 졸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844" marR="67844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844" marR="67844" marT="0" marB="0"/>
                </a:tc>
                <a:extLst>
                  <a:ext uri="{0D108BD9-81ED-4DB2-BD59-A6C34878D82A}">
                    <a16:rowId xmlns:a16="http://schemas.microsoft.com/office/drawing/2014/main" val="2934643967"/>
                  </a:ext>
                </a:extLst>
              </a:tr>
              <a:tr h="264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0">
                          <a:effectLst/>
                        </a:rPr>
                        <a:t>서울시 마포구 연남로</a:t>
                      </a:r>
                      <a:r>
                        <a:rPr lang="en-US" sz="800" kern="0">
                          <a:effectLst/>
                        </a:rPr>
                        <a:t> 65</a:t>
                      </a:r>
                      <a:endParaRPr lang="ko-KR" sz="1000" kern="100"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 305</a:t>
                      </a:r>
                      <a:r>
                        <a:rPr lang="ko-KR" sz="800" kern="0">
                          <a:effectLst/>
                        </a:rPr>
                        <a:t>동</a:t>
                      </a:r>
                      <a:r>
                        <a:rPr lang="en-US" sz="800" kern="0">
                          <a:effectLst/>
                        </a:rPr>
                        <a:t> 105</a:t>
                      </a:r>
                      <a:r>
                        <a:rPr lang="ko-KR" sz="800" kern="0">
                          <a:effectLst/>
                        </a:rPr>
                        <a:t>호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844" marR="67844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1988/08/14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844" marR="67844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5000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844" marR="67844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0">
                          <a:effectLst/>
                        </a:rPr>
                        <a:t>인하대학교 </a:t>
                      </a:r>
                      <a:endParaRPr lang="ko-KR" sz="1000" kern="100"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0">
                          <a:effectLst/>
                        </a:rPr>
                        <a:t>경제학과 졸</a:t>
                      </a:r>
                      <a:r>
                        <a:rPr lang="en-US" sz="800" kern="0">
                          <a:effectLst/>
                        </a:rPr>
                        <a:t>'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844" marR="67844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844" marR="67844" marT="0" marB="0"/>
                </a:tc>
                <a:extLst>
                  <a:ext uri="{0D108BD9-81ED-4DB2-BD59-A6C34878D82A}">
                    <a16:rowId xmlns:a16="http://schemas.microsoft.com/office/drawing/2014/main" val="275647833"/>
                  </a:ext>
                </a:extLst>
              </a:tr>
              <a:tr h="264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0">
                          <a:effectLst/>
                        </a:rPr>
                        <a:t>부산광역시 연제구 </a:t>
                      </a:r>
                      <a:endParaRPr lang="ko-KR" sz="1000" kern="100"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0">
                          <a:effectLst/>
                        </a:rPr>
                        <a:t>연산로</a:t>
                      </a:r>
                      <a:r>
                        <a:rPr lang="en-US" sz="800" kern="0">
                          <a:effectLst/>
                        </a:rPr>
                        <a:t> 95'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844" marR="67844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1993/11/27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844" marR="67844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3500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844" marR="67844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0">
                          <a:effectLst/>
                        </a:rPr>
                        <a:t>한양대학교</a:t>
                      </a:r>
                      <a:endParaRPr lang="ko-KR" sz="1000" kern="100"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0">
                          <a:effectLst/>
                        </a:rPr>
                        <a:t>컴퓨터학과 졸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844" marR="67844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844" marR="67844" marT="0" marB="0"/>
                </a:tc>
                <a:extLst>
                  <a:ext uri="{0D108BD9-81ED-4DB2-BD59-A6C34878D82A}">
                    <a16:rowId xmlns:a16="http://schemas.microsoft.com/office/drawing/2014/main" val="2708026693"/>
                  </a:ext>
                </a:extLst>
              </a:tr>
              <a:tr h="264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0">
                          <a:effectLst/>
                        </a:rPr>
                        <a:t>강원도 원주시</a:t>
                      </a:r>
                      <a:endParaRPr lang="ko-KR" sz="1000" kern="100"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0">
                          <a:effectLst/>
                        </a:rPr>
                        <a:t>원주로</a:t>
                      </a:r>
                      <a:r>
                        <a:rPr lang="en-US" sz="800" kern="0">
                          <a:effectLst/>
                        </a:rPr>
                        <a:t> 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844" marR="67844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1995/12/12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844" marR="67844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600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844" marR="67844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0" dirty="0">
                          <a:effectLst/>
                        </a:rPr>
                        <a:t>한양대학교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0" dirty="0">
                          <a:effectLst/>
                        </a:rPr>
                        <a:t>행정학과 졸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844" marR="67844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844" marR="67844" marT="0" marB="0"/>
                </a:tc>
                <a:extLst>
                  <a:ext uri="{0D108BD9-81ED-4DB2-BD59-A6C34878D82A}">
                    <a16:rowId xmlns:a16="http://schemas.microsoft.com/office/drawing/2014/main" val="2175450846"/>
                  </a:ext>
                </a:extLst>
              </a:tr>
              <a:tr h="264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0">
                          <a:effectLst/>
                        </a:rPr>
                        <a:t>경기도 고양시 </a:t>
                      </a:r>
                      <a:endParaRPr lang="ko-KR" sz="1000" kern="100"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0">
                          <a:effectLst/>
                        </a:rPr>
                        <a:t>일산서로</a:t>
                      </a:r>
                      <a:r>
                        <a:rPr lang="en-US" sz="800" kern="0">
                          <a:effectLst/>
                        </a:rPr>
                        <a:t> 82'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844" marR="67844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1995/11/15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844" marR="67844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500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844" marR="67844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0">
                          <a:effectLst/>
                        </a:rPr>
                        <a:t>상명대학교 </a:t>
                      </a:r>
                      <a:endParaRPr lang="ko-KR" sz="1000" kern="100"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0">
                          <a:effectLst/>
                        </a:rPr>
                        <a:t>중국어과 졸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844" marR="67844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844" marR="67844" marT="0" marB="0"/>
                </a:tc>
                <a:extLst>
                  <a:ext uri="{0D108BD9-81ED-4DB2-BD59-A6C34878D82A}">
                    <a16:rowId xmlns:a16="http://schemas.microsoft.com/office/drawing/2014/main" val="631962682"/>
                  </a:ext>
                </a:extLst>
              </a:tr>
              <a:tr h="264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0">
                          <a:effectLst/>
                        </a:rPr>
                        <a:t>전라북도 전주시 풍남동</a:t>
                      </a:r>
                      <a:endParaRPr lang="ko-KR" sz="1000" kern="100"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3</a:t>
                      </a:r>
                      <a:r>
                        <a:rPr lang="ko-KR" sz="800" kern="0">
                          <a:effectLst/>
                        </a:rPr>
                        <a:t>가 기린대로</a:t>
                      </a:r>
                      <a:r>
                        <a:rPr lang="en-US" sz="800" kern="0">
                          <a:effectLst/>
                        </a:rPr>
                        <a:t> 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844" marR="67844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1995/01/02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844" marR="67844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844" marR="67844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0">
                          <a:effectLst/>
                        </a:rPr>
                        <a:t>건국대학교 </a:t>
                      </a:r>
                      <a:endParaRPr lang="ko-KR" sz="1000" kern="100"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0">
                          <a:effectLst/>
                        </a:rPr>
                        <a:t>국어국문과 졸</a:t>
                      </a:r>
                      <a:r>
                        <a:rPr lang="en-US" sz="800" kern="0">
                          <a:effectLst/>
                        </a:rPr>
                        <a:t>'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844" marR="67844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844" marR="67844" marT="0" marB="0"/>
                </a:tc>
                <a:extLst>
                  <a:ext uri="{0D108BD9-81ED-4DB2-BD59-A6C34878D82A}">
                    <a16:rowId xmlns:a16="http://schemas.microsoft.com/office/drawing/2014/main" val="3096881017"/>
                  </a:ext>
                </a:extLst>
              </a:tr>
              <a:tr h="264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0">
                          <a:effectLst/>
                        </a:rPr>
                        <a:t>서울시특별시 강남구 </a:t>
                      </a:r>
                      <a:endParaRPr lang="ko-KR" sz="1000" kern="100"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0">
                          <a:effectLst/>
                        </a:rPr>
                        <a:t>청담로</a:t>
                      </a:r>
                      <a:r>
                        <a:rPr lang="en-US" sz="800" kern="0">
                          <a:effectLst/>
                        </a:rPr>
                        <a:t> 32 105</a:t>
                      </a:r>
                      <a:r>
                        <a:rPr lang="ko-KR" sz="800" kern="0">
                          <a:effectLst/>
                        </a:rPr>
                        <a:t>호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844" marR="67844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1978/05/16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844" marR="67844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10000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844" marR="67844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0">
                          <a:effectLst/>
                        </a:rPr>
                        <a:t>서울대학교 </a:t>
                      </a:r>
                      <a:endParaRPr lang="ko-KR" sz="1000" kern="100"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0">
                          <a:effectLst/>
                        </a:rPr>
                        <a:t>경영대학원 졸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844" marR="67844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844" marR="67844" marT="0" marB="0"/>
                </a:tc>
                <a:extLst>
                  <a:ext uri="{0D108BD9-81ED-4DB2-BD59-A6C34878D82A}">
                    <a16:rowId xmlns:a16="http://schemas.microsoft.com/office/drawing/2014/main" val="181703320"/>
                  </a:ext>
                </a:extLst>
              </a:tr>
              <a:tr h="264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0">
                          <a:effectLst/>
                        </a:rPr>
                        <a:t>서울특별시 구로구 </a:t>
                      </a:r>
                      <a:endParaRPr lang="ko-KR" sz="1000" kern="100"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0">
                          <a:effectLst/>
                        </a:rPr>
                        <a:t>오륜</a:t>
                      </a:r>
                      <a:r>
                        <a:rPr lang="en-US" sz="800" kern="0">
                          <a:effectLst/>
                        </a:rPr>
                        <a:t>8</a:t>
                      </a:r>
                      <a:r>
                        <a:rPr lang="ko-KR" sz="800" kern="0">
                          <a:effectLst/>
                        </a:rPr>
                        <a:t>로</a:t>
                      </a:r>
                      <a:r>
                        <a:rPr lang="en-US" sz="800" kern="0">
                          <a:effectLst/>
                        </a:rPr>
                        <a:t> 52'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844" marR="67844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1980/06/21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844" marR="67844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8000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844" marR="67844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0">
                          <a:effectLst/>
                        </a:rPr>
                        <a:t>고려대학교 </a:t>
                      </a:r>
                      <a:endParaRPr lang="ko-KR" sz="1000" kern="100"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0">
                          <a:effectLst/>
                        </a:rPr>
                        <a:t>철학과 졸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844" marR="67844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844" marR="67844" marT="0" marB="0"/>
                </a:tc>
                <a:extLst>
                  <a:ext uri="{0D108BD9-81ED-4DB2-BD59-A6C34878D82A}">
                    <a16:rowId xmlns:a16="http://schemas.microsoft.com/office/drawing/2014/main" val="3817626464"/>
                  </a:ext>
                </a:extLst>
              </a:tr>
              <a:tr h="264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0">
                          <a:effectLst/>
                        </a:rPr>
                        <a:t>서울특별시 송파구 </a:t>
                      </a:r>
                      <a:endParaRPr lang="ko-KR" sz="1000" kern="100"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0">
                          <a:effectLst/>
                        </a:rPr>
                        <a:t>문정법조단지로</a:t>
                      </a:r>
                      <a:r>
                        <a:rPr lang="en-US" sz="800" kern="0">
                          <a:effectLst/>
                        </a:rPr>
                        <a:t> 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844" marR="67844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1992/06/15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844" marR="67844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4800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844" marR="67844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0">
                          <a:effectLst/>
                        </a:rPr>
                        <a:t>서울사이버대학교</a:t>
                      </a:r>
                      <a:endParaRPr lang="ko-KR" sz="1000" kern="100">
                        <a:effectLst/>
                      </a:endParaRPr>
                    </a:p>
                    <a:p>
                      <a:pPr indent="508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 </a:t>
                      </a:r>
                      <a:r>
                        <a:rPr lang="ko-KR" sz="800" kern="0">
                          <a:effectLst/>
                        </a:rPr>
                        <a:t>마케팅기획과 졸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844" marR="67844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844" marR="67844" marT="0" marB="0"/>
                </a:tc>
                <a:extLst>
                  <a:ext uri="{0D108BD9-81ED-4DB2-BD59-A6C34878D82A}">
                    <a16:rowId xmlns:a16="http://schemas.microsoft.com/office/drawing/2014/main" val="751969434"/>
                  </a:ext>
                </a:extLst>
              </a:tr>
              <a:tr h="264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0">
                          <a:effectLst/>
                        </a:rPr>
                        <a:t>서울특별시 강남구 </a:t>
                      </a:r>
                      <a:endParaRPr lang="ko-KR" sz="1000" kern="100"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0">
                          <a:effectLst/>
                        </a:rPr>
                        <a:t>강남로</a:t>
                      </a:r>
                      <a:r>
                        <a:rPr lang="en-US" sz="800" kern="0">
                          <a:effectLst/>
                        </a:rPr>
                        <a:t> 82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844" marR="67844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1990/05/06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844" marR="67844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800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844" marR="67844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0">
                          <a:effectLst/>
                        </a:rPr>
                        <a:t>연세대학교 </a:t>
                      </a:r>
                      <a:endParaRPr lang="ko-KR" sz="1000" kern="100"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0">
                          <a:effectLst/>
                        </a:rPr>
                        <a:t>철학과 졸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844" marR="67844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844" marR="67844" marT="0" marB="0"/>
                </a:tc>
                <a:extLst>
                  <a:ext uri="{0D108BD9-81ED-4DB2-BD59-A6C34878D82A}">
                    <a16:rowId xmlns:a16="http://schemas.microsoft.com/office/drawing/2014/main" val="1199089024"/>
                  </a:ext>
                </a:extLst>
              </a:tr>
              <a:tr h="264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0">
                          <a:effectLst/>
                        </a:rPr>
                        <a:t>서울특별시 관악구 </a:t>
                      </a:r>
                      <a:endParaRPr lang="ko-KR" sz="1000" kern="100"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0">
                          <a:effectLst/>
                        </a:rPr>
                        <a:t>서울대로</a:t>
                      </a:r>
                      <a:r>
                        <a:rPr lang="en-US" sz="800" kern="0">
                          <a:effectLst/>
                        </a:rPr>
                        <a:t> 21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844" marR="67844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1994/06/07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844" marR="67844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600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844" marR="67844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0">
                          <a:effectLst/>
                        </a:rPr>
                        <a:t>서강대학교 </a:t>
                      </a:r>
                      <a:endParaRPr lang="ko-KR" sz="1000" kern="100"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0">
                          <a:effectLst/>
                        </a:rPr>
                        <a:t>경제학과 졸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844" marR="67844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844" marR="67844" marT="0" marB="0"/>
                </a:tc>
                <a:extLst>
                  <a:ext uri="{0D108BD9-81ED-4DB2-BD59-A6C34878D82A}">
                    <a16:rowId xmlns:a16="http://schemas.microsoft.com/office/drawing/2014/main" val="3318515100"/>
                  </a:ext>
                </a:extLst>
              </a:tr>
              <a:tr h="264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0">
                          <a:effectLst/>
                        </a:rPr>
                        <a:t>경기도 성남시 </a:t>
                      </a:r>
                      <a:endParaRPr lang="ko-KR" sz="1000" kern="100"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0">
                          <a:effectLst/>
                        </a:rPr>
                        <a:t>위례로</a:t>
                      </a:r>
                      <a:r>
                        <a:rPr lang="en-US" sz="800" kern="0">
                          <a:effectLst/>
                        </a:rPr>
                        <a:t> 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844" marR="67844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1999/11/12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844" marR="67844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500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844" marR="67844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0">
                          <a:effectLst/>
                        </a:rPr>
                        <a:t>성균관대학교 </a:t>
                      </a:r>
                      <a:endParaRPr lang="ko-KR" sz="1000" kern="100"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0">
                          <a:effectLst/>
                        </a:rPr>
                        <a:t>인도어과 졸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844" marR="67844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10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844" marR="67844" marT="0" marB="0"/>
                </a:tc>
                <a:extLst>
                  <a:ext uri="{0D108BD9-81ED-4DB2-BD59-A6C34878D82A}">
                    <a16:rowId xmlns:a16="http://schemas.microsoft.com/office/drawing/2014/main" val="108065729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5EA3E16-0957-4E18-8123-C8B5C422B406}"/>
              </a:ext>
            </a:extLst>
          </p:cNvPr>
          <p:cNvSpPr txBox="1"/>
          <p:nvPr/>
        </p:nvSpPr>
        <p:spPr>
          <a:xfrm>
            <a:off x="194478" y="1502733"/>
            <a:ext cx="2343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사원 인스턴스</a:t>
            </a:r>
            <a:r>
              <a:rPr lang="en-US" altLang="ko-KR" sz="14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– ( 2 )</a:t>
            </a:r>
            <a:endParaRPr lang="ko-KR" altLang="en-US" sz="1400" b="1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9296272-1A4D-4F43-8BE3-88E3719E29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972870"/>
              </p:ext>
            </p:extLst>
          </p:nvPr>
        </p:nvGraphicFramePr>
        <p:xfrm>
          <a:off x="6634286" y="1986187"/>
          <a:ext cx="5257554" cy="27474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2138">
                  <a:extLst>
                    <a:ext uri="{9D8B030D-6E8A-4147-A177-3AD203B41FA5}">
                      <a16:colId xmlns:a16="http://schemas.microsoft.com/office/drawing/2014/main" val="4091789114"/>
                    </a:ext>
                  </a:extLst>
                </a:gridCol>
                <a:gridCol w="1752708">
                  <a:extLst>
                    <a:ext uri="{9D8B030D-6E8A-4147-A177-3AD203B41FA5}">
                      <a16:colId xmlns:a16="http://schemas.microsoft.com/office/drawing/2014/main" val="2326794871"/>
                    </a:ext>
                  </a:extLst>
                </a:gridCol>
                <a:gridCol w="1752708">
                  <a:extLst>
                    <a:ext uri="{9D8B030D-6E8A-4147-A177-3AD203B41FA5}">
                      <a16:colId xmlns:a16="http://schemas.microsoft.com/office/drawing/2014/main" val="4141867795"/>
                    </a:ext>
                  </a:extLst>
                </a:gridCol>
              </a:tblGrid>
              <a:tr h="171714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hiredate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resigndate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ssc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6471134"/>
                  </a:ext>
                </a:extLst>
              </a:tr>
              <a:tr h="171714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100">
                          <a:effectLst/>
                        </a:rPr>
                        <a:t>2022/03/01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null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100" dirty="0">
                          <a:effectLst/>
                        </a:rPr>
                        <a:t>951112-1012345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5863889"/>
                  </a:ext>
                </a:extLst>
              </a:tr>
              <a:tr h="171714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2021/05/03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null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961122-2012345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4245032"/>
                  </a:ext>
                </a:extLst>
              </a:tr>
              <a:tr h="171714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2022/09/19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null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971112-1023456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9409242"/>
                  </a:ext>
                </a:extLst>
              </a:tr>
              <a:tr h="171714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2019/05/17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null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750717-2285968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1132390"/>
                  </a:ext>
                </a:extLst>
              </a:tr>
              <a:tr h="171714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2018/02/11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null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 dirty="0">
                          <a:effectLst/>
                        </a:rPr>
                        <a:t>880814-1583968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2908734"/>
                  </a:ext>
                </a:extLst>
              </a:tr>
              <a:tr h="171714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2021/07/30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null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931127-2658848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19562"/>
                  </a:ext>
                </a:extLst>
              </a:tr>
              <a:tr h="171714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2018/01/22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null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951212-1234567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0905259"/>
                  </a:ext>
                </a:extLst>
              </a:tr>
              <a:tr h="171714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2019/08/11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null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51115-1234567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1683358"/>
                  </a:ext>
                </a:extLst>
              </a:tr>
              <a:tr h="171714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2022/08/23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null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950102-1234567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0408623"/>
                  </a:ext>
                </a:extLst>
              </a:tr>
              <a:tr h="171714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2008/03/15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null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780516-1548851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2481944"/>
                  </a:ext>
                </a:extLst>
              </a:tr>
              <a:tr h="171714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2012/08/17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null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800621-1830011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823012"/>
                  </a:ext>
                </a:extLst>
              </a:tr>
              <a:tr h="171714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2017/09/15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null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920615-1954352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1766517"/>
                  </a:ext>
                </a:extLst>
              </a:tr>
              <a:tr h="171714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2018/03/22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null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900506-1234567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3884571"/>
                  </a:ext>
                </a:extLst>
              </a:tr>
              <a:tr h="171714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2019/05/12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null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940607-2234567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9890594"/>
                  </a:ext>
                </a:extLst>
              </a:tr>
              <a:tr h="171714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2022/03/11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null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 dirty="0">
                          <a:effectLst/>
                        </a:rPr>
                        <a:t>991112-1234567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131061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B97D7A7-1DCA-4AB5-BB6E-3B114B7940C2}"/>
              </a:ext>
            </a:extLst>
          </p:cNvPr>
          <p:cNvSpPr txBox="1"/>
          <p:nvPr/>
        </p:nvSpPr>
        <p:spPr>
          <a:xfrm>
            <a:off x="6634286" y="1501244"/>
            <a:ext cx="2343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사원 인스턴스</a:t>
            </a:r>
            <a:r>
              <a:rPr lang="en-US" altLang="ko-KR" sz="14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– ( 3 )</a:t>
            </a:r>
            <a:endParaRPr lang="ko-KR" altLang="en-US" sz="1400" b="1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4554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030" y="101600"/>
            <a:ext cx="630364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ER </a:t>
            </a:r>
            <a:r>
              <a:rPr lang="ko-KR" altLang="en-US" sz="3600" spc="-300" dirty="0">
                <a:solidFill>
                  <a:schemeClr val="bg1"/>
                </a:solidFill>
              </a:rPr>
              <a:t>다이어그램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47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2E59B7F-68A8-4576-8DDB-4C5DE32FFB0F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635" cy="1077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5B8428-FC1E-48F0-88AB-F68AF48EF3DB}"/>
              </a:ext>
            </a:extLst>
          </p:cNvPr>
          <p:cNvSpPr txBox="1"/>
          <p:nvPr/>
        </p:nvSpPr>
        <p:spPr>
          <a:xfrm>
            <a:off x="875030" y="101600"/>
            <a:ext cx="630364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인스턴스 명세서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96A4C5-46F8-4D4A-A69B-50F9E0F50C92}"/>
              </a:ext>
            </a:extLst>
          </p:cNvPr>
          <p:cNvSpPr txBox="1"/>
          <p:nvPr/>
        </p:nvSpPr>
        <p:spPr>
          <a:xfrm>
            <a:off x="132080" y="11747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5,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EA3E16-0957-4E18-8123-C8B5C422B406}"/>
              </a:ext>
            </a:extLst>
          </p:cNvPr>
          <p:cNvSpPr txBox="1"/>
          <p:nvPr/>
        </p:nvSpPr>
        <p:spPr>
          <a:xfrm>
            <a:off x="132080" y="1158849"/>
            <a:ext cx="2343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인사평가 인스턴스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97D7A7-1DCA-4AB5-BB6E-3B114B7940C2}"/>
              </a:ext>
            </a:extLst>
          </p:cNvPr>
          <p:cNvSpPr txBox="1"/>
          <p:nvPr/>
        </p:nvSpPr>
        <p:spPr>
          <a:xfrm>
            <a:off x="132080" y="4023268"/>
            <a:ext cx="2343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경력사항 인스턴스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5AEBDED-8A6E-4E9A-9240-1B985C5AB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98917"/>
              </p:ext>
            </p:extLst>
          </p:nvPr>
        </p:nvGraphicFramePr>
        <p:xfrm>
          <a:off x="176362" y="1545513"/>
          <a:ext cx="5857240" cy="24298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5995">
                  <a:extLst>
                    <a:ext uri="{9D8B030D-6E8A-4147-A177-3AD203B41FA5}">
                      <a16:colId xmlns:a16="http://schemas.microsoft.com/office/drawing/2014/main" val="2223234568"/>
                    </a:ext>
                  </a:extLst>
                </a:gridCol>
                <a:gridCol w="975995">
                  <a:extLst>
                    <a:ext uri="{9D8B030D-6E8A-4147-A177-3AD203B41FA5}">
                      <a16:colId xmlns:a16="http://schemas.microsoft.com/office/drawing/2014/main" val="263338712"/>
                    </a:ext>
                  </a:extLst>
                </a:gridCol>
                <a:gridCol w="975995">
                  <a:extLst>
                    <a:ext uri="{9D8B030D-6E8A-4147-A177-3AD203B41FA5}">
                      <a16:colId xmlns:a16="http://schemas.microsoft.com/office/drawing/2014/main" val="1894157863"/>
                    </a:ext>
                  </a:extLst>
                </a:gridCol>
                <a:gridCol w="975995">
                  <a:extLst>
                    <a:ext uri="{9D8B030D-6E8A-4147-A177-3AD203B41FA5}">
                      <a16:colId xmlns:a16="http://schemas.microsoft.com/office/drawing/2014/main" val="4198670229"/>
                    </a:ext>
                  </a:extLst>
                </a:gridCol>
                <a:gridCol w="976630">
                  <a:extLst>
                    <a:ext uri="{9D8B030D-6E8A-4147-A177-3AD203B41FA5}">
                      <a16:colId xmlns:a16="http://schemas.microsoft.com/office/drawing/2014/main" val="52749125"/>
                    </a:ext>
                  </a:extLst>
                </a:gridCol>
                <a:gridCol w="976630">
                  <a:extLst>
                    <a:ext uri="{9D8B030D-6E8A-4147-A177-3AD203B41FA5}">
                      <a16:colId xmlns:a16="http://schemas.microsoft.com/office/drawing/2014/main" val="42113987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effectLst/>
                        </a:rPr>
                        <a:t>eno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effectLst/>
                        </a:rPr>
                        <a:t>respons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effectLst/>
                        </a:rPr>
                        <a:t>busiperfo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effectLst/>
                        </a:rPr>
                        <a:t>cooper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effectLst/>
                        </a:rPr>
                        <a:t>attitude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effectLst/>
                        </a:rPr>
                        <a:t>extrapoint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336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101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0282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102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6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9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9252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103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9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9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9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9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56125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10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9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10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187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9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6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7529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6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9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10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6865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301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9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6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337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302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9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83619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303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6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0426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401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9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9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9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90760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405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9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3692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431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6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6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6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6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3083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501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9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6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25635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502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9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9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07643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503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9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 dirty="0">
                          <a:effectLst/>
                        </a:rPr>
                        <a:t>8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239589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D0D9E65-4529-4981-8C5D-451E9C420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746118"/>
              </p:ext>
            </p:extLst>
          </p:nvPr>
        </p:nvGraphicFramePr>
        <p:xfrm>
          <a:off x="183425" y="4331045"/>
          <a:ext cx="5868670" cy="24014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8625">
                  <a:extLst>
                    <a:ext uri="{9D8B030D-6E8A-4147-A177-3AD203B41FA5}">
                      <a16:colId xmlns:a16="http://schemas.microsoft.com/office/drawing/2014/main" val="3796478165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943832123"/>
                    </a:ext>
                  </a:extLst>
                </a:gridCol>
                <a:gridCol w="989965">
                  <a:extLst>
                    <a:ext uri="{9D8B030D-6E8A-4147-A177-3AD203B41FA5}">
                      <a16:colId xmlns:a16="http://schemas.microsoft.com/office/drawing/2014/main" val="65383479"/>
                    </a:ext>
                  </a:extLst>
                </a:gridCol>
                <a:gridCol w="1170305">
                  <a:extLst>
                    <a:ext uri="{9D8B030D-6E8A-4147-A177-3AD203B41FA5}">
                      <a16:colId xmlns:a16="http://schemas.microsoft.com/office/drawing/2014/main" val="2392477409"/>
                    </a:ext>
                  </a:extLst>
                </a:gridCol>
                <a:gridCol w="1162685">
                  <a:extLst>
                    <a:ext uri="{9D8B030D-6E8A-4147-A177-3AD203B41FA5}">
                      <a16:colId xmlns:a16="http://schemas.microsoft.com/office/drawing/2014/main" val="4102765865"/>
                    </a:ext>
                  </a:extLst>
                </a:gridCol>
                <a:gridCol w="1306830">
                  <a:extLst>
                    <a:ext uri="{9D8B030D-6E8A-4147-A177-3AD203B41FA5}">
                      <a16:colId xmlns:a16="http://schemas.microsoft.com/office/drawing/2014/main" val="1463219055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effectLst/>
                        </a:rPr>
                        <a:t>eno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effectLst/>
                        </a:rPr>
                        <a:t>exCname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effectLst/>
                        </a:rPr>
                        <a:t>exhiredate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effectLst/>
                        </a:rPr>
                        <a:t>exresigndate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effectLst/>
                        </a:rPr>
                        <a:t>exdept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effectLst/>
                        </a:rPr>
                        <a:t>exjob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46861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101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ko-KR" sz="1000" kern="0">
                          <a:effectLst/>
                        </a:rPr>
                        <a:t>삼성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2018/01/12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2019/12/31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ko-KR" sz="1000" kern="0">
                          <a:effectLst/>
                        </a:rPr>
                        <a:t>총무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ko-KR" sz="1000" kern="0">
                          <a:effectLst/>
                        </a:rPr>
                        <a:t>대리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15893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102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ko-KR" sz="1000" kern="0">
                          <a:effectLst/>
                        </a:rPr>
                        <a:t>쌍용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2020/05/01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2020/11/01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ko-KR" sz="1000" kern="0">
                          <a:effectLst/>
                        </a:rPr>
                        <a:t>인사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ko-KR" sz="1000" kern="0">
                          <a:effectLst/>
                        </a:rPr>
                        <a:t>사원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41431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ko-KR" sz="1000" kern="0">
                          <a:effectLst/>
                        </a:rPr>
                        <a:t>삼성전자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2000/09/15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2012/05/01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ko-KR" sz="1000" kern="0">
                          <a:effectLst/>
                        </a:rPr>
                        <a:t>앱개발엔지니어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ko-KR" sz="1000" kern="0">
                          <a:effectLst/>
                        </a:rPr>
                        <a:t>과장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0778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ko-KR" sz="1000" kern="0">
                          <a:effectLst/>
                        </a:rPr>
                        <a:t>현대자동차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2012/06/05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2019/04/11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ko-KR" sz="1000" kern="0">
                          <a:effectLst/>
                        </a:rPr>
                        <a:t>앱개발엔지니어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ko-KR" sz="1000" kern="0">
                          <a:effectLst/>
                        </a:rPr>
                        <a:t>팀장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0485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ko-KR" sz="1000" kern="0">
                          <a:effectLst/>
                        </a:rPr>
                        <a:t>카카오엔터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2013/07/17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 dirty="0">
                          <a:effectLst/>
                        </a:rPr>
                        <a:t>2018/01/03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ko-KR" sz="1000" kern="0">
                          <a:effectLst/>
                        </a:rPr>
                        <a:t>앱개발엔지니어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ko-KR" sz="1000" kern="0">
                          <a:effectLst/>
                        </a:rPr>
                        <a:t>사원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4934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301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ko-KR" sz="1000" kern="0">
                          <a:effectLst/>
                        </a:rPr>
                        <a:t>삼성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2017/01/05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2018/01/20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ko-KR" sz="1000" kern="0">
                          <a:effectLst/>
                        </a:rPr>
                        <a:t>영업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ko-KR" sz="1000" kern="0">
                          <a:effectLst/>
                        </a:rPr>
                        <a:t>과장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7536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302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ko-KR" sz="1000" kern="0">
                          <a:effectLst/>
                        </a:rPr>
                        <a:t>엘지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2018/08/08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2019/08/14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ko-KR" sz="1000" kern="0">
                          <a:effectLst/>
                        </a:rPr>
                        <a:t>영업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ko-KR" sz="1000" kern="0">
                          <a:effectLst/>
                        </a:rPr>
                        <a:t>대리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91091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401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ko-KR" sz="1000" kern="0">
                          <a:effectLst/>
                        </a:rPr>
                        <a:t>삼성화재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2002/1/12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2004/6/5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ko-KR" sz="1000" kern="0">
                          <a:effectLst/>
                        </a:rPr>
                        <a:t>영업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ko-KR" sz="1000" kern="0">
                          <a:effectLst/>
                        </a:rPr>
                        <a:t>대리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3814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401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ko-KR" sz="1000" kern="0">
                          <a:effectLst/>
                        </a:rPr>
                        <a:t>현대카드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2004/6/6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2008/3/14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ko-KR" sz="1000" kern="0">
                          <a:effectLst/>
                        </a:rPr>
                        <a:t>마케팅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ko-KR" sz="1000" kern="0">
                          <a:effectLst/>
                        </a:rPr>
                        <a:t>팀장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4498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405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ko-KR" sz="1000" kern="0">
                          <a:effectLst/>
                        </a:rPr>
                        <a:t>대한솔루션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2007/6/12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2008/6/5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ko-KR" sz="1000" kern="0">
                          <a:effectLst/>
                        </a:rPr>
                        <a:t>영업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ko-KR" sz="1000" kern="0">
                          <a:effectLst/>
                        </a:rPr>
                        <a:t>사원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080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405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ko-KR" sz="1000" kern="0">
                          <a:effectLst/>
                        </a:rPr>
                        <a:t>대부캐피탈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2008/6/12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2010/8/5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ko-KR" sz="1000" kern="0">
                          <a:effectLst/>
                        </a:rPr>
                        <a:t>총무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ko-KR" sz="1000" kern="0">
                          <a:effectLst/>
                        </a:rPr>
                        <a:t>대리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3261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405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ko-KR" sz="1000" kern="0">
                          <a:effectLst/>
                        </a:rPr>
                        <a:t>한국광고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2010/8/12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2012/8/5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ko-KR" sz="1000" kern="0">
                          <a:effectLst/>
                        </a:rPr>
                        <a:t>마케팅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ko-KR" sz="1000" kern="0">
                          <a:effectLst/>
                        </a:rPr>
                        <a:t>팀장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5362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501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ko-KR" sz="1000" kern="0">
                          <a:effectLst/>
                        </a:rPr>
                        <a:t>삼성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2017/01/05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2018/01/20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ko-KR" sz="1000" kern="0">
                          <a:effectLst/>
                        </a:rPr>
                        <a:t>영업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ko-KR" sz="1000" kern="0">
                          <a:effectLst/>
                        </a:rPr>
                        <a:t>과장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0494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502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ko-KR" sz="1000" kern="0">
                          <a:effectLst/>
                        </a:rPr>
                        <a:t>현대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2018/08/08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2019/08/14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ko-KR" sz="1000" kern="0">
                          <a:effectLst/>
                        </a:rPr>
                        <a:t>총무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ko-KR" sz="1000" kern="0" dirty="0">
                          <a:effectLst/>
                        </a:rPr>
                        <a:t>대리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7473474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7C1FEFE-5EF3-480F-B1FF-80B8F6D99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545594"/>
              </p:ext>
            </p:extLst>
          </p:nvPr>
        </p:nvGraphicFramePr>
        <p:xfrm>
          <a:off x="6202680" y="2324100"/>
          <a:ext cx="5857240" cy="33555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5995">
                  <a:extLst>
                    <a:ext uri="{9D8B030D-6E8A-4147-A177-3AD203B41FA5}">
                      <a16:colId xmlns:a16="http://schemas.microsoft.com/office/drawing/2014/main" val="1147680899"/>
                    </a:ext>
                  </a:extLst>
                </a:gridCol>
                <a:gridCol w="975995">
                  <a:extLst>
                    <a:ext uri="{9D8B030D-6E8A-4147-A177-3AD203B41FA5}">
                      <a16:colId xmlns:a16="http://schemas.microsoft.com/office/drawing/2014/main" val="928905418"/>
                    </a:ext>
                  </a:extLst>
                </a:gridCol>
                <a:gridCol w="975995">
                  <a:extLst>
                    <a:ext uri="{9D8B030D-6E8A-4147-A177-3AD203B41FA5}">
                      <a16:colId xmlns:a16="http://schemas.microsoft.com/office/drawing/2014/main" val="2571181128"/>
                    </a:ext>
                  </a:extLst>
                </a:gridCol>
                <a:gridCol w="975995">
                  <a:extLst>
                    <a:ext uri="{9D8B030D-6E8A-4147-A177-3AD203B41FA5}">
                      <a16:colId xmlns:a16="http://schemas.microsoft.com/office/drawing/2014/main" val="415745439"/>
                    </a:ext>
                  </a:extLst>
                </a:gridCol>
                <a:gridCol w="976630">
                  <a:extLst>
                    <a:ext uri="{9D8B030D-6E8A-4147-A177-3AD203B41FA5}">
                      <a16:colId xmlns:a16="http://schemas.microsoft.com/office/drawing/2014/main" val="2209159789"/>
                    </a:ext>
                  </a:extLst>
                </a:gridCol>
                <a:gridCol w="976630">
                  <a:extLst>
                    <a:ext uri="{9D8B030D-6E8A-4147-A177-3AD203B41FA5}">
                      <a16:colId xmlns:a16="http://schemas.microsoft.com/office/drawing/2014/main" val="14551697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effectLst/>
                        </a:rPr>
                        <a:t>eno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effectLst/>
                        </a:rPr>
                        <a:t>certiname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effectLst/>
                        </a:rPr>
                        <a:t>certidate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effectLst/>
                        </a:rPr>
                        <a:t>certiscore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effectLst/>
                        </a:rPr>
                        <a:t>certiSdate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effectLst/>
                        </a:rPr>
                        <a:t>certiEdate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8079873"/>
                  </a:ext>
                </a:extLst>
              </a:tr>
              <a:tr h="18478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101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100">
                          <a:effectLst/>
                        </a:rPr>
                        <a:t>TOEIC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100">
                          <a:effectLst/>
                        </a:rPr>
                        <a:t>2020/05/05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780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100">
                          <a:effectLst/>
                        </a:rPr>
                        <a:t>2020/05/05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100">
                          <a:effectLst/>
                        </a:rPr>
                        <a:t>2022/05/05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5658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102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100">
                          <a:effectLst/>
                        </a:rPr>
                        <a:t>TOEIC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2021/04/04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880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2021/04/04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2023/04/04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1850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103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100">
                          <a:effectLst/>
                        </a:rPr>
                        <a:t>TOEIC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2021/07/07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900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2021/07/07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2023/07/07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23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100">
                          <a:effectLst/>
                        </a:rPr>
                        <a:t>TOEIC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2021/05/19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880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2021/05/05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2023/05/04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5441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100">
                          <a:effectLst/>
                        </a:rPr>
                        <a:t>TOEIC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2020/12/11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900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2020/11/27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2022/11/26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7045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100">
                          <a:effectLst/>
                        </a:rPr>
                        <a:t>TOEIC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2021/03/25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950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2021/03/06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2023/03/05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95919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ko-KR" sz="1000" kern="0">
                          <a:effectLst/>
                        </a:rPr>
                        <a:t>정보처리기사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2021/01/17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null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2020/01/17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null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0016811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301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TOEIC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2017/11/11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900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2017/11/11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2019/11/10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9481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301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ko-KR" sz="1000" kern="0">
                          <a:effectLst/>
                        </a:rPr>
                        <a:t>무역영어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2017/10/10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1</a:t>
                      </a:r>
                      <a:r>
                        <a:rPr lang="ko-KR" sz="1000" kern="0">
                          <a:effectLst/>
                        </a:rPr>
                        <a:t>급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2017/10/10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null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9775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302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TOEIC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2019/07/07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950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2019/07/07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2021/07/06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9361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405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ko-KR" sz="1000" kern="0">
                          <a:effectLst/>
                        </a:rPr>
                        <a:t>한국사검정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2019/05/15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3</a:t>
                      </a:r>
                      <a:r>
                        <a:rPr lang="ko-KR" sz="1000" kern="0">
                          <a:effectLst/>
                        </a:rPr>
                        <a:t>급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2019/05/15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null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45383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431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ko-KR" sz="1000" kern="0">
                          <a:effectLst/>
                        </a:rPr>
                        <a:t>한국사검정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2020/05/15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</a:t>
                      </a:r>
                      <a:r>
                        <a:rPr lang="ko-KR" sz="1000" kern="0">
                          <a:effectLst/>
                        </a:rPr>
                        <a:t>급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2020/05/15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null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7679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431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TOEIC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3500"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2021/09/31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950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2021/09/31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2023/09/31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7219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431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TOEIC SPEAKING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2022/05/15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965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2022/05/15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2024/05/15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4282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431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ko-KR" sz="1000" kern="0">
                          <a:effectLst/>
                        </a:rPr>
                        <a:t>컴퓨터활용능력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2018/09/21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1</a:t>
                      </a:r>
                      <a:r>
                        <a:rPr lang="ko-KR" sz="1000" kern="0">
                          <a:effectLst/>
                        </a:rPr>
                        <a:t>급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null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null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4696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501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TOEIC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2016/05/11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900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2016/05/11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2018/05/10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8775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502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TOEIC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2018/07/11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920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2018/07/11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2020/07/10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1623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503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TOEIC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2019/07/07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950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2019/07/07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 dirty="0">
                          <a:effectLst/>
                        </a:rPr>
                        <a:t>2021/07/06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7570910"/>
                  </a:ext>
                </a:extLst>
              </a:tr>
            </a:tbl>
          </a:graphicData>
        </a:graphic>
      </p:graphicFrame>
      <p:sp>
        <p:nvSpPr>
          <p:cNvPr id="15" name="Rectangle 3">
            <a:extLst>
              <a:ext uri="{FF2B5EF4-FFF2-40B4-BE49-F238E27FC236}">
                <a16:creationId xmlns:a16="http://schemas.microsoft.com/office/drawing/2014/main" id="{A4F08DA5-DC3C-4A2F-8783-C09901BE0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7063" y="23241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680A8B-E8F2-46B6-8DCE-CD8B001D3C6A}"/>
              </a:ext>
            </a:extLst>
          </p:cNvPr>
          <p:cNvSpPr txBox="1"/>
          <p:nvPr/>
        </p:nvSpPr>
        <p:spPr>
          <a:xfrm>
            <a:off x="6202680" y="1889418"/>
            <a:ext cx="2343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자격증 인스턴스</a:t>
            </a:r>
          </a:p>
        </p:txBody>
      </p:sp>
    </p:spTree>
    <p:extLst>
      <p:ext uri="{BB962C8B-B14F-4D97-AF65-F5344CB8AC3E}">
        <p14:creationId xmlns:p14="http://schemas.microsoft.com/office/powerpoint/2010/main" val="2811239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030" y="101600"/>
            <a:ext cx="630364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ER </a:t>
            </a:r>
            <a:r>
              <a:rPr lang="ko-KR" altLang="en-US" sz="3600" spc="-300" dirty="0">
                <a:solidFill>
                  <a:schemeClr val="bg1"/>
                </a:solidFill>
              </a:rPr>
              <a:t>다이어그램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47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2E59B7F-68A8-4576-8DDB-4C5DE32FFB0F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635" cy="1077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5B8428-FC1E-48F0-88AB-F68AF48EF3DB}"/>
              </a:ext>
            </a:extLst>
          </p:cNvPr>
          <p:cNvSpPr txBox="1"/>
          <p:nvPr/>
        </p:nvSpPr>
        <p:spPr>
          <a:xfrm>
            <a:off x="875030" y="101600"/>
            <a:ext cx="630364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SQL</a:t>
            </a:r>
            <a:r>
              <a:rPr lang="ko-KR" altLang="en-US" sz="3600" spc="-300" dirty="0">
                <a:solidFill>
                  <a:schemeClr val="bg1"/>
                </a:solidFill>
              </a:rPr>
              <a:t> 명세서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96A4C5-46F8-4D4A-A69B-50F9E0F50C92}"/>
              </a:ext>
            </a:extLst>
          </p:cNvPr>
          <p:cNvSpPr txBox="1"/>
          <p:nvPr/>
        </p:nvSpPr>
        <p:spPr>
          <a:xfrm>
            <a:off x="132080" y="11747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6,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A4F08DA5-DC3C-4A2F-8783-C09901BE0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7063" y="23241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6DC0E3A9-9811-46DF-AC73-07390CD07B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32793"/>
              </p:ext>
            </p:extLst>
          </p:nvPr>
        </p:nvGraphicFramePr>
        <p:xfrm>
          <a:off x="1239160" y="1370486"/>
          <a:ext cx="9420131" cy="50651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2615">
                  <a:extLst>
                    <a:ext uri="{9D8B030D-6E8A-4147-A177-3AD203B41FA5}">
                      <a16:colId xmlns:a16="http://schemas.microsoft.com/office/drawing/2014/main" val="697273064"/>
                    </a:ext>
                  </a:extLst>
                </a:gridCol>
                <a:gridCol w="1992615">
                  <a:extLst>
                    <a:ext uri="{9D8B030D-6E8A-4147-A177-3AD203B41FA5}">
                      <a16:colId xmlns:a16="http://schemas.microsoft.com/office/drawing/2014/main" val="2956085894"/>
                    </a:ext>
                  </a:extLst>
                </a:gridCol>
                <a:gridCol w="5434901">
                  <a:extLst>
                    <a:ext uri="{9D8B030D-6E8A-4147-A177-3AD203B41FA5}">
                      <a16:colId xmlns:a16="http://schemas.microsoft.com/office/drawing/2014/main" val="285899836"/>
                    </a:ext>
                  </a:extLst>
                </a:gridCol>
              </a:tblGrid>
              <a:tr h="3916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altLang="ko-KR" sz="1000" kern="1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서비스</a:t>
                      </a:r>
                      <a:endParaRPr lang="ko-KR" sz="1200" kern="1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altLang="ko-KR" sz="1200" kern="1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세부 기능</a:t>
                      </a:r>
                      <a:endParaRPr lang="ko-KR" sz="1200" kern="1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altLang="ko-KR" sz="1200" kern="1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 </a:t>
                      </a:r>
                      <a:r>
                        <a:rPr lang="en-US" altLang="ko-KR" sz="1200" kern="10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SQL</a:t>
                      </a:r>
                      <a:endParaRPr lang="ko-KR" sz="1000" kern="1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3622685"/>
                  </a:ext>
                </a:extLst>
              </a:tr>
              <a:tr h="8203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altLang="ko-KR" sz="1200" kern="1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altLang="ko-KR" sz="1200" kern="1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 </a:t>
                      </a:r>
                      <a:r>
                        <a:rPr lang="ko-KR" altLang="en-US" sz="1200" kern="10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로그인 버튼</a:t>
                      </a:r>
                      <a:endParaRPr lang="ko-KR" sz="1200" kern="1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altLang="ko-KR" sz="1000" kern="1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err="1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endParaRPr lang="ko-KR" altLang="en-US" sz="1000" kern="1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사원번호와 비밀번호를 통하여 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로그인이 된다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0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/>
                      <a:r>
                        <a:rPr lang="en-US" altLang="ko-KR" sz="10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String </a:t>
                      </a:r>
                      <a:r>
                        <a:rPr lang="en-US" altLang="ko-KR" sz="10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empid</a:t>
                      </a:r>
                      <a:r>
                        <a:rPr lang="en-US" altLang="ko-KR" sz="10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;</a:t>
                      </a:r>
                    </a:p>
                    <a:p>
                      <a:pPr algn="ctr"/>
                      <a:r>
                        <a:rPr lang="en-US" altLang="ko-KR" sz="10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String </a:t>
                      </a:r>
                      <a:r>
                        <a:rPr lang="en-US" altLang="ko-KR" sz="10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emppwd</a:t>
                      </a:r>
                      <a:r>
                        <a:rPr lang="en-US" altLang="ko-KR" sz="10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;</a:t>
                      </a:r>
                    </a:p>
                    <a:p>
                      <a:pPr algn="ctr"/>
                      <a:r>
                        <a:rPr lang="en-US" altLang="ko-KR" sz="10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'select * from emp where </a:t>
                      </a:r>
                      <a:r>
                        <a:rPr lang="en-US" altLang="ko-KR" sz="10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eno</a:t>
                      </a:r>
                      <a:r>
                        <a:rPr lang="en-US" altLang="ko-KR" sz="10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= '+</a:t>
                      </a:r>
                      <a:r>
                        <a:rPr lang="en-US" altLang="ko-KR" sz="10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empid</a:t>
                      </a:r>
                      <a:r>
                        <a:rPr lang="en-US" altLang="ko-KR" sz="10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+', </a:t>
                      </a:r>
                      <a:r>
                        <a:rPr lang="en-US" altLang="ko-KR" sz="10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pwd</a:t>
                      </a:r>
                      <a:r>
                        <a:rPr lang="en-US" altLang="ko-KR" sz="10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= '+</a:t>
                      </a:r>
                      <a:r>
                        <a:rPr lang="en-US" altLang="ko-KR" sz="10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emppwd</a:t>
                      </a:r>
                      <a:r>
                        <a:rPr lang="en-US" altLang="ko-KR" sz="10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+';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6823964"/>
                  </a:ext>
                </a:extLst>
              </a:tr>
              <a:tr h="326338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altLang="ko-KR" sz="1200" kern="1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altLang="ko-KR" sz="1200" kern="1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altLang="ko-KR" sz="1200" kern="1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altLang="ko-KR" sz="1200" kern="1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 </a:t>
                      </a:r>
                      <a:r>
                        <a:rPr lang="ko-KR" altLang="en-US" sz="1200" kern="10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검색기능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altLang="ko-KR" sz="1000" kern="1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처음 화면내용</a:t>
                      </a:r>
                      <a:endParaRPr lang="ko-KR" sz="1000" kern="1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'select </a:t>
                      </a:r>
                      <a:r>
                        <a:rPr lang="en-US" altLang="ko-KR" sz="1000" kern="100" dirty="0" err="1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eno</a:t>
                      </a:r>
                      <a:r>
                        <a:rPr lang="en-US" altLang="ko-KR" sz="1000" kern="10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en-US" altLang="ko-KR" sz="1000" kern="100" dirty="0" err="1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ename</a:t>
                      </a:r>
                      <a:r>
                        <a:rPr lang="en-US" altLang="ko-KR" sz="1000" kern="10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en-US" altLang="ko-KR" sz="1000" kern="100" dirty="0" err="1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dname,job,birth,exnumb,email</a:t>
                      </a:r>
                      <a:endParaRPr lang="en-US" altLang="ko-KR" sz="1000" kern="1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from emp e, dept d where </a:t>
                      </a:r>
                      <a:r>
                        <a:rPr lang="en-US" altLang="ko-KR" sz="1000" kern="100" dirty="0" err="1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e.dno</a:t>
                      </a:r>
                      <a:r>
                        <a:rPr lang="en-US" altLang="ko-KR" sz="1000" kern="10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= </a:t>
                      </a:r>
                      <a:r>
                        <a:rPr lang="en-US" altLang="ko-KR" sz="1000" kern="100" dirty="0" err="1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d.dno</a:t>
                      </a:r>
                      <a:r>
                        <a:rPr lang="en-US" altLang="ko-KR" sz="1000" kern="10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';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7536480"/>
                  </a:ext>
                </a:extLst>
              </a:tr>
              <a:tr h="486845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altLang="ko-KR" sz="1000" kern="1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사원번호 </a:t>
                      </a:r>
                      <a:r>
                        <a:rPr lang="ko-KR" altLang="en-US" sz="1000" kern="100" dirty="0" err="1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검색시</a:t>
                      </a:r>
                      <a:endParaRPr lang="ko-KR" sz="1000" kern="1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'select </a:t>
                      </a:r>
                      <a:r>
                        <a:rPr lang="en-US" altLang="ko-KR" sz="1000" kern="100" dirty="0" err="1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eno,ename,dname,job,birth,exnumb,email</a:t>
                      </a:r>
                      <a:endParaRPr lang="en-US" altLang="ko-KR" sz="1000" kern="1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from emp e, dept d where </a:t>
                      </a:r>
                      <a:r>
                        <a:rPr lang="en-US" altLang="ko-KR" sz="1000" kern="100" dirty="0" err="1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e.dno</a:t>
                      </a:r>
                      <a:r>
                        <a:rPr lang="en-US" altLang="ko-KR" sz="1000" kern="10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= </a:t>
                      </a:r>
                      <a:r>
                        <a:rPr lang="en-US" altLang="ko-KR" sz="1000" kern="100" dirty="0" err="1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d.dno</a:t>
                      </a:r>
                      <a:r>
                        <a:rPr lang="en-US" altLang="ko-KR" sz="1000" kern="10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and </a:t>
                      </a:r>
                      <a:r>
                        <a:rPr lang="en-US" altLang="ko-KR" sz="1000" kern="100" dirty="0" err="1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eno</a:t>
                      </a:r>
                      <a:r>
                        <a:rPr lang="en-US" altLang="ko-KR" sz="1000" kern="10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= '+ search +'';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0248853"/>
                  </a:ext>
                </a:extLst>
              </a:tr>
              <a:tr h="486845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altLang="ko-KR" sz="1000" kern="1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 </a:t>
                      </a:r>
                      <a:r>
                        <a:rPr lang="ko-KR" altLang="en-US" sz="1000" kern="100" dirty="0" err="1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검색시</a:t>
                      </a:r>
                      <a:endParaRPr lang="ko-KR" sz="1000" kern="1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'select </a:t>
                      </a:r>
                      <a:r>
                        <a:rPr lang="en-US" altLang="ko-KR" sz="1000" kern="100" dirty="0" err="1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eno,ename,dname,job,birth,exnumb,email</a:t>
                      </a:r>
                      <a:endParaRPr lang="en-US" altLang="ko-KR" sz="1000" kern="1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from emp e, dept d where </a:t>
                      </a:r>
                      <a:r>
                        <a:rPr lang="en-US" altLang="ko-KR" sz="1000" kern="100" dirty="0" err="1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e.dno</a:t>
                      </a:r>
                      <a:r>
                        <a:rPr lang="en-US" altLang="ko-KR" sz="1000" kern="10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= </a:t>
                      </a:r>
                      <a:r>
                        <a:rPr lang="en-US" altLang="ko-KR" sz="1000" kern="100" dirty="0" err="1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d.dno</a:t>
                      </a:r>
                      <a:r>
                        <a:rPr lang="en-US" altLang="ko-KR" sz="1000" kern="10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and </a:t>
                      </a:r>
                      <a:r>
                        <a:rPr lang="en-US" altLang="ko-KR" sz="1000" kern="100" dirty="0" err="1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dname</a:t>
                      </a:r>
                      <a:r>
                        <a:rPr lang="en-US" altLang="ko-KR" sz="1000" kern="10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= '+ search +'';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7511580"/>
                  </a:ext>
                </a:extLst>
              </a:tr>
              <a:tr h="486845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altLang="ko-KR" sz="1000" kern="1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사원명 </a:t>
                      </a:r>
                      <a:r>
                        <a:rPr lang="ko-KR" altLang="en-US" sz="1000" kern="100" dirty="0" err="1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검색시</a:t>
                      </a:r>
                      <a:endParaRPr lang="ko-KR" sz="1000" kern="1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'select </a:t>
                      </a:r>
                      <a:r>
                        <a:rPr lang="en-US" altLang="ko-KR" sz="1000" kern="100" dirty="0" err="1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eno,ename,dname,job,birth,exnumb,email</a:t>
                      </a:r>
                      <a:endParaRPr lang="en-US" altLang="ko-KR" sz="1000" kern="1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from emp e, dept d where </a:t>
                      </a:r>
                      <a:r>
                        <a:rPr lang="en-US" altLang="ko-KR" sz="1000" kern="100" dirty="0" err="1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e.dno</a:t>
                      </a:r>
                      <a:r>
                        <a:rPr lang="en-US" altLang="ko-KR" sz="1000" kern="10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= </a:t>
                      </a:r>
                      <a:r>
                        <a:rPr lang="en-US" altLang="ko-KR" sz="1000" kern="100" dirty="0" err="1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d.dno</a:t>
                      </a:r>
                      <a:r>
                        <a:rPr lang="en-US" altLang="ko-KR" sz="1000" kern="10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and </a:t>
                      </a:r>
                      <a:r>
                        <a:rPr lang="en-US" altLang="ko-KR" sz="1000" kern="100" dirty="0" err="1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ename</a:t>
                      </a:r>
                      <a:r>
                        <a:rPr lang="en-US" altLang="ko-KR" sz="1000" kern="10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= '+ search +'';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8417472"/>
                  </a:ext>
                </a:extLst>
              </a:tr>
              <a:tr h="8203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altLang="ko-KR" sz="1200" kern="1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altLang="ko-KR" sz="1200" kern="1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3-1. </a:t>
                      </a:r>
                      <a:r>
                        <a:rPr lang="ko-KR" altLang="en-US" sz="1200" kern="10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상세 페이지 </a:t>
                      </a:r>
                      <a:r>
                        <a:rPr lang="en-US" altLang="ko-KR" sz="1200" kern="10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1200" kern="10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일반사원</a:t>
                      </a:r>
                      <a:r>
                        <a:rPr lang="en-US" altLang="ko-KR" sz="1200" kern="10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sz="1200" kern="1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altLang="ko-KR" sz="1000" kern="1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altLang="ko-KR" sz="1000" kern="1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간단 사원 정보 출력</a:t>
                      </a:r>
                      <a:endParaRPr lang="ko-KR" sz="1000" kern="1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String click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‘Select </a:t>
                      </a:r>
                      <a:r>
                        <a:rPr lang="en-US" altLang="ko-KR" sz="1000" kern="100" dirty="0" err="1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Cname,eno,ename,dname,job,email,birth,addr</a:t>
                      </a:r>
                      <a:r>
                        <a:rPr lang="en-US" altLang="ko-KR" sz="1000" kern="10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from emp e dept d   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where </a:t>
                      </a:r>
                      <a:r>
                        <a:rPr lang="en-US" altLang="ko-KR" sz="1000" kern="100" dirty="0" err="1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e.dno</a:t>
                      </a:r>
                      <a:r>
                        <a:rPr lang="en-US" altLang="ko-KR" sz="1000" kern="10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= </a:t>
                      </a:r>
                      <a:r>
                        <a:rPr lang="en-US" altLang="ko-KR" sz="1000" kern="100" dirty="0" err="1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d.dno</a:t>
                      </a:r>
                      <a:r>
                        <a:rPr lang="en-US" altLang="ko-KR" sz="1000" kern="10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and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eno</a:t>
                      </a:r>
                      <a:r>
                        <a:rPr lang="en-US" altLang="ko-KR" sz="1000" kern="10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= ‘+click+’’;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9693204"/>
                  </a:ext>
                </a:extLst>
              </a:tr>
              <a:tr h="486845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altLang="ko-KR" sz="1200" kern="1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altLang="ko-KR" sz="1200" kern="1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altLang="ko-KR" sz="1200" kern="1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3-2. </a:t>
                      </a:r>
                      <a:r>
                        <a:rPr lang="ko-KR" altLang="en-US" sz="1200" kern="10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상세 페이지 </a:t>
                      </a:r>
                      <a:r>
                        <a:rPr lang="en-US" altLang="ko-KR" sz="1200" kern="10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1200" kern="10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관리자</a:t>
                      </a:r>
                      <a:r>
                        <a:rPr lang="en-US" altLang="ko-KR" sz="1200" kern="10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sz="1200" kern="1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altLang="ko-KR" sz="1000" kern="1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사원 모든 정보 출력</a:t>
                      </a:r>
                      <a:endParaRPr lang="ko-KR" sz="1000" kern="1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‘Select * from emp e dept d   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where </a:t>
                      </a:r>
                      <a:r>
                        <a:rPr lang="en-US" altLang="ko-KR" sz="1000" kern="100" dirty="0" err="1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e.dno</a:t>
                      </a:r>
                      <a:r>
                        <a:rPr lang="en-US" altLang="ko-KR" sz="1000" kern="10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= </a:t>
                      </a:r>
                      <a:r>
                        <a:rPr lang="en-US" altLang="ko-KR" sz="1000" kern="100" dirty="0" err="1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d.dno</a:t>
                      </a:r>
                      <a:r>
                        <a:rPr lang="en-US" altLang="ko-KR" sz="1000" kern="10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and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eno</a:t>
                      </a:r>
                      <a:r>
                        <a:rPr lang="en-US" altLang="ko-KR" sz="1000" kern="10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= ‘+click+’’;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3193203"/>
                  </a:ext>
                </a:extLst>
              </a:tr>
              <a:tr h="206667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사원 평가 정보 출력</a:t>
                      </a:r>
                      <a:endParaRPr lang="ko-KR" sz="1000" kern="1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‘Select * from </a:t>
                      </a:r>
                      <a:r>
                        <a:rPr lang="en-US" altLang="ko-KR" sz="1000" kern="100" dirty="0" err="1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eva</a:t>
                      </a:r>
                      <a:r>
                        <a:rPr lang="en-US" altLang="ko-KR" sz="1000" kern="10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where </a:t>
                      </a:r>
                      <a:r>
                        <a:rPr lang="en-US" altLang="ko-KR" sz="1000" kern="100" dirty="0" err="1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eno</a:t>
                      </a:r>
                      <a:r>
                        <a:rPr lang="en-US" altLang="ko-KR" sz="1000" kern="10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= ‘+click+’’;</a:t>
                      </a:r>
                      <a:endParaRPr lang="ko-KR" sz="1000" kern="1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6971609"/>
                  </a:ext>
                </a:extLst>
              </a:tr>
              <a:tr h="226086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사원 경력 사항 출력</a:t>
                      </a:r>
                      <a:endParaRPr lang="ko-KR" sz="1000" kern="1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‘Select * from career where </a:t>
                      </a:r>
                      <a:r>
                        <a:rPr lang="en-US" altLang="ko-KR" sz="1000" kern="100" dirty="0" err="1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eno</a:t>
                      </a:r>
                      <a:r>
                        <a:rPr lang="en-US" altLang="ko-KR" sz="1000" kern="10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= ‘+click+’’;</a:t>
                      </a:r>
                      <a:endParaRPr lang="ko-KR" sz="1000" kern="1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8829506"/>
                  </a:ext>
                </a:extLst>
              </a:tr>
              <a:tr h="326338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사원 자격증 정보 출력</a:t>
                      </a:r>
                      <a:endParaRPr lang="ko-KR" sz="1000" kern="1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‘Select * from </a:t>
                      </a:r>
                      <a:r>
                        <a:rPr lang="en-US" altLang="ko-KR" sz="1000" kern="100" dirty="0" err="1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certi</a:t>
                      </a:r>
                      <a:r>
                        <a:rPr lang="en-US" altLang="ko-KR" sz="1000" kern="10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where </a:t>
                      </a:r>
                      <a:r>
                        <a:rPr lang="en-US" altLang="ko-KR" sz="1000" kern="100" dirty="0" err="1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eno</a:t>
                      </a:r>
                      <a:r>
                        <a:rPr lang="en-US" altLang="ko-KR" sz="1000" kern="10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= ‘+click+’’;</a:t>
                      </a:r>
                      <a:endParaRPr lang="ko-KR" sz="1000" kern="1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1853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817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FD7A5D-3186-4736-8A6E-94B9C6DA9065}"/>
              </a:ext>
            </a:extLst>
          </p:cNvPr>
          <p:cNvSpPr txBox="1"/>
          <p:nvPr/>
        </p:nvSpPr>
        <p:spPr>
          <a:xfrm>
            <a:off x="467360" y="2468880"/>
            <a:ext cx="4371975" cy="11080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pc="-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6600" spc="-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sz="6600" spc="-3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D89D0E-107A-476A-ADD6-25FB1C008E39}"/>
              </a:ext>
            </a:extLst>
          </p:cNvPr>
          <p:cNvSpPr txBox="1"/>
          <p:nvPr/>
        </p:nvSpPr>
        <p:spPr>
          <a:xfrm>
            <a:off x="395605" y="323215"/>
            <a:ext cx="9497060" cy="2216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bg1"/>
                </a:solidFill>
                <a:latin typeface="+mj-ea"/>
                <a:ea typeface="+mj-ea"/>
              </a:rPr>
              <a:t>Thank you.</a:t>
            </a:r>
            <a:endParaRPr lang="ko-KR" altLang="en-US" sz="13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4807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335280" y="2600960"/>
            <a:ext cx="1031240" cy="646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j-ea"/>
                <a:ea typeface="+mj-ea"/>
              </a:rPr>
              <a:t>목차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7137491" y="4698365"/>
            <a:ext cx="3319259" cy="707886"/>
            <a:chOff x="619125" y="3799840"/>
            <a:chExt cx="3319259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619125" y="37998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5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1267460" y="3891915"/>
              <a:ext cx="26709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인스턴스 명세서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F3CB36-97CB-4B01-AB5E-847ED38F7969}"/>
              </a:ext>
            </a:extLst>
          </p:cNvPr>
          <p:cNvGrpSpPr/>
          <p:nvPr/>
        </p:nvGrpSpPr>
        <p:grpSpPr>
          <a:xfrm>
            <a:off x="771525" y="4735195"/>
            <a:ext cx="3319259" cy="708025"/>
            <a:chOff x="619125" y="4790440"/>
            <a:chExt cx="3319259" cy="70802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619125" y="4790440"/>
              <a:ext cx="502285" cy="708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2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1267460" y="4883150"/>
              <a:ext cx="26709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상세화면 설계서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771525" y="5611495"/>
            <a:ext cx="3006673" cy="708025"/>
            <a:chOff x="619125" y="5781675"/>
            <a:chExt cx="3006673" cy="70802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619125" y="5781675"/>
              <a:ext cx="502285" cy="708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3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1267460" y="5873750"/>
              <a:ext cx="23583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rgbClr val="393939"/>
                  </a:solidFill>
                </a:rPr>
                <a:t>ER </a:t>
              </a:r>
              <a:r>
                <a:rPr lang="ko-KR" altLang="en-US" sz="2800" spc="-150" dirty="0">
                  <a:solidFill>
                    <a:srgbClr val="393939"/>
                  </a:solidFill>
                </a:rPr>
                <a:t>다이어그램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858EE87-A64D-4A5B-92FD-7CC6826F806E}"/>
              </a:ext>
            </a:extLst>
          </p:cNvPr>
          <p:cNvGrpSpPr/>
          <p:nvPr/>
        </p:nvGrpSpPr>
        <p:grpSpPr>
          <a:xfrm>
            <a:off x="7137491" y="3799522"/>
            <a:ext cx="2979422" cy="707886"/>
            <a:chOff x="619125" y="3799840"/>
            <a:chExt cx="2979422" cy="707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A203DC3-3580-4970-A10E-20AB699436DC}"/>
                </a:ext>
              </a:extLst>
            </p:cNvPr>
            <p:cNvSpPr txBox="1"/>
            <p:nvPr/>
          </p:nvSpPr>
          <p:spPr>
            <a:xfrm>
              <a:off x="619125" y="37998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4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F4C1CC5-AEE9-41E9-AAAC-56321A1F339D}"/>
                </a:ext>
              </a:extLst>
            </p:cNvPr>
            <p:cNvSpPr txBox="1"/>
            <p:nvPr/>
          </p:nvSpPr>
          <p:spPr>
            <a:xfrm>
              <a:off x="1267460" y="3891915"/>
              <a:ext cx="23310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테이블 명세서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51CB189-5C74-495D-BC65-392D55B6AA91}"/>
              </a:ext>
            </a:extLst>
          </p:cNvPr>
          <p:cNvGrpSpPr/>
          <p:nvPr/>
        </p:nvGrpSpPr>
        <p:grpSpPr>
          <a:xfrm>
            <a:off x="771525" y="3952240"/>
            <a:ext cx="3319259" cy="708025"/>
            <a:chOff x="619125" y="3799840"/>
            <a:chExt cx="3319259" cy="70802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726915A-61D8-4C7C-A715-929E4A1343EB}"/>
                </a:ext>
              </a:extLst>
            </p:cNvPr>
            <p:cNvSpPr txBox="1"/>
            <p:nvPr/>
          </p:nvSpPr>
          <p:spPr>
            <a:xfrm>
              <a:off x="619125" y="3799840"/>
              <a:ext cx="502285" cy="708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1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13A6FBD-450A-4FF5-8099-8BCD87137721}"/>
                </a:ext>
              </a:extLst>
            </p:cNvPr>
            <p:cNvSpPr txBox="1"/>
            <p:nvPr/>
          </p:nvSpPr>
          <p:spPr>
            <a:xfrm>
              <a:off x="1267460" y="3891915"/>
              <a:ext cx="26709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요구사항 명세서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33EC5F4-1A45-42E0-A68E-DEC1FA226E11}"/>
              </a:ext>
            </a:extLst>
          </p:cNvPr>
          <p:cNvGrpSpPr/>
          <p:nvPr/>
        </p:nvGrpSpPr>
        <p:grpSpPr>
          <a:xfrm>
            <a:off x="7137491" y="5696857"/>
            <a:ext cx="2548214" cy="707886"/>
            <a:chOff x="619125" y="3799840"/>
            <a:chExt cx="2548214" cy="70788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F0707B8-6B47-4332-8145-1918CC59C27D}"/>
                </a:ext>
              </a:extLst>
            </p:cNvPr>
            <p:cNvSpPr txBox="1"/>
            <p:nvPr/>
          </p:nvSpPr>
          <p:spPr>
            <a:xfrm>
              <a:off x="619125" y="37998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6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D8BA42-42EC-4184-8666-C25BB3450FC3}"/>
                </a:ext>
              </a:extLst>
            </p:cNvPr>
            <p:cNvSpPr txBox="1"/>
            <p:nvPr/>
          </p:nvSpPr>
          <p:spPr>
            <a:xfrm>
              <a:off x="1267460" y="3891915"/>
              <a:ext cx="18998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rgbClr val="393939"/>
                  </a:solidFill>
                </a:rPr>
                <a:t>SQL </a:t>
              </a:r>
              <a:r>
                <a:rPr lang="ko-KR" altLang="en-US" sz="2800" spc="-150" dirty="0">
                  <a:solidFill>
                    <a:srgbClr val="393939"/>
                  </a:solidFill>
                </a:rPr>
                <a:t>명세서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154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0" y="0"/>
            <a:ext cx="12192635" cy="1077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030" y="101600"/>
            <a:ext cx="630364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요구사항 명세서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475"/>
            <a:ext cx="77089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474C7FC-9F17-4387-8D41-CB8DC433F8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98902"/>
              </p:ext>
            </p:extLst>
          </p:nvPr>
        </p:nvGraphicFramePr>
        <p:xfrm>
          <a:off x="661850" y="1463040"/>
          <a:ext cx="10946676" cy="49813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9951">
                  <a:extLst>
                    <a:ext uri="{9D8B030D-6E8A-4147-A177-3AD203B41FA5}">
                      <a16:colId xmlns:a16="http://schemas.microsoft.com/office/drawing/2014/main" val="3030902280"/>
                    </a:ext>
                  </a:extLst>
                </a:gridCol>
                <a:gridCol w="1210843">
                  <a:extLst>
                    <a:ext uri="{9D8B030D-6E8A-4147-A177-3AD203B41FA5}">
                      <a16:colId xmlns:a16="http://schemas.microsoft.com/office/drawing/2014/main" val="28566278"/>
                    </a:ext>
                  </a:extLst>
                </a:gridCol>
                <a:gridCol w="4417941">
                  <a:extLst>
                    <a:ext uri="{9D8B030D-6E8A-4147-A177-3AD203B41FA5}">
                      <a16:colId xmlns:a16="http://schemas.microsoft.com/office/drawing/2014/main" val="922890092"/>
                    </a:ext>
                  </a:extLst>
                </a:gridCol>
                <a:gridCol w="4417941">
                  <a:extLst>
                    <a:ext uri="{9D8B030D-6E8A-4147-A177-3AD203B41FA5}">
                      <a16:colId xmlns:a16="http://schemas.microsoft.com/office/drawing/2014/main" val="3174273991"/>
                    </a:ext>
                  </a:extLst>
                </a:gridCol>
              </a:tblGrid>
              <a:tr h="7338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92" marR="8792" marT="8792" marB="0" anchor="ctr"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92" marR="8792" marT="8792" marB="0" anchor="ctr"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필요기능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92" marR="8792" marT="8792" marB="0" anchor="ctr"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기능설명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92" marR="8792" marT="8792" marB="0" anchor="ctr">
                    <a:solidFill>
                      <a:srgbClr val="1E3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060083"/>
                  </a:ext>
                </a:extLst>
              </a:tr>
              <a:tr h="46965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사용자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로그인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ID / Pwd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>
                          <a:effectLst/>
                        </a:rPr>
                        <a:t> ID</a:t>
                      </a:r>
                      <a:r>
                        <a:rPr lang="ko-KR" altLang="en-US" sz="1000" u="none" strike="noStrike" dirty="0">
                          <a:effectLst/>
                        </a:rPr>
                        <a:t>는 사원번호로 설정하고 </a:t>
                      </a:r>
                      <a:r>
                        <a:rPr lang="en-US" altLang="ko-KR" sz="1000" u="none" strike="noStrike" dirty="0" err="1">
                          <a:effectLst/>
                        </a:rPr>
                        <a:t>Pwd</a:t>
                      </a:r>
                      <a:r>
                        <a:rPr lang="ko-KR" altLang="en-US" sz="1000" u="none" strike="noStrike" dirty="0">
                          <a:effectLst/>
                        </a:rPr>
                        <a:t>는 임시로 </a:t>
                      </a:r>
                      <a:r>
                        <a:rPr lang="en-US" altLang="ko-KR" sz="1000" u="none" strike="noStrike" dirty="0">
                          <a:effectLst/>
                        </a:rPr>
                        <a:t>1234</a:t>
                      </a:r>
                      <a:r>
                        <a:rPr lang="ko-KR" altLang="en-US" sz="1000" u="none" strike="noStrike" dirty="0">
                          <a:effectLst/>
                        </a:rPr>
                        <a:t>로 설정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92" marR="8792" marT="8792" marB="0" anchor="ctr"/>
                </a:tc>
                <a:extLst>
                  <a:ext uri="{0D108BD9-81ED-4DB2-BD59-A6C34878D82A}">
                    <a16:rowId xmlns:a16="http://schemas.microsoft.com/office/drawing/2014/main" val="3966429840"/>
                  </a:ext>
                </a:extLst>
              </a:tr>
              <a:tr h="5313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사원조회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검색기능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콤보박스를</a:t>
                      </a:r>
                      <a:r>
                        <a:rPr lang="ko-KR" altLang="en-US" sz="1000" u="none" strike="noStrike" dirty="0">
                          <a:effectLst/>
                        </a:rPr>
                        <a:t> 사용하여 사원명 </a:t>
                      </a:r>
                      <a:r>
                        <a:rPr lang="en-US" altLang="ko-KR" sz="1000" u="none" strike="noStrike" dirty="0">
                          <a:effectLst/>
                        </a:rPr>
                        <a:t>or </a:t>
                      </a:r>
                      <a:r>
                        <a:rPr lang="ko-KR" altLang="en-US" sz="1000" u="none" strike="noStrike" dirty="0">
                          <a:effectLst/>
                        </a:rPr>
                        <a:t>부서명 </a:t>
                      </a:r>
                      <a:r>
                        <a:rPr lang="en-US" altLang="ko-KR" sz="1000" u="none" strike="noStrike" dirty="0">
                          <a:effectLst/>
                        </a:rPr>
                        <a:t>or </a:t>
                      </a:r>
                      <a:r>
                        <a:rPr lang="ko-KR" altLang="en-US" sz="1000" u="none" strike="noStrike" dirty="0">
                          <a:effectLst/>
                        </a:rPr>
                        <a:t>사원번호를 검색하여 해당사원에   대한 정보조회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92" marR="8792" marT="8792" marB="0" anchor="ctr"/>
                </a:tc>
                <a:extLst>
                  <a:ext uri="{0D108BD9-81ED-4DB2-BD59-A6C34878D82A}">
                    <a16:rowId xmlns:a16="http://schemas.microsoft.com/office/drawing/2014/main" val="3959643956"/>
                  </a:ext>
                </a:extLst>
              </a:tr>
              <a:tr h="4696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사원정보조회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 사원정보조회 </a:t>
                      </a:r>
                      <a:r>
                        <a:rPr lang="en-US" altLang="ko-KR" sz="1000" u="none" strike="noStrike" dirty="0">
                          <a:effectLst/>
                        </a:rPr>
                        <a:t>( </a:t>
                      </a:r>
                      <a:r>
                        <a:rPr lang="ko-KR" altLang="en-US" sz="1000" u="none" strike="noStrike" dirty="0">
                          <a:effectLst/>
                        </a:rPr>
                        <a:t>사원명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사원번호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부서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직책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생년월일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내선번호</a:t>
                      </a:r>
                      <a:r>
                        <a:rPr lang="en-US" altLang="ko-KR" sz="1000" u="none" strike="noStrike" dirty="0">
                          <a:effectLst/>
                        </a:rPr>
                        <a:t>, E-mail 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92" marR="8792" marT="8792" marB="0" anchor="ctr"/>
                </a:tc>
                <a:extLst>
                  <a:ext uri="{0D108BD9-81ED-4DB2-BD59-A6C34878D82A}">
                    <a16:rowId xmlns:a16="http://schemas.microsoft.com/office/drawing/2014/main" val="3946615874"/>
                  </a:ext>
                </a:extLst>
              </a:tr>
              <a:tr h="4696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상세페이지 이동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 사원명을 클릭하면 해당 사원에 상세페이지로 이동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92" marR="8792" marT="8792" marB="0" anchor="ctr"/>
                </a:tc>
                <a:extLst>
                  <a:ext uri="{0D108BD9-81ED-4DB2-BD59-A6C34878D82A}">
                    <a16:rowId xmlns:a16="http://schemas.microsoft.com/office/drawing/2014/main" val="2665746444"/>
                  </a:ext>
                </a:extLst>
              </a:tr>
              <a:tr h="5313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상세페이지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사진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 회사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메인컴퓨터에</a:t>
                      </a:r>
                      <a:r>
                        <a:rPr lang="ko-KR" altLang="en-US" sz="1000" u="none" strike="noStrike" dirty="0">
                          <a:effectLst/>
                        </a:rPr>
                        <a:t> 이미지 파일을 개개인의 사원번호 별로 저장하여 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 상세페이지의 출력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92" marR="8792" marT="8792" marB="0" anchor="ctr"/>
                </a:tc>
                <a:extLst>
                  <a:ext uri="{0D108BD9-81ED-4DB2-BD59-A6C34878D82A}">
                    <a16:rowId xmlns:a16="http://schemas.microsoft.com/office/drawing/2014/main" val="4183068546"/>
                  </a:ext>
                </a:extLst>
              </a:tr>
              <a:tr h="4696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기본 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 해당 사원에 회사명</a:t>
                      </a:r>
                      <a:r>
                        <a:rPr lang="en-US" altLang="ko-KR" sz="1000" u="none" strike="noStrike" dirty="0">
                          <a:effectLst/>
                        </a:rPr>
                        <a:t>,</a:t>
                      </a:r>
                      <a:r>
                        <a:rPr lang="ko-KR" altLang="en-US" sz="1000" u="none" strike="noStrike" dirty="0">
                          <a:effectLst/>
                        </a:rPr>
                        <a:t>사원번호</a:t>
                      </a:r>
                      <a:r>
                        <a:rPr lang="en-US" altLang="ko-KR" sz="1000" u="none" strike="noStrike" dirty="0">
                          <a:effectLst/>
                        </a:rPr>
                        <a:t>,</a:t>
                      </a:r>
                      <a:r>
                        <a:rPr lang="ko-KR" altLang="en-US" sz="1000" u="none" strike="noStrike" dirty="0">
                          <a:effectLst/>
                        </a:rPr>
                        <a:t>사원명</a:t>
                      </a:r>
                      <a:r>
                        <a:rPr lang="en-US" altLang="ko-KR" sz="1000" u="none" strike="noStrike" dirty="0">
                          <a:effectLst/>
                        </a:rPr>
                        <a:t>,</a:t>
                      </a:r>
                      <a:r>
                        <a:rPr lang="ko-KR" altLang="en-US" sz="1000" u="none" strike="noStrike" dirty="0">
                          <a:effectLst/>
                        </a:rPr>
                        <a:t>부서</a:t>
                      </a:r>
                      <a:r>
                        <a:rPr lang="en-US" altLang="ko-KR" sz="1000" u="none" strike="noStrike" dirty="0">
                          <a:effectLst/>
                        </a:rPr>
                        <a:t>,</a:t>
                      </a:r>
                      <a:r>
                        <a:rPr lang="ko-KR" altLang="en-US" sz="1000" u="none" strike="noStrike" dirty="0">
                          <a:effectLst/>
                        </a:rPr>
                        <a:t>직책</a:t>
                      </a:r>
                      <a:r>
                        <a:rPr lang="en-US" altLang="ko-KR" sz="1000" u="none" strike="noStrike" dirty="0">
                          <a:effectLst/>
                        </a:rPr>
                        <a:t>,</a:t>
                      </a:r>
                      <a:r>
                        <a:rPr lang="ko-KR" altLang="en-US" sz="1000" u="none" strike="noStrike" dirty="0">
                          <a:effectLst/>
                        </a:rPr>
                        <a:t>이메일</a:t>
                      </a:r>
                      <a:r>
                        <a:rPr lang="en-US" altLang="ko-KR" sz="1000" u="none" strike="noStrike" dirty="0">
                          <a:effectLst/>
                        </a:rPr>
                        <a:t>,</a:t>
                      </a:r>
                      <a:r>
                        <a:rPr lang="ko-KR" altLang="en-US" sz="1000" u="none" strike="noStrike" dirty="0">
                          <a:effectLst/>
                        </a:rPr>
                        <a:t>생년월일</a:t>
                      </a:r>
                      <a:r>
                        <a:rPr lang="en-US" altLang="ko-KR" sz="1000" u="none" strike="noStrike" dirty="0">
                          <a:effectLst/>
                        </a:rPr>
                        <a:t>,</a:t>
                      </a:r>
                      <a:r>
                        <a:rPr lang="ko-KR" altLang="en-US" sz="1000" u="none" strike="noStrike" dirty="0">
                          <a:effectLst/>
                        </a:rPr>
                        <a:t>주소 확인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92" marR="8792" marT="8792" marB="0" anchor="ctr"/>
                </a:tc>
                <a:extLst>
                  <a:ext uri="{0D108BD9-81ED-4DB2-BD59-A6C34878D82A}">
                    <a16:rowId xmlns:a16="http://schemas.microsoft.com/office/drawing/2014/main" val="3954302708"/>
                  </a:ext>
                </a:extLst>
              </a:tr>
              <a:tr h="83657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관리자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상세페이지</a:t>
                      </a:r>
                      <a:r>
                        <a:rPr lang="en-US" altLang="ko-KR" sz="1000" u="none" strike="noStrike">
                          <a:effectLst/>
                        </a:rPr>
                        <a:t>(</a:t>
                      </a:r>
                      <a:r>
                        <a:rPr lang="ko-KR" altLang="en-US" sz="1000" u="none" strike="noStrike">
                          <a:effectLst/>
                        </a:rPr>
                        <a:t>관리자모드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관리자 권한 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 개인정보</a:t>
                      </a:r>
                      <a:r>
                        <a:rPr lang="en-US" altLang="ko-KR" sz="1000" u="none" strike="noStrike" dirty="0">
                          <a:effectLst/>
                        </a:rPr>
                        <a:t>,</a:t>
                      </a:r>
                      <a:r>
                        <a:rPr lang="ko-KR" altLang="en-US" sz="1000" u="none" strike="noStrike" dirty="0">
                          <a:effectLst/>
                        </a:rPr>
                        <a:t>경력사항</a:t>
                      </a:r>
                      <a:r>
                        <a:rPr lang="en-US" altLang="ko-KR" sz="1000" u="none" strike="noStrike" dirty="0">
                          <a:effectLst/>
                        </a:rPr>
                        <a:t>,</a:t>
                      </a:r>
                      <a:r>
                        <a:rPr lang="ko-KR" altLang="en-US" sz="1000" u="none" strike="noStrike" dirty="0">
                          <a:effectLst/>
                        </a:rPr>
                        <a:t>자격증</a:t>
                      </a:r>
                      <a:r>
                        <a:rPr lang="en-US" altLang="ko-KR" sz="1000" u="none" strike="noStrike" dirty="0">
                          <a:effectLst/>
                        </a:rPr>
                        <a:t>,</a:t>
                      </a:r>
                      <a:r>
                        <a:rPr lang="ko-KR" altLang="en-US" sz="1000" u="none" strike="noStrike" dirty="0">
                          <a:effectLst/>
                        </a:rPr>
                        <a:t>인사평가 항목들은 관리자권한으로 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en-US" altLang="ko-KR" sz="1000" u="none" strike="noStrike" dirty="0">
                          <a:effectLst/>
                        </a:rPr>
                        <a:t> </a:t>
                      </a:r>
                      <a:r>
                        <a:rPr lang="ko-KR" altLang="en-US" sz="1000" u="none" strike="noStrike" dirty="0">
                          <a:effectLst/>
                        </a:rPr>
                        <a:t>인해 인사팀 조회 가능 </a:t>
                      </a:r>
                      <a:r>
                        <a:rPr lang="en-US" altLang="ko-KR" sz="1000" u="none" strike="noStrike" dirty="0">
                          <a:effectLst/>
                        </a:rPr>
                        <a:t>( </a:t>
                      </a:r>
                      <a:r>
                        <a:rPr lang="ko-KR" altLang="en-US" sz="1000" u="none" strike="noStrike" dirty="0">
                          <a:effectLst/>
                        </a:rPr>
                        <a:t>자세히 버튼 클릭</a:t>
                      </a:r>
                      <a:r>
                        <a:rPr lang="en-US" altLang="ko-KR" sz="1000" u="none" strike="noStrike" dirty="0">
                          <a:effectLst/>
                        </a:rPr>
                        <a:t>)</a:t>
                      </a:r>
                      <a:br>
                        <a:rPr lang="en-US" altLang="ko-KR" sz="1000" u="none" strike="noStrike" dirty="0">
                          <a:effectLst/>
                        </a:rPr>
                      </a:br>
                      <a:r>
                        <a:rPr lang="en-US" altLang="ko-KR" sz="1000" u="none" strike="noStrike" dirty="0">
                          <a:effectLst/>
                        </a:rPr>
                        <a:t> </a:t>
                      </a:r>
                      <a:r>
                        <a:rPr lang="ko-KR" altLang="en-US" sz="1000" u="none" strike="noStrike" dirty="0">
                          <a:effectLst/>
                        </a:rPr>
                        <a:t>다른 사람이 조회를 못하도록 기능 구현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92" marR="8792" marT="8792" marB="0" anchor="ctr"/>
                </a:tc>
                <a:extLst>
                  <a:ext uri="{0D108BD9-81ED-4DB2-BD59-A6C34878D82A}">
                    <a16:rowId xmlns:a16="http://schemas.microsoft.com/office/drawing/2014/main" val="935954348"/>
                  </a:ext>
                </a:extLst>
              </a:tr>
              <a:tr h="4696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로그인 </a:t>
                      </a:r>
                      <a:r>
                        <a:rPr lang="en-US" altLang="ko-KR" sz="1000" u="none" strike="noStrike">
                          <a:effectLst/>
                        </a:rPr>
                        <a:t>(</a:t>
                      </a:r>
                      <a:r>
                        <a:rPr lang="ko-KR" altLang="en-US" sz="1000" u="none" strike="noStrike">
                          <a:effectLst/>
                        </a:rPr>
                        <a:t>관리자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관리자 권한 부여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>
                          <a:effectLst/>
                        </a:rPr>
                        <a:t> ID(</a:t>
                      </a:r>
                      <a:r>
                        <a:rPr lang="ko-KR" altLang="en-US" sz="1000" u="none" strike="noStrike" dirty="0">
                          <a:effectLst/>
                        </a:rPr>
                        <a:t>사원번호</a:t>
                      </a:r>
                      <a:r>
                        <a:rPr lang="en-US" altLang="ko-KR" sz="1000" u="none" strike="noStrike" dirty="0">
                          <a:effectLst/>
                        </a:rPr>
                        <a:t>)</a:t>
                      </a:r>
                      <a:r>
                        <a:rPr lang="ko-KR" altLang="en-US" sz="1000" u="none" strike="noStrike" dirty="0">
                          <a:effectLst/>
                        </a:rPr>
                        <a:t>로 부서명을 구분하여 관리자 권한 부여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92" marR="8792" marT="8792" marB="0" anchor="ctr"/>
                </a:tc>
                <a:extLst>
                  <a:ext uri="{0D108BD9-81ED-4DB2-BD59-A6C34878D82A}">
                    <a16:rowId xmlns:a16="http://schemas.microsoft.com/office/drawing/2014/main" val="1034203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78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0" y="0"/>
            <a:ext cx="12192635" cy="1077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030" y="101600"/>
            <a:ext cx="630364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상세화면 설계서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47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49A66C6-5923-44C2-91A0-386C5A1500D2}"/>
              </a:ext>
            </a:extLst>
          </p:cNvPr>
          <p:cNvSpPr/>
          <p:nvPr/>
        </p:nvSpPr>
        <p:spPr>
          <a:xfrm>
            <a:off x="977317" y="3403407"/>
            <a:ext cx="1178032" cy="397264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사원번호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F7D1D53-B432-4803-84AF-D972943F5854}"/>
              </a:ext>
            </a:extLst>
          </p:cNvPr>
          <p:cNvSpPr/>
          <p:nvPr/>
        </p:nvSpPr>
        <p:spPr>
          <a:xfrm>
            <a:off x="977317" y="4131595"/>
            <a:ext cx="1178032" cy="397264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PWD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84338D9-98C7-46E6-A6E9-A931D9F1CBDC}"/>
              </a:ext>
            </a:extLst>
          </p:cNvPr>
          <p:cNvSpPr/>
          <p:nvPr/>
        </p:nvSpPr>
        <p:spPr>
          <a:xfrm>
            <a:off x="2598678" y="3422016"/>
            <a:ext cx="2362264" cy="397264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6F076B8-73B7-477F-ADC3-90502B3E8155}"/>
              </a:ext>
            </a:extLst>
          </p:cNvPr>
          <p:cNvSpPr/>
          <p:nvPr/>
        </p:nvSpPr>
        <p:spPr>
          <a:xfrm>
            <a:off x="2598678" y="4111430"/>
            <a:ext cx="2362264" cy="397264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C691B62-91E4-45C0-AC78-DA33B3A3819E}"/>
              </a:ext>
            </a:extLst>
          </p:cNvPr>
          <p:cNvSpPr/>
          <p:nvPr/>
        </p:nvSpPr>
        <p:spPr>
          <a:xfrm>
            <a:off x="977317" y="1747840"/>
            <a:ext cx="3968110" cy="948822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인사관리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04DEF4E-F4B2-4D7B-A6D3-4B0B31C46F10}"/>
              </a:ext>
            </a:extLst>
          </p:cNvPr>
          <p:cNvSpPr/>
          <p:nvPr/>
        </p:nvSpPr>
        <p:spPr>
          <a:xfrm>
            <a:off x="976805" y="5053481"/>
            <a:ext cx="3968110" cy="397264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805B149-A07D-4ED1-A55E-504FB566D9FE}"/>
              </a:ext>
            </a:extLst>
          </p:cNvPr>
          <p:cNvSpPr/>
          <p:nvPr/>
        </p:nvSpPr>
        <p:spPr>
          <a:xfrm>
            <a:off x="539693" y="1437640"/>
            <a:ext cx="4674928" cy="507221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D86EA2-AB23-438E-9F25-406F0A130EC1}"/>
              </a:ext>
            </a:extLst>
          </p:cNvPr>
          <p:cNvSpPr txBox="1"/>
          <p:nvPr/>
        </p:nvSpPr>
        <p:spPr>
          <a:xfrm>
            <a:off x="582589" y="1468321"/>
            <a:ext cx="292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04471E-E397-49B8-A592-A95809A7C923}"/>
              </a:ext>
            </a:extLst>
          </p:cNvPr>
          <p:cNvSpPr txBox="1"/>
          <p:nvPr/>
        </p:nvSpPr>
        <p:spPr>
          <a:xfrm>
            <a:off x="6329814" y="3451641"/>
            <a:ext cx="45887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사원번호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PWD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틀리면 재입력 창이 뜬다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PWD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기본 번호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(1234)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통일한다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로그인하면 사원조회 페이지로 넘어간다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endParaRPr lang="ko-KR" altLang="en-US" sz="16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57524DC-948A-4A8C-AC32-C8954F691671}"/>
              </a:ext>
            </a:extLst>
          </p:cNvPr>
          <p:cNvSpPr/>
          <p:nvPr/>
        </p:nvSpPr>
        <p:spPr>
          <a:xfrm>
            <a:off x="2541758" y="4895062"/>
            <a:ext cx="838204" cy="71410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64C90A39-B819-4B43-AAE5-A3863456EA59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3379962" y="4111430"/>
            <a:ext cx="2949852" cy="1140683"/>
          </a:xfrm>
          <a:prstGeom prst="bentConnector3">
            <a:avLst>
              <a:gd name="adj1" fmla="val 7922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431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0" y="0"/>
            <a:ext cx="12192635" cy="1077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030" y="101600"/>
            <a:ext cx="630364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상세화면 설계서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47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55C047-9E95-411D-B99B-809573D83E97}"/>
              </a:ext>
            </a:extLst>
          </p:cNvPr>
          <p:cNvSpPr txBox="1"/>
          <p:nvPr/>
        </p:nvSpPr>
        <p:spPr>
          <a:xfrm>
            <a:off x="7248087" y="2257346"/>
            <a:ext cx="41825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Combobox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에는 사원명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사원번호 추가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사원명을 클릭하면 상세페이지로 넘어간다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57F2B45-65EA-47C8-BE09-C77D087891F6}"/>
              </a:ext>
            </a:extLst>
          </p:cNvPr>
          <p:cNvSpPr/>
          <p:nvPr/>
        </p:nvSpPr>
        <p:spPr>
          <a:xfrm>
            <a:off x="539693" y="1195070"/>
            <a:ext cx="5765314" cy="53147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DF8DE0-CF71-43AA-B294-DC171973ABDA}"/>
              </a:ext>
            </a:extLst>
          </p:cNvPr>
          <p:cNvSpPr txBox="1"/>
          <p:nvPr/>
        </p:nvSpPr>
        <p:spPr>
          <a:xfrm>
            <a:off x="622141" y="1257191"/>
            <a:ext cx="32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93AE1D4-02A7-4A19-838E-99C2FB7C2444}"/>
              </a:ext>
            </a:extLst>
          </p:cNvPr>
          <p:cNvGrpSpPr/>
          <p:nvPr/>
        </p:nvGrpSpPr>
        <p:grpSpPr>
          <a:xfrm>
            <a:off x="622142" y="1612482"/>
            <a:ext cx="2843869" cy="334497"/>
            <a:chOff x="906010" y="1199626"/>
            <a:chExt cx="3112317" cy="377504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45CC1E0-F0CD-416E-A029-23C1B6B00AC6}"/>
                </a:ext>
              </a:extLst>
            </p:cNvPr>
            <p:cNvSpPr/>
            <p:nvPr/>
          </p:nvSpPr>
          <p:spPr>
            <a:xfrm>
              <a:off x="906010" y="1199626"/>
              <a:ext cx="3112317" cy="377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96419C2-D7E2-4963-ADCA-1BFA9BCF2846}"/>
                </a:ext>
              </a:extLst>
            </p:cNvPr>
            <p:cNvGrpSpPr/>
            <p:nvPr/>
          </p:nvGrpSpPr>
          <p:grpSpPr>
            <a:xfrm>
              <a:off x="1010873" y="1266738"/>
              <a:ext cx="939568" cy="243280"/>
              <a:chOff x="906010" y="1887524"/>
              <a:chExt cx="939568" cy="243280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9A9BB1A1-B0F5-4C49-957C-BF7B1057BC36}"/>
                  </a:ext>
                </a:extLst>
              </p:cNvPr>
              <p:cNvSpPr/>
              <p:nvPr/>
            </p:nvSpPr>
            <p:spPr>
              <a:xfrm>
                <a:off x="906010" y="1887524"/>
                <a:ext cx="939568" cy="2432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사원명</a:t>
                </a:r>
              </a:p>
            </p:txBody>
          </p:sp>
          <p:sp>
            <p:nvSpPr>
              <p:cNvPr id="28" name="이등변 삼각형 27">
                <a:extLst>
                  <a:ext uri="{FF2B5EF4-FFF2-40B4-BE49-F238E27FC236}">
                    <a16:creationId xmlns:a16="http://schemas.microsoft.com/office/drawing/2014/main" id="{D32DAB09-36EF-4CD3-A8E0-FAD57DAA40A4}"/>
                  </a:ext>
                </a:extLst>
              </p:cNvPr>
              <p:cNvSpPr/>
              <p:nvPr/>
            </p:nvSpPr>
            <p:spPr>
              <a:xfrm rot="3600000">
                <a:off x="1619305" y="1926142"/>
                <a:ext cx="134224" cy="115710"/>
              </a:xfrm>
              <a:prstGeom prst="triangle">
                <a:avLst/>
              </a:prstGeom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86EB617-975B-41AF-B881-705084A97BB1}"/>
                </a:ext>
              </a:extLst>
            </p:cNvPr>
            <p:cNvSpPr/>
            <p:nvPr/>
          </p:nvSpPr>
          <p:spPr>
            <a:xfrm>
              <a:off x="2055304" y="1276162"/>
              <a:ext cx="1275128" cy="23385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0933808-8ED9-4D90-BDE2-2EA8AC986202}"/>
                </a:ext>
              </a:extLst>
            </p:cNvPr>
            <p:cNvSpPr/>
            <p:nvPr/>
          </p:nvSpPr>
          <p:spPr>
            <a:xfrm>
              <a:off x="3405933" y="1276162"/>
              <a:ext cx="499144" cy="2338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검색</a:t>
              </a:r>
            </a:p>
          </p:txBody>
        </p:sp>
      </p:grp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CD9C4E92-F856-4BBF-A502-038B80447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699311"/>
              </p:ext>
            </p:extLst>
          </p:nvPr>
        </p:nvGraphicFramePr>
        <p:xfrm>
          <a:off x="622141" y="2099855"/>
          <a:ext cx="5560758" cy="3887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394">
                  <a:extLst>
                    <a:ext uri="{9D8B030D-6E8A-4147-A177-3AD203B41FA5}">
                      <a16:colId xmlns:a16="http://schemas.microsoft.com/office/drawing/2014/main" val="1136543913"/>
                    </a:ext>
                  </a:extLst>
                </a:gridCol>
                <a:gridCol w="794394">
                  <a:extLst>
                    <a:ext uri="{9D8B030D-6E8A-4147-A177-3AD203B41FA5}">
                      <a16:colId xmlns:a16="http://schemas.microsoft.com/office/drawing/2014/main" val="4072508780"/>
                    </a:ext>
                  </a:extLst>
                </a:gridCol>
                <a:gridCol w="794394">
                  <a:extLst>
                    <a:ext uri="{9D8B030D-6E8A-4147-A177-3AD203B41FA5}">
                      <a16:colId xmlns:a16="http://schemas.microsoft.com/office/drawing/2014/main" val="2551507869"/>
                    </a:ext>
                  </a:extLst>
                </a:gridCol>
                <a:gridCol w="794394">
                  <a:extLst>
                    <a:ext uri="{9D8B030D-6E8A-4147-A177-3AD203B41FA5}">
                      <a16:colId xmlns:a16="http://schemas.microsoft.com/office/drawing/2014/main" val="3568158538"/>
                    </a:ext>
                  </a:extLst>
                </a:gridCol>
                <a:gridCol w="794394">
                  <a:extLst>
                    <a:ext uri="{9D8B030D-6E8A-4147-A177-3AD203B41FA5}">
                      <a16:colId xmlns:a16="http://schemas.microsoft.com/office/drawing/2014/main" val="3124794614"/>
                    </a:ext>
                  </a:extLst>
                </a:gridCol>
                <a:gridCol w="794394">
                  <a:extLst>
                    <a:ext uri="{9D8B030D-6E8A-4147-A177-3AD203B41FA5}">
                      <a16:colId xmlns:a16="http://schemas.microsoft.com/office/drawing/2014/main" val="1623050781"/>
                    </a:ext>
                  </a:extLst>
                </a:gridCol>
                <a:gridCol w="794394">
                  <a:extLst>
                    <a:ext uri="{9D8B030D-6E8A-4147-A177-3AD203B41FA5}">
                      <a16:colId xmlns:a16="http://schemas.microsoft.com/office/drawing/2014/main" val="2863953792"/>
                    </a:ext>
                  </a:extLst>
                </a:gridCol>
              </a:tblGrid>
              <a:tr h="2026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사원번호</a:t>
                      </a: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사원명</a:t>
                      </a: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부서</a:t>
                      </a: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직책</a:t>
                      </a: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생년월일</a:t>
                      </a: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내선번호</a:t>
                      </a: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E-mail</a:t>
                      </a:r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0045580"/>
                  </a:ext>
                </a:extLst>
              </a:tr>
              <a:tr h="2192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김</a:t>
                      </a:r>
                      <a:r>
                        <a:rPr lang="en-US" altLang="ko-KR" sz="1100" dirty="0"/>
                        <a:t>xx</a:t>
                      </a:r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인사팀</a:t>
                      </a: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과장</a:t>
                      </a: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xxxx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xxxx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xxxx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0496223"/>
                  </a:ext>
                </a:extLst>
              </a:tr>
              <a:tr h="2192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박</a:t>
                      </a:r>
                      <a:r>
                        <a:rPr lang="en-US" altLang="ko-KR" sz="1100" dirty="0"/>
                        <a:t>xx</a:t>
                      </a: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기획팀</a:t>
                      </a: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차장</a:t>
                      </a: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xxxx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xxxx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xxxx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348229"/>
                  </a:ext>
                </a:extLst>
              </a:tr>
              <a:tr h="2192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</a:t>
                      </a:r>
                      <a:r>
                        <a:rPr lang="en-US" altLang="ko-KR" sz="1100" dirty="0"/>
                        <a:t>xx</a:t>
                      </a:r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영업팀</a:t>
                      </a: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대리</a:t>
                      </a: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xxxx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xxxx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xxxx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2363084"/>
                  </a:ext>
                </a:extLst>
              </a:tr>
              <a:tr h="2192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장</a:t>
                      </a:r>
                      <a:r>
                        <a:rPr lang="en-US" altLang="ko-KR" sz="1100" dirty="0"/>
                        <a:t>xx</a:t>
                      </a:r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개발팀</a:t>
                      </a: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사원</a:t>
                      </a: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xxxx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xxxx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xxxx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5097277"/>
                  </a:ext>
                </a:extLst>
              </a:tr>
              <a:tr h="2192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최</a:t>
                      </a:r>
                      <a:r>
                        <a:rPr lang="en-US" altLang="ko-KR" sz="1100" dirty="0"/>
                        <a:t>xx</a:t>
                      </a:r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생산팀</a:t>
                      </a: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사원</a:t>
                      </a: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xxxx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xxxx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xxxx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161499"/>
                  </a:ext>
                </a:extLst>
              </a:tr>
              <a:tr h="21924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7757614"/>
                  </a:ext>
                </a:extLst>
              </a:tr>
              <a:tr h="21924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9646587"/>
                  </a:ext>
                </a:extLst>
              </a:tr>
              <a:tr h="21924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207061"/>
                  </a:ext>
                </a:extLst>
              </a:tr>
              <a:tr h="21924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369828"/>
                  </a:ext>
                </a:extLst>
              </a:tr>
              <a:tr h="21924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935787"/>
                  </a:ext>
                </a:extLst>
              </a:tr>
              <a:tr h="21924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91106"/>
                  </a:ext>
                </a:extLst>
              </a:tr>
              <a:tr h="21924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5970078"/>
                  </a:ext>
                </a:extLst>
              </a:tr>
              <a:tr h="21924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0011957"/>
                  </a:ext>
                </a:extLst>
              </a:tr>
              <a:tr h="21924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7333422"/>
                  </a:ext>
                </a:extLst>
              </a:tr>
              <a:tr h="21924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4837912"/>
                  </a:ext>
                </a:extLst>
              </a:tr>
              <a:tr h="21924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8930464"/>
                  </a:ext>
                </a:extLst>
              </a:tr>
            </a:tbl>
          </a:graphicData>
        </a:graphic>
      </p:graphicFrame>
      <p:sp>
        <p:nvSpPr>
          <p:cNvPr id="30" name="타원 29">
            <a:extLst>
              <a:ext uri="{FF2B5EF4-FFF2-40B4-BE49-F238E27FC236}">
                <a16:creationId xmlns:a16="http://schemas.microsoft.com/office/drawing/2014/main" id="{09C589F8-486A-4C44-8C64-CBF9D9153EC5}"/>
              </a:ext>
            </a:extLst>
          </p:cNvPr>
          <p:cNvSpPr/>
          <p:nvPr/>
        </p:nvSpPr>
        <p:spPr>
          <a:xfrm>
            <a:off x="1264789" y="1638904"/>
            <a:ext cx="299096" cy="30490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BE8A0097-0F9D-4BE8-93A1-45CD2A0D0D64}"/>
              </a:ext>
            </a:extLst>
          </p:cNvPr>
          <p:cNvCxnSpPr>
            <a:cxnSpLocks/>
            <a:stCxn id="30" idx="0"/>
          </p:cNvCxnSpPr>
          <p:nvPr/>
        </p:nvCxnSpPr>
        <p:spPr>
          <a:xfrm rot="16200000" flipH="1">
            <a:off x="3904759" y="-851518"/>
            <a:ext cx="783494" cy="5764338"/>
          </a:xfrm>
          <a:prstGeom prst="bentConnector4">
            <a:avLst>
              <a:gd name="adj1" fmla="val -29177"/>
              <a:gd name="adj2" fmla="val 9087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FDEE8AAD-7078-409F-A0AD-BA4F1572468B}"/>
              </a:ext>
            </a:extLst>
          </p:cNvPr>
          <p:cNvSpPr/>
          <p:nvPr/>
        </p:nvSpPr>
        <p:spPr>
          <a:xfrm>
            <a:off x="1576486" y="2292127"/>
            <a:ext cx="522279" cy="30490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FDBBB9FB-CD94-4E31-BFBB-C6F72F03F433}"/>
              </a:ext>
            </a:extLst>
          </p:cNvPr>
          <p:cNvCxnSpPr>
            <a:cxnSpLocks/>
            <a:stCxn id="34" idx="0"/>
          </p:cNvCxnSpPr>
          <p:nvPr/>
        </p:nvCxnSpPr>
        <p:spPr>
          <a:xfrm rot="16200000" flipH="1">
            <a:off x="4175571" y="-45818"/>
            <a:ext cx="665158" cy="5341049"/>
          </a:xfrm>
          <a:prstGeom prst="bentConnector4">
            <a:avLst>
              <a:gd name="adj1" fmla="val -44842"/>
              <a:gd name="adj2" fmla="val 8717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915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0" y="1"/>
            <a:ext cx="12192635" cy="864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030" y="101600"/>
            <a:ext cx="630364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상세화면 설계서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47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06E385-35D5-41D9-987C-FB5132017272}"/>
              </a:ext>
            </a:extLst>
          </p:cNvPr>
          <p:cNvSpPr txBox="1"/>
          <p:nvPr/>
        </p:nvSpPr>
        <p:spPr>
          <a:xfrm>
            <a:off x="7439186" y="2217300"/>
            <a:ext cx="44759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권한이 없는 일반 사원들은 간단한 인사 정보만을 확인 할 수 있다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관리자권한이 걸려있는 항목들은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자세히 버튼을 눌러 확인할 수 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인사팀 사용 가능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평가항목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~10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183515D-139B-4BCD-A0C3-3151D77800B8}"/>
              </a:ext>
            </a:extLst>
          </p:cNvPr>
          <p:cNvSpPr/>
          <p:nvPr/>
        </p:nvSpPr>
        <p:spPr>
          <a:xfrm>
            <a:off x="276914" y="949798"/>
            <a:ext cx="6169705" cy="583238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42ECDB-8C50-4084-AC04-83533C05488B}"/>
              </a:ext>
            </a:extLst>
          </p:cNvPr>
          <p:cNvSpPr txBox="1"/>
          <p:nvPr/>
        </p:nvSpPr>
        <p:spPr>
          <a:xfrm>
            <a:off x="297160" y="960661"/>
            <a:ext cx="351855" cy="311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9897C5-F136-4D43-B728-EFCA64A8CBE8}"/>
              </a:ext>
            </a:extLst>
          </p:cNvPr>
          <p:cNvSpPr/>
          <p:nvPr/>
        </p:nvSpPr>
        <p:spPr>
          <a:xfrm>
            <a:off x="681066" y="1116540"/>
            <a:ext cx="1665361" cy="18528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사진</a:t>
            </a:r>
          </a:p>
        </p:txBody>
      </p:sp>
      <p:graphicFrame>
        <p:nvGraphicFramePr>
          <p:cNvPr id="37" name="표 28">
            <a:extLst>
              <a:ext uri="{FF2B5EF4-FFF2-40B4-BE49-F238E27FC236}">
                <a16:creationId xmlns:a16="http://schemas.microsoft.com/office/drawing/2014/main" id="{C2D1A305-F170-4C4C-97C4-662600F9D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466508"/>
              </p:ext>
            </p:extLst>
          </p:nvPr>
        </p:nvGraphicFramePr>
        <p:xfrm>
          <a:off x="2730333" y="1122265"/>
          <a:ext cx="3336062" cy="1852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899">
                  <a:extLst>
                    <a:ext uri="{9D8B030D-6E8A-4147-A177-3AD203B41FA5}">
                      <a16:colId xmlns:a16="http://schemas.microsoft.com/office/drawing/2014/main" val="1136543913"/>
                    </a:ext>
                  </a:extLst>
                </a:gridCol>
                <a:gridCol w="2197163">
                  <a:extLst>
                    <a:ext uri="{9D8B030D-6E8A-4147-A177-3AD203B41FA5}">
                      <a16:colId xmlns:a16="http://schemas.microsoft.com/office/drawing/2014/main" val="4072508780"/>
                    </a:ext>
                  </a:extLst>
                </a:gridCol>
              </a:tblGrid>
              <a:tr h="23160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회사</a:t>
                      </a: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***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0134542"/>
                  </a:ext>
                </a:extLst>
              </a:tr>
              <a:tr h="23160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사원번호</a:t>
                      </a: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***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0045580"/>
                  </a:ext>
                </a:extLst>
              </a:tr>
              <a:tr h="23160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사원명</a:t>
                      </a: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***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0496223"/>
                  </a:ext>
                </a:extLst>
              </a:tr>
              <a:tr h="23160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부서</a:t>
                      </a: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***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348229"/>
                  </a:ext>
                </a:extLst>
              </a:tr>
              <a:tr h="23160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직책</a:t>
                      </a: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***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2363084"/>
                  </a:ext>
                </a:extLst>
              </a:tr>
              <a:tr h="23160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이메일</a:t>
                      </a: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***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5097277"/>
                  </a:ext>
                </a:extLst>
              </a:tr>
              <a:tr h="23160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***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161499"/>
                  </a:ext>
                </a:extLst>
              </a:tr>
              <a:tr h="23160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***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7757614"/>
                  </a:ext>
                </a:extLst>
              </a:tr>
            </a:tbl>
          </a:graphicData>
        </a:graphic>
      </p:graphicFrame>
      <p:graphicFrame>
        <p:nvGraphicFramePr>
          <p:cNvPr id="38" name="표 28">
            <a:extLst>
              <a:ext uri="{FF2B5EF4-FFF2-40B4-BE49-F238E27FC236}">
                <a16:creationId xmlns:a16="http://schemas.microsoft.com/office/drawing/2014/main" id="{6E43729D-78B2-496D-A005-D64D510090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683839"/>
              </p:ext>
            </p:extLst>
          </p:nvPr>
        </p:nvGraphicFramePr>
        <p:xfrm>
          <a:off x="681065" y="3117837"/>
          <a:ext cx="5334920" cy="694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352">
                  <a:extLst>
                    <a:ext uri="{9D8B030D-6E8A-4147-A177-3AD203B41FA5}">
                      <a16:colId xmlns:a16="http://schemas.microsoft.com/office/drawing/2014/main" val="1136543913"/>
                    </a:ext>
                  </a:extLst>
                </a:gridCol>
                <a:gridCol w="1715859">
                  <a:extLst>
                    <a:ext uri="{9D8B030D-6E8A-4147-A177-3AD203B41FA5}">
                      <a16:colId xmlns:a16="http://schemas.microsoft.com/office/drawing/2014/main" val="4072508780"/>
                    </a:ext>
                  </a:extLst>
                </a:gridCol>
                <a:gridCol w="874918">
                  <a:extLst>
                    <a:ext uri="{9D8B030D-6E8A-4147-A177-3AD203B41FA5}">
                      <a16:colId xmlns:a16="http://schemas.microsoft.com/office/drawing/2014/main" val="1496072975"/>
                    </a:ext>
                  </a:extLst>
                </a:gridCol>
                <a:gridCol w="1817791">
                  <a:extLst>
                    <a:ext uri="{9D8B030D-6E8A-4147-A177-3AD203B41FA5}">
                      <a16:colId xmlns:a16="http://schemas.microsoft.com/office/drawing/2014/main" val="3939644940"/>
                    </a:ext>
                  </a:extLst>
                </a:gridCol>
              </a:tblGrid>
              <a:tr h="23160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rgbClr val="FF0000"/>
                          </a:solidFill>
                        </a:rPr>
                        <a:t>연봉</a:t>
                      </a: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FF0000"/>
                          </a:solidFill>
                        </a:rPr>
                        <a:t>관리자 권한</a:t>
                      </a: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rgbClr val="FF0000"/>
                          </a:solidFill>
                        </a:rPr>
                        <a:t>학력</a:t>
                      </a: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rgbClr val="FF0000"/>
                          </a:solidFill>
                        </a:rPr>
                        <a:t>관리자 권한</a:t>
                      </a: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134542"/>
                  </a:ext>
                </a:extLst>
              </a:tr>
              <a:tr h="23160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rgbClr val="FF0000"/>
                          </a:solidFill>
                        </a:rPr>
                        <a:t>주민번호</a:t>
                      </a: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rgbClr val="FF0000"/>
                          </a:solidFill>
                        </a:rPr>
                        <a:t>관리자 권한</a:t>
                      </a: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rgbClr val="FF0000"/>
                          </a:solidFill>
                        </a:rPr>
                        <a:t>입사일자</a:t>
                      </a: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rgbClr val="FF0000"/>
                          </a:solidFill>
                        </a:rPr>
                        <a:t>관리자 권한</a:t>
                      </a: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045580"/>
                  </a:ext>
                </a:extLst>
              </a:tr>
              <a:tr h="23160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rgbClr val="FF0000"/>
                          </a:solidFill>
                        </a:rPr>
                        <a:t>연가</a:t>
                      </a: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rgbClr val="FF0000"/>
                          </a:solidFill>
                        </a:rPr>
                        <a:t>관리자 권한</a:t>
                      </a: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FF0000"/>
                          </a:solidFill>
                        </a:rPr>
                        <a:t>퇴사일자</a:t>
                      </a: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rgbClr val="FF0000"/>
                          </a:solidFill>
                        </a:rPr>
                        <a:t>관리자 권한</a:t>
                      </a: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496223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id="{AD66F182-FF5E-4E0D-9241-D62C8FF44351}"/>
              </a:ext>
            </a:extLst>
          </p:cNvPr>
          <p:cNvSpPr/>
          <p:nvPr/>
        </p:nvSpPr>
        <p:spPr>
          <a:xfrm>
            <a:off x="5340631" y="6445536"/>
            <a:ext cx="781480" cy="2182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자세히</a:t>
            </a:r>
          </a:p>
        </p:txBody>
      </p:sp>
      <p:graphicFrame>
        <p:nvGraphicFramePr>
          <p:cNvPr id="40" name="표 28">
            <a:extLst>
              <a:ext uri="{FF2B5EF4-FFF2-40B4-BE49-F238E27FC236}">
                <a16:creationId xmlns:a16="http://schemas.microsoft.com/office/drawing/2014/main" id="{572185F9-3490-4CB7-B2E5-7FBAFDA89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014925"/>
              </p:ext>
            </p:extLst>
          </p:nvPr>
        </p:nvGraphicFramePr>
        <p:xfrm>
          <a:off x="681065" y="3949460"/>
          <a:ext cx="3321759" cy="1158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714">
                  <a:extLst>
                    <a:ext uri="{9D8B030D-6E8A-4147-A177-3AD203B41FA5}">
                      <a16:colId xmlns:a16="http://schemas.microsoft.com/office/drawing/2014/main" val="1136543913"/>
                    </a:ext>
                  </a:extLst>
                </a:gridCol>
                <a:gridCol w="885015">
                  <a:extLst>
                    <a:ext uri="{9D8B030D-6E8A-4147-A177-3AD203B41FA5}">
                      <a16:colId xmlns:a16="http://schemas.microsoft.com/office/drawing/2014/main" val="4072508780"/>
                    </a:ext>
                  </a:extLst>
                </a:gridCol>
                <a:gridCol w="885015">
                  <a:extLst>
                    <a:ext uri="{9D8B030D-6E8A-4147-A177-3AD203B41FA5}">
                      <a16:colId xmlns:a16="http://schemas.microsoft.com/office/drawing/2014/main" val="3261642108"/>
                    </a:ext>
                  </a:extLst>
                </a:gridCol>
                <a:gridCol w="885015">
                  <a:extLst>
                    <a:ext uri="{9D8B030D-6E8A-4147-A177-3AD203B41FA5}">
                      <a16:colId xmlns:a16="http://schemas.microsoft.com/office/drawing/2014/main" val="1992727517"/>
                    </a:ext>
                  </a:extLst>
                </a:gridCol>
              </a:tblGrid>
              <a:tr h="231607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FF0000"/>
                          </a:solidFill>
                        </a:rPr>
                        <a:t>경력사항</a:t>
                      </a: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0134542"/>
                  </a:ext>
                </a:extLst>
              </a:tr>
              <a:tr h="2316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FF0000"/>
                          </a:solidFill>
                        </a:rPr>
                        <a:t>회사</a:t>
                      </a: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FF0000"/>
                          </a:solidFill>
                        </a:rPr>
                        <a:t>직급</a:t>
                      </a: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FF0000"/>
                          </a:solidFill>
                        </a:rPr>
                        <a:t>담당업무</a:t>
                      </a: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FF0000"/>
                          </a:solidFill>
                        </a:rPr>
                        <a:t>근무기간</a:t>
                      </a: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045580"/>
                  </a:ext>
                </a:extLst>
              </a:tr>
              <a:tr h="231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관리자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관리자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관리자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관리자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496223"/>
                  </a:ext>
                </a:extLst>
              </a:tr>
              <a:tr h="231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관리자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관리자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관리자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관리자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348229"/>
                  </a:ext>
                </a:extLst>
              </a:tr>
              <a:tr h="231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관리자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관리자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관리자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관리자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097277"/>
                  </a:ext>
                </a:extLst>
              </a:tr>
            </a:tbl>
          </a:graphicData>
        </a:graphic>
      </p:graphicFrame>
      <p:graphicFrame>
        <p:nvGraphicFramePr>
          <p:cNvPr id="41" name="표 28">
            <a:extLst>
              <a:ext uri="{FF2B5EF4-FFF2-40B4-BE49-F238E27FC236}">
                <a16:creationId xmlns:a16="http://schemas.microsoft.com/office/drawing/2014/main" id="{0EC3839F-C5A6-4A28-BE3B-1A570AF5FF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720100"/>
              </p:ext>
            </p:extLst>
          </p:nvPr>
        </p:nvGraphicFramePr>
        <p:xfrm>
          <a:off x="681065" y="5171862"/>
          <a:ext cx="3321759" cy="1158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714">
                  <a:extLst>
                    <a:ext uri="{9D8B030D-6E8A-4147-A177-3AD203B41FA5}">
                      <a16:colId xmlns:a16="http://schemas.microsoft.com/office/drawing/2014/main" val="1136543913"/>
                    </a:ext>
                  </a:extLst>
                </a:gridCol>
                <a:gridCol w="885015">
                  <a:extLst>
                    <a:ext uri="{9D8B030D-6E8A-4147-A177-3AD203B41FA5}">
                      <a16:colId xmlns:a16="http://schemas.microsoft.com/office/drawing/2014/main" val="4072508780"/>
                    </a:ext>
                  </a:extLst>
                </a:gridCol>
                <a:gridCol w="885015">
                  <a:extLst>
                    <a:ext uri="{9D8B030D-6E8A-4147-A177-3AD203B41FA5}">
                      <a16:colId xmlns:a16="http://schemas.microsoft.com/office/drawing/2014/main" val="3261642108"/>
                    </a:ext>
                  </a:extLst>
                </a:gridCol>
                <a:gridCol w="885015">
                  <a:extLst>
                    <a:ext uri="{9D8B030D-6E8A-4147-A177-3AD203B41FA5}">
                      <a16:colId xmlns:a16="http://schemas.microsoft.com/office/drawing/2014/main" val="1992727517"/>
                    </a:ext>
                  </a:extLst>
                </a:gridCol>
              </a:tblGrid>
              <a:tr h="231607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FF0000"/>
                          </a:solidFill>
                        </a:rPr>
                        <a:t>자격증</a:t>
                      </a: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0134542"/>
                  </a:ext>
                </a:extLst>
              </a:tr>
              <a:tr h="2316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FF0000"/>
                          </a:solidFill>
                        </a:rPr>
                        <a:t>이름</a:t>
                      </a: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FF0000"/>
                          </a:solidFill>
                        </a:rPr>
                        <a:t>취득일</a:t>
                      </a: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FF0000"/>
                          </a:solidFill>
                        </a:rPr>
                        <a:t>점수</a:t>
                      </a: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FF0000"/>
                          </a:solidFill>
                        </a:rPr>
                        <a:t>유효기간</a:t>
                      </a: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045580"/>
                  </a:ext>
                </a:extLst>
              </a:tr>
              <a:tr h="231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관리자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관리자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관리자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관리자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496223"/>
                  </a:ext>
                </a:extLst>
              </a:tr>
              <a:tr h="231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관리자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관리자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관리자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관리자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348229"/>
                  </a:ext>
                </a:extLst>
              </a:tr>
              <a:tr h="231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관리자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관리자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관리자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관리자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097277"/>
                  </a:ext>
                </a:extLst>
              </a:tr>
            </a:tbl>
          </a:graphicData>
        </a:graphic>
      </p:graphicFrame>
      <p:graphicFrame>
        <p:nvGraphicFramePr>
          <p:cNvPr id="42" name="표 28">
            <a:extLst>
              <a:ext uri="{FF2B5EF4-FFF2-40B4-BE49-F238E27FC236}">
                <a16:creationId xmlns:a16="http://schemas.microsoft.com/office/drawing/2014/main" id="{83584346-7A5F-443C-BDE3-F4A0A968F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366812"/>
              </p:ext>
            </p:extLst>
          </p:nvPr>
        </p:nvGraphicFramePr>
        <p:xfrm>
          <a:off x="4189699" y="3933652"/>
          <a:ext cx="1826286" cy="2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873">
                  <a:extLst>
                    <a:ext uri="{9D8B030D-6E8A-4147-A177-3AD203B41FA5}">
                      <a16:colId xmlns:a16="http://schemas.microsoft.com/office/drawing/2014/main" val="1136543913"/>
                    </a:ext>
                  </a:extLst>
                </a:gridCol>
                <a:gridCol w="883413">
                  <a:extLst>
                    <a:ext uri="{9D8B030D-6E8A-4147-A177-3AD203B41FA5}">
                      <a16:colId xmlns:a16="http://schemas.microsoft.com/office/drawing/2014/main" val="4072508780"/>
                    </a:ext>
                  </a:extLst>
                </a:gridCol>
              </a:tblGrid>
              <a:tr h="39294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FF0000"/>
                          </a:solidFill>
                        </a:rPr>
                        <a:t>평가항목</a:t>
                      </a:r>
                    </a:p>
                  </a:txBody>
                  <a:tcPr marL="61012" marR="61012" marT="30505" marB="305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0134542"/>
                  </a:ext>
                </a:extLst>
              </a:tr>
              <a:tr h="3929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FF0000"/>
                          </a:solidFill>
                        </a:rPr>
                        <a:t>책임감</a:t>
                      </a:r>
                    </a:p>
                  </a:txBody>
                  <a:tcPr marL="61012" marR="61012" marT="30505" marB="305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FF0000"/>
                          </a:solidFill>
                        </a:rPr>
                        <a:t>관리자</a:t>
                      </a:r>
                    </a:p>
                  </a:txBody>
                  <a:tcPr marL="61012" marR="61012" marT="30505" marB="305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045580"/>
                  </a:ext>
                </a:extLst>
              </a:tr>
              <a:tr h="4315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업무수행능력</a:t>
                      </a: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관리자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496223"/>
                  </a:ext>
                </a:extLst>
              </a:tr>
              <a:tr h="3929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협동성</a:t>
                      </a: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관리자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348229"/>
                  </a:ext>
                </a:extLst>
              </a:tr>
              <a:tr h="3929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근무태도</a:t>
                      </a: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관리자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097277"/>
                  </a:ext>
                </a:extLst>
              </a:tr>
              <a:tr h="3929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가산점</a:t>
                      </a: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관리자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012" marR="61012" marT="30505" marB="305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129489"/>
                  </a:ext>
                </a:extLst>
              </a:tr>
            </a:tbl>
          </a:graphicData>
        </a:graphic>
      </p:graphicFrame>
      <p:sp>
        <p:nvSpPr>
          <p:cNvPr id="43" name="타원 42">
            <a:extLst>
              <a:ext uri="{FF2B5EF4-FFF2-40B4-BE49-F238E27FC236}">
                <a16:creationId xmlns:a16="http://schemas.microsoft.com/office/drawing/2014/main" id="{5FA2E833-D776-4CE6-8A3F-B30FF5B542A6}"/>
              </a:ext>
            </a:extLst>
          </p:cNvPr>
          <p:cNvSpPr/>
          <p:nvPr/>
        </p:nvSpPr>
        <p:spPr>
          <a:xfrm>
            <a:off x="5483479" y="6400969"/>
            <a:ext cx="522279" cy="30490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D0866C9F-EAA5-4065-8C5D-65456B290CD5}"/>
              </a:ext>
            </a:extLst>
          </p:cNvPr>
          <p:cNvCxnSpPr>
            <a:cxnSpLocks/>
            <a:stCxn id="43" idx="6"/>
          </p:cNvCxnSpPr>
          <p:nvPr/>
        </p:nvCxnSpPr>
        <p:spPr>
          <a:xfrm flipV="1">
            <a:off x="6005758" y="3579630"/>
            <a:ext cx="4353646" cy="2973790"/>
          </a:xfrm>
          <a:prstGeom prst="bentConnector3">
            <a:avLst>
              <a:gd name="adj1" fmla="val 10000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D62F6CD4-4987-49B1-8CA4-38C3390C5BD3}"/>
              </a:ext>
            </a:extLst>
          </p:cNvPr>
          <p:cNvSpPr/>
          <p:nvPr/>
        </p:nvSpPr>
        <p:spPr>
          <a:xfrm>
            <a:off x="5296521" y="5213586"/>
            <a:ext cx="634016" cy="30490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008655A8-8ADD-4E54-A464-DA8F42EEB083}"/>
              </a:ext>
            </a:extLst>
          </p:cNvPr>
          <p:cNvCxnSpPr>
            <a:cxnSpLocks/>
            <a:stCxn id="45" idx="6"/>
          </p:cNvCxnSpPr>
          <p:nvPr/>
        </p:nvCxnSpPr>
        <p:spPr>
          <a:xfrm flipV="1">
            <a:off x="5930537" y="4274451"/>
            <a:ext cx="2438400" cy="1091586"/>
          </a:xfrm>
          <a:prstGeom prst="bentConnector3">
            <a:avLst>
              <a:gd name="adj1" fmla="val 1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0F9B2318-FF7A-40BE-A005-B8ADA28A6933}"/>
              </a:ext>
            </a:extLst>
          </p:cNvPr>
          <p:cNvCxnSpPr>
            <a:cxnSpLocks/>
          </p:cNvCxnSpPr>
          <p:nvPr/>
        </p:nvCxnSpPr>
        <p:spPr>
          <a:xfrm>
            <a:off x="6096000" y="1122265"/>
            <a:ext cx="1254034" cy="1228683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A5A408DF-2231-4DE9-821D-089A6BD70946}"/>
              </a:ext>
            </a:extLst>
          </p:cNvPr>
          <p:cNvCxnSpPr>
            <a:cxnSpLocks/>
          </p:cNvCxnSpPr>
          <p:nvPr/>
        </p:nvCxnSpPr>
        <p:spPr>
          <a:xfrm flipV="1">
            <a:off x="6096000" y="2350949"/>
            <a:ext cx="624847" cy="624172"/>
          </a:xfrm>
          <a:prstGeom prst="bentConnector3">
            <a:avLst>
              <a:gd name="adj1" fmla="val 100174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045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030" y="101600"/>
            <a:ext cx="630364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ER </a:t>
            </a:r>
            <a:r>
              <a:rPr lang="ko-KR" altLang="en-US" sz="3600" spc="-300" dirty="0">
                <a:solidFill>
                  <a:schemeClr val="bg1"/>
                </a:solidFill>
              </a:rPr>
              <a:t>다이어그램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47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2E59B7F-68A8-4576-8DDB-4C5DE32FFB0F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635" cy="1077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5B8428-FC1E-48F0-88AB-F68AF48EF3DB}"/>
              </a:ext>
            </a:extLst>
          </p:cNvPr>
          <p:cNvSpPr txBox="1"/>
          <p:nvPr/>
        </p:nvSpPr>
        <p:spPr>
          <a:xfrm>
            <a:off x="875030" y="101600"/>
            <a:ext cx="630364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ER </a:t>
            </a:r>
            <a:r>
              <a:rPr lang="ko-KR" altLang="en-US" sz="3600" spc="-300" dirty="0">
                <a:solidFill>
                  <a:schemeClr val="bg1"/>
                </a:solidFill>
              </a:rPr>
              <a:t>다이어그램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96A4C5-46F8-4D4A-A69B-50F9E0F50C92}"/>
              </a:ext>
            </a:extLst>
          </p:cNvPr>
          <p:cNvSpPr txBox="1"/>
          <p:nvPr/>
        </p:nvSpPr>
        <p:spPr>
          <a:xfrm>
            <a:off x="132080" y="11747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1503D3-8659-43FC-A098-138C68C23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686" y="1732696"/>
            <a:ext cx="7516274" cy="4458322"/>
          </a:xfrm>
          <a:prstGeom prst="rect">
            <a:avLst/>
          </a:prstGeom>
        </p:spPr>
      </p:pic>
      <p:sp>
        <p:nvSpPr>
          <p:cNvPr id="9" name="Rect 0">
            <a:extLst>
              <a:ext uri="{FF2B5EF4-FFF2-40B4-BE49-F238E27FC236}">
                <a16:creationId xmlns:a16="http://schemas.microsoft.com/office/drawing/2014/main" id="{E62EA7D1-4FF7-4906-AB46-B6FC301FEE36}"/>
              </a:ext>
            </a:extLst>
          </p:cNvPr>
          <p:cNvSpPr txBox="1">
            <a:spLocks/>
          </p:cNvSpPr>
          <p:nvPr/>
        </p:nvSpPr>
        <p:spPr>
          <a:xfrm>
            <a:off x="517474" y="1304342"/>
            <a:ext cx="1578338" cy="428354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85750" indent="-285750" algn="l" defTabSz="685800" rtl="0" eaLnBrk="1" latinLnBrk="0" hangingPunct="1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Logical</a:t>
            </a:r>
            <a:endParaRPr lang="ko-KR" altLang="en-US" sz="16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B02935-507F-4966-8ECE-318670B92615}"/>
              </a:ext>
            </a:extLst>
          </p:cNvPr>
          <p:cNvSpPr txBox="1"/>
          <p:nvPr/>
        </p:nvSpPr>
        <p:spPr>
          <a:xfrm>
            <a:off x="2095812" y="2508465"/>
            <a:ext cx="1392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부서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table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B43B38-1893-4A34-9B07-A70583602406}"/>
              </a:ext>
            </a:extLst>
          </p:cNvPr>
          <p:cNvSpPr txBox="1"/>
          <p:nvPr/>
        </p:nvSpPr>
        <p:spPr>
          <a:xfrm>
            <a:off x="4129263" y="2277688"/>
            <a:ext cx="1392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사원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table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EDD5AB-ACEF-464E-946F-E8D2D3E017A2}"/>
              </a:ext>
            </a:extLst>
          </p:cNvPr>
          <p:cNvSpPr txBox="1"/>
          <p:nvPr/>
        </p:nvSpPr>
        <p:spPr>
          <a:xfrm>
            <a:off x="9103371" y="1971045"/>
            <a:ext cx="1392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인사평가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table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5A96B3-7C56-4978-B5A2-E1BD1A4E1912}"/>
              </a:ext>
            </a:extLst>
          </p:cNvPr>
          <p:cNvSpPr txBox="1"/>
          <p:nvPr/>
        </p:nvSpPr>
        <p:spPr>
          <a:xfrm>
            <a:off x="9162874" y="3275111"/>
            <a:ext cx="1392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경력사항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table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F1C8F2-B11A-4003-AE4E-BC371BF30FE7}"/>
              </a:ext>
            </a:extLst>
          </p:cNvPr>
          <p:cNvSpPr txBox="1"/>
          <p:nvPr/>
        </p:nvSpPr>
        <p:spPr>
          <a:xfrm>
            <a:off x="9162874" y="4733064"/>
            <a:ext cx="1392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자격증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table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1095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030" y="101600"/>
            <a:ext cx="630364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ER </a:t>
            </a:r>
            <a:r>
              <a:rPr lang="ko-KR" altLang="en-US" sz="3600" spc="-300" dirty="0">
                <a:solidFill>
                  <a:schemeClr val="bg1"/>
                </a:solidFill>
              </a:rPr>
              <a:t>다이어그램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47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7F8AFC-BCE5-4308-AA23-75A015051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268" y="1669284"/>
            <a:ext cx="8183117" cy="447737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22E59B7F-68A8-4576-8DDB-4C5DE32FFB0F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635" cy="1077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5B8428-FC1E-48F0-88AB-F68AF48EF3DB}"/>
              </a:ext>
            </a:extLst>
          </p:cNvPr>
          <p:cNvSpPr txBox="1"/>
          <p:nvPr/>
        </p:nvSpPr>
        <p:spPr>
          <a:xfrm>
            <a:off x="875030" y="101600"/>
            <a:ext cx="630364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ER </a:t>
            </a:r>
            <a:r>
              <a:rPr lang="ko-KR" altLang="en-US" sz="3600" spc="-300" dirty="0">
                <a:solidFill>
                  <a:schemeClr val="bg1"/>
                </a:solidFill>
              </a:rPr>
              <a:t>다이어그램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96A4C5-46F8-4D4A-A69B-50F9E0F50C92}"/>
              </a:ext>
            </a:extLst>
          </p:cNvPr>
          <p:cNvSpPr txBox="1"/>
          <p:nvPr/>
        </p:nvSpPr>
        <p:spPr>
          <a:xfrm>
            <a:off x="132080" y="11747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Rect 0">
            <a:extLst>
              <a:ext uri="{FF2B5EF4-FFF2-40B4-BE49-F238E27FC236}">
                <a16:creationId xmlns:a16="http://schemas.microsoft.com/office/drawing/2014/main" id="{EEAE4ABB-05CE-4F26-9CF9-EFD486BB6415}"/>
              </a:ext>
            </a:extLst>
          </p:cNvPr>
          <p:cNvSpPr txBox="1">
            <a:spLocks/>
          </p:cNvSpPr>
          <p:nvPr/>
        </p:nvSpPr>
        <p:spPr>
          <a:xfrm>
            <a:off x="517474" y="1304342"/>
            <a:ext cx="1578338" cy="428354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85750" indent="-285750" algn="l" defTabSz="685800" rtl="0" eaLnBrk="1" latinLnBrk="0" hangingPunct="1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Physical</a:t>
            </a:r>
            <a:endParaRPr lang="ko-KR" altLang="en-US" sz="16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6EF2B6-85B4-424A-B809-DF59D5E3BCC5}"/>
              </a:ext>
            </a:extLst>
          </p:cNvPr>
          <p:cNvSpPr txBox="1"/>
          <p:nvPr/>
        </p:nvSpPr>
        <p:spPr>
          <a:xfrm>
            <a:off x="1887249" y="2380318"/>
            <a:ext cx="1392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부서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table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B82031-6735-4CFB-9F83-0550423681A1}"/>
              </a:ext>
            </a:extLst>
          </p:cNvPr>
          <p:cNvSpPr txBox="1"/>
          <p:nvPr/>
        </p:nvSpPr>
        <p:spPr>
          <a:xfrm>
            <a:off x="4063324" y="2191323"/>
            <a:ext cx="1392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사원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table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A7EA1E-F475-4A1B-98FA-6644CBD91C71}"/>
              </a:ext>
            </a:extLst>
          </p:cNvPr>
          <p:cNvSpPr txBox="1"/>
          <p:nvPr/>
        </p:nvSpPr>
        <p:spPr>
          <a:xfrm>
            <a:off x="9678580" y="2150675"/>
            <a:ext cx="1392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인사평가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table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4F2063-E661-44A8-A1A7-6F088E20E967}"/>
              </a:ext>
            </a:extLst>
          </p:cNvPr>
          <p:cNvSpPr txBox="1"/>
          <p:nvPr/>
        </p:nvSpPr>
        <p:spPr>
          <a:xfrm>
            <a:off x="9738083" y="3454741"/>
            <a:ext cx="1392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경력사항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table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34F253-44D5-4933-AED9-F471A7E89339}"/>
              </a:ext>
            </a:extLst>
          </p:cNvPr>
          <p:cNvSpPr txBox="1"/>
          <p:nvPr/>
        </p:nvSpPr>
        <p:spPr>
          <a:xfrm>
            <a:off x="9738083" y="4912694"/>
            <a:ext cx="1392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자격증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table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8678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030" y="101600"/>
            <a:ext cx="630364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ER </a:t>
            </a:r>
            <a:r>
              <a:rPr lang="ko-KR" altLang="en-US" sz="3600" spc="-300" dirty="0">
                <a:solidFill>
                  <a:schemeClr val="bg1"/>
                </a:solidFill>
              </a:rPr>
              <a:t>다이어그램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47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2E59B7F-68A8-4576-8DDB-4C5DE32FFB0F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635" cy="1077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5B8428-FC1E-48F0-88AB-F68AF48EF3DB}"/>
              </a:ext>
            </a:extLst>
          </p:cNvPr>
          <p:cNvSpPr txBox="1"/>
          <p:nvPr/>
        </p:nvSpPr>
        <p:spPr>
          <a:xfrm>
            <a:off x="875030" y="101600"/>
            <a:ext cx="630364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테이블</a:t>
            </a:r>
            <a:r>
              <a:rPr lang="en-US" altLang="ko-KR" sz="3600" spc="-300" dirty="0">
                <a:solidFill>
                  <a:schemeClr val="bg1"/>
                </a:solidFill>
              </a:rPr>
              <a:t> </a:t>
            </a:r>
            <a:r>
              <a:rPr lang="ko-KR" altLang="en-US" sz="3600" spc="-300" dirty="0">
                <a:solidFill>
                  <a:schemeClr val="bg1"/>
                </a:solidFill>
              </a:rPr>
              <a:t>명세서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96A4C5-46F8-4D4A-A69B-50F9E0F50C92}"/>
              </a:ext>
            </a:extLst>
          </p:cNvPr>
          <p:cNvSpPr txBox="1"/>
          <p:nvPr/>
        </p:nvSpPr>
        <p:spPr>
          <a:xfrm>
            <a:off x="132080" y="11747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4,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CB9E329-65E0-47BE-A0B6-F55CE7652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06003"/>
              </p:ext>
            </p:extLst>
          </p:nvPr>
        </p:nvGraphicFramePr>
        <p:xfrm>
          <a:off x="313144" y="1547903"/>
          <a:ext cx="5277485" cy="6286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4495">
                  <a:extLst>
                    <a:ext uri="{9D8B030D-6E8A-4147-A177-3AD203B41FA5}">
                      <a16:colId xmlns:a16="http://schemas.microsoft.com/office/drawing/2014/main" val="710095605"/>
                    </a:ext>
                  </a:extLst>
                </a:gridCol>
                <a:gridCol w="1043940">
                  <a:extLst>
                    <a:ext uri="{9D8B030D-6E8A-4147-A177-3AD203B41FA5}">
                      <a16:colId xmlns:a16="http://schemas.microsoft.com/office/drawing/2014/main" val="1326960600"/>
                    </a:ext>
                  </a:extLst>
                </a:gridCol>
                <a:gridCol w="776605">
                  <a:extLst>
                    <a:ext uri="{9D8B030D-6E8A-4147-A177-3AD203B41FA5}">
                      <a16:colId xmlns:a16="http://schemas.microsoft.com/office/drawing/2014/main" val="3819357061"/>
                    </a:ext>
                  </a:extLst>
                </a:gridCol>
                <a:gridCol w="519430">
                  <a:extLst>
                    <a:ext uri="{9D8B030D-6E8A-4147-A177-3AD203B41FA5}">
                      <a16:colId xmlns:a16="http://schemas.microsoft.com/office/drawing/2014/main" val="3055583513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2430580504"/>
                    </a:ext>
                  </a:extLst>
                </a:gridCol>
                <a:gridCol w="819785">
                  <a:extLst>
                    <a:ext uri="{9D8B030D-6E8A-4147-A177-3AD203B41FA5}">
                      <a16:colId xmlns:a16="http://schemas.microsoft.com/office/drawing/2014/main" val="1236252277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3451461305"/>
                    </a:ext>
                  </a:extLst>
                </a:gridCol>
                <a:gridCol w="394970">
                  <a:extLst>
                    <a:ext uri="{9D8B030D-6E8A-4147-A177-3AD203B41FA5}">
                      <a16:colId xmlns:a16="http://schemas.microsoft.com/office/drawing/2014/main" val="1395014101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No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컬럼명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자료형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크기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유일키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null </a:t>
                      </a:r>
                      <a:r>
                        <a:rPr lang="ko-KR" sz="1100" kern="0">
                          <a:effectLst/>
                        </a:rPr>
                        <a:t>허용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인덱스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키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2526523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dno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number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</a:rPr>
                        <a:t>　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pk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91505257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dname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varchar2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y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</a:rPr>
                        <a:t>　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316657847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2B75A5C-B5DD-4F67-9D59-E76280223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09853"/>
              </p:ext>
            </p:extLst>
          </p:nvPr>
        </p:nvGraphicFramePr>
        <p:xfrm>
          <a:off x="313144" y="2731951"/>
          <a:ext cx="5277485" cy="37719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4495">
                  <a:extLst>
                    <a:ext uri="{9D8B030D-6E8A-4147-A177-3AD203B41FA5}">
                      <a16:colId xmlns:a16="http://schemas.microsoft.com/office/drawing/2014/main" val="477337266"/>
                    </a:ext>
                  </a:extLst>
                </a:gridCol>
                <a:gridCol w="1043940">
                  <a:extLst>
                    <a:ext uri="{9D8B030D-6E8A-4147-A177-3AD203B41FA5}">
                      <a16:colId xmlns:a16="http://schemas.microsoft.com/office/drawing/2014/main" val="1928314338"/>
                    </a:ext>
                  </a:extLst>
                </a:gridCol>
                <a:gridCol w="776605">
                  <a:extLst>
                    <a:ext uri="{9D8B030D-6E8A-4147-A177-3AD203B41FA5}">
                      <a16:colId xmlns:a16="http://schemas.microsoft.com/office/drawing/2014/main" val="494803751"/>
                    </a:ext>
                  </a:extLst>
                </a:gridCol>
                <a:gridCol w="519430">
                  <a:extLst>
                    <a:ext uri="{9D8B030D-6E8A-4147-A177-3AD203B41FA5}">
                      <a16:colId xmlns:a16="http://schemas.microsoft.com/office/drawing/2014/main" val="1595017167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142819593"/>
                    </a:ext>
                  </a:extLst>
                </a:gridCol>
                <a:gridCol w="819785">
                  <a:extLst>
                    <a:ext uri="{9D8B030D-6E8A-4147-A177-3AD203B41FA5}">
                      <a16:colId xmlns:a16="http://schemas.microsoft.com/office/drawing/2014/main" val="4247779641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2234988348"/>
                    </a:ext>
                  </a:extLst>
                </a:gridCol>
                <a:gridCol w="394970">
                  <a:extLst>
                    <a:ext uri="{9D8B030D-6E8A-4147-A177-3AD203B41FA5}">
                      <a16:colId xmlns:a16="http://schemas.microsoft.com/office/drawing/2014/main" val="3928821121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No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컬럼명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자료형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크기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유일키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null </a:t>
                      </a:r>
                      <a:r>
                        <a:rPr lang="ko-KR" sz="1100" kern="0">
                          <a:effectLst/>
                        </a:rPr>
                        <a:t>허용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인덱스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키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384613645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dno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number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fk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300888435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eno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number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pk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32049423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pwd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number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34126035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name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varchar2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57161564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job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varchar2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y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622035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6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exnumb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varchar2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y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76506184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email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varchar2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y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55144552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Cname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varchar2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369102814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9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photo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varchar2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y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409047254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addr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varchar2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220185591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birth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date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64134521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salary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number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30027431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edu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varchar2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73400498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dayoff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number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227671902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hiredate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date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57441249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16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resigndate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date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y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60511023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ssc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varchar2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20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y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</a:rPr>
                        <a:t>　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3391657861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4B6DA0D-C5DC-4FB0-A3C6-D710BB4DD2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080673"/>
              </p:ext>
            </p:extLst>
          </p:nvPr>
        </p:nvGraphicFramePr>
        <p:xfrm>
          <a:off x="6729274" y="1474164"/>
          <a:ext cx="5055871" cy="14668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538">
                  <a:extLst>
                    <a:ext uri="{9D8B030D-6E8A-4147-A177-3AD203B41FA5}">
                      <a16:colId xmlns:a16="http://schemas.microsoft.com/office/drawing/2014/main" val="875339067"/>
                    </a:ext>
                  </a:extLst>
                </a:gridCol>
                <a:gridCol w="1002757">
                  <a:extLst>
                    <a:ext uri="{9D8B030D-6E8A-4147-A177-3AD203B41FA5}">
                      <a16:colId xmlns:a16="http://schemas.microsoft.com/office/drawing/2014/main" val="3949283624"/>
                    </a:ext>
                  </a:extLst>
                </a:gridCol>
                <a:gridCol w="747188">
                  <a:extLst>
                    <a:ext uri="{9D8B030D-6E8A-4147-A177-3AD203B41FA5}">
                      <a16:colId xmlns:a16="http://schemas.microsoft.com/office/drawing/2014/main" val="1160474011"/>
                    </a:ext>
                  </a:extLst>
                </a:gridCol>
                <a:gridCol w="498939">
                  <a:extLst>
                    <a:ext uri="{9D8B030D-6E8A-4147-A177-3AD203B41FA5}">
                      <a16:colId xmlns:a16="http://schemas.microsoft.com/office/drawing/2014/main" val="648256410"/>
                    </a:ext>
                  </a:extLst>
                </a:gridCol>
                <a:gridCol w="633127">
                  <a:extLst>
                    <a:ext uri="{9D8B030D-6E8A-4147-A177-3AD203B41FA5}">
                      <a16:colId xmlns:a16="http://schemas.microsoft.com/office/drawing/2014/main" val="24218845"/>
                    </a:ext>
                  </a:extLst>
                </a:gridCol>
                <a:gridCol w="787445">
                  <a:extLst>
                    <a:ext uri="{9D8B030D-6E8A-4147-A177-3AD203B41FA5}">
                      <a16:colId xmlns:a16="http://schemas.microsoft.com/office/drawing/2014/main" val="2555273299"/>
                    </a:ext>
                  </a:extLst>
                </a:gridCol>
                <a:gridCol w="633127">
                  <a:extLst>
                    <a:ext uri="{9D8B030D-6E8A-4147-A177-3AD203B41FA5}">
                      <a16:colId xmlns:a16="http://schemas.microsoft.com/office/drawing/2014/main" val="4048811315"/>
                    </a:ext>
                  </a:extLst>
                </a:gridCol>
                <a:gridCol w="364750">
                  <a:extLst>
                    <a:ext uri="{9D8B030D-6E8A-4147-A177-3AD203B41FA5}">
                      <a16:colId xmlns:a16="http://schemas.microsoft.com/office/drawing/2014/main" val="140928558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No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 dirty="0" err="1">
                          <a:effectLst/>
                        </a:rPr>
                        <a:t>컬럼명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</a:rPr>
                        <a:t>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크기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유일키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null </a:t>
                      </a:r>
                      <a:r>
                        <a:rPr lang="ko-KR" sz="1100" kern="0">
                          <a:effectLst/>
                        </a:rPr>
                        <a:t>허용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인덱스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키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428384663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eno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number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fk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24937435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repons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number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27992336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busiperfo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number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74280877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cooper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number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293330902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attitude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number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68325978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6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extrapoint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number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</a:rPr>
                        <a:t>　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210921343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0614DBC-A00F-45A1-BBA4-E601CBAD4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23078"/>
              </p:ext>
            </p:extLst>
          </p:nvPr>
        </p:nvGraphicFramePr>
        <p:xfrm>
          <a:off x="6729274" y="3256133"/>
          <a:ext cx="5261610" cy="14668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4495">
                  <a:extLst>
                    <a:ext uri="{9D8B030D-6E8A-4147-A177-3AD203B41FA5}">
                      <a16:colId xmlns:a16="http://schemas.microsoft.com/office/drawing/2014/main" val="3749143219"/>
                    </a:ext>
                  </a:extLst>
                </a:gridCol>
                <a:gridCol w="1043305">
                  <a:extLst>
                    <a:ext uri="{9D8B030D-6E8A-4147-A177-3AD203B41FA5}">
                      <a16:colId xmlns:a16="http://schemas.microsoft.com/office/drawing/2014/main" val="2787134156"/>
                    </a:ext>
                  </a:extLst>
                </a:gridCol>
                <a:gridCol w="776605">
                  <a:extLst>
                    <a:ext uri="{9D8B030D-6E8A-4147-A177-3AD203B41FA5}">
                      <a16:colId xmlns:a16="http://schemas.microsoft.com/office/drawing/2014/main" val="2580628872"/>
                    </a:ext>
                  </a:extLst>
                </a:gridCol>
                <a:gridCol w="519430">
                  <a:extLst>
                    <a:ext uri="{9D8B030D-6E8A-4147-A177-3AD203B41FA5}">
                      <a16:colId xmlns:a16="http://schemas.microsoft.com/office/drawing/2014/main" val="3588642791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3812156801"/>
                    </a:ext>
                  </a:extLst>
                </a:gridCol>
                <a:gridCol w="819785">
                  <a:extLst>
                    <a:ext uri="{9D8B030D-6E8A-4147-A177-3AD203B41FA5}">
                      <a16:colId xmlns:a16="http://schemas.microsoft.com/office/drawing/2014/main" val="983844000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1491240382"/>
                    </a:ext>
                  </a:extLst>
                </a:gridCol>
                <a:gridCol w="379730">
                  <a:extLst>
                    <a:ext uri="{9D8B030D-6E8A-4147-A177-3AD203B41FA5}">
                      <a16:colId xmlns:a16="http://schemas.microsoft.com/office/drawing/2014/main" val="364677489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No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컬럼명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자료형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크기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유일키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null </a:t>
                      </a:r>
                      <a:r>
                        <a:rPr lang="ko-KR" sz="1100" kern="0">
                          <a:effectLst/>
                        </a:rPr>
                        <a:t>허용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인덱스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키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23191271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eno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number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fk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326337258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exCname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varchar2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　</a:t>
                      </a:r>
                      <a:r>
                        <a:rPr lang="en-US" sz="1100" kern="0">
                          <a:effectLst/>
                        </a:rPr>
                        <a:t>20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y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9351178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exhiredate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date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y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7058584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exresigndate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date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y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</a:rPr>
                        <a:t>　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94597648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exdept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varchar2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　</a:t>
                      </a:r>
                      <a:r>
                        <a:rPr lang="en-US" sz="1100" kern="0">
                          <a:effectLst/>
                        </a:rPr>
                        <a:t>20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y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295540481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6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exjob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varchar2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　</a:t>
                      </a:r>
                      <a:r>
                        <a:rPr lang="en-US" sz="1100" kern="0">
                          <a:effectLst/>
                        </a:rPr>
                        <a:t>20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y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</a:rPr>
                        <a:t>　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3453619103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3C174C-588E-42AD-9E9A-A5F04997F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638297"/>
              </p:ext>
            </p:extLst>
          </p:nvPr>
        </p:nvGraphicFramePr>
        <p:xfrm>
          <a:off x="6729274" y="5037001"/>
          <a:ext cx="5086985" cy="14668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1023">
                  <a:extLst>
                    <a:ext uri="{9D8B030D-6E8A-4147-A177-3AD203B41FA5}">
                      <a16:colId xmlns:a16="http://schemas.microsoft.com/office/drawing/2014/main" val="2143520505"/>
                    </a:ext>
                  </a:extLst>
                </a:gridCol>
                <a:gridCol w="1009171">
                  <a:extLst>
                    <a:ext uri="{9D8B030D-6E8A-4147-A177-3AD203B41FA5}">
                      <a16:colId xmlns:a16="http://schemas.microsoft.com/office/drawing/2014/main" val="2431318103"/>
                    </a:ext>
                  </a:extLst>
                </a:gridCol>
                <a:gridCol w="750740">
                  <a:extLst>
                    <a:ext uri="{9D8B030D-6E8A-4147-A177-3AD203B41FA5}">
                      <a16:colId xmlns:a16="http://schemas.microsoft.com/office/drawing/2014/main" val="1927007768"/>
                    </a:ext>
                  </a:extLst>
                </a:gridCol>
                <a:gridCol w="502130">
                  <a:extLst>
                    <a:ext uri="{9D8B030D-6E8A-4147-A177-3AD203B41FA5}">
                      <a16:colId xmlns:a16="http://schemas.microsoft.com/office/drawing/2014/main" val="3207975279"/>
                    </a:ext>
                  </a:extLst>
                </a:gridCol>
                <a:gridCol w="637178">
                  <a:extLst>
                    <a:ext uri="{9D8B030D-6E8A-4147-A177-3AD203B41FA5}">
                      <a16:colId xmlns:a16="http://schemas.microsoft.com/office/drawing/2014/main" val="1075869171"/>
                    </a:ext>
                  </a:extLst>
                </a:gridCol>
                <a:gridCol w="792482">
                  <a:extLst>
                    <a:ext uri="{9D8B030D-6E8A-4147-A177-3AD203B41FA5}">
                      <a16:colId xmlns:a16="http://schemas.microsoft.com/office/drawing/2014/main" val="2747818481"/>
                    </a:ext>
                  </a:extLst>
                </a:gridCol>
                <a:gridCol w="637178">
                  <a:extLst>
                    <a:ext uri="{9D8B030D-6E8A-4147-A177-3AD203B41FA5}">
                      <a16:colId xmlns:a16="http://schemas.microsoft.com/office/drawing/2014/main" val="953086431"/>
                    </a:ext>
                  </a:extLst>
                </a:gridCol>
                <a:gridCol w="367083">
                  <a:extLst>
                    <a:ext uri="{9D8B030D-6E8A-4147-A177-3AD203B41FA5}">
                      <a16:colId xmlns:a16="http://schemas.microsoft.com/office/drawing/2014/main" val="140614278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No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컬럼명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자료형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크기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유일키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null </a:t>
                      </a:r>
                      <a:r>
                        <a:rPr lang="ko-KR" sz="1100" kern="0">
                          <a:effectLst/>
                        </a:rPr>
                        <a:t>허용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인덱스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키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80013829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eno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number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fk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44692405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certiname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varchar2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　</a:t>
                      </a:r>
                      <a:r>
                        <a:rPr lang="en-US" sz="1100" kern="0">
                          <a:effectLst/>
                        </a:rPr>
                        <a:t>20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y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86802811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certidate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date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y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358084625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certiscore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varchar2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　</a:t>
                      </a:r>
                      <a:r>
                        <a:rPr lang="en-US" sz="1100" kern="0">
                          <a:effectLst/>
                        </a:rPr>
                        <a:t>20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y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340246646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certiSdate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date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y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3269945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6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certiEdate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date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y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</a:rPr>
                        <a:t>　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2562112229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E47BB4D7-EB5B-4BDD-8203-27FACE7789A5}"/>
              </a:ext>
            </a:extLst>
          </p:cNvPr>
          <p:cNvSpPr txBox="1"/>
          <p:nvPr/>
        </p:nvSpPr>
        <p:spPr>
          <a:xfrm>
            <a:off x="313144" y="1179155"/>
            <a:ext cx="1392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부서 </a:t>
            </a:r>
            <a:r>
              <a:rPr lang="en-US" altLang="ko-KR" sz="14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table</a:t>
            </a:r>
            <a:endParaRPr lang="ko-KR" altLang="en-US" sz="1400" b="1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E0D395D-DD48-4581-A6D5-1E2E9DE877EB}"/>
              </a:ext>
            </a:extLst>
          </p:cNvPr>
          <p:cNvSpPr txBox="1"/>
          <p:nvPr/>
        </p:nvSpPr>
        <p:spPr>
          <a:xfrm>
            <a:off x="313143" y="2339084"/>
            <a:ext cx="1392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사원 </a:t>
            </a:r>
            <a:r>
              <a:rPr lang="en-US" altLang="ko-KR" sz="14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table</a:t>
            </a:r>
            <a:endParaRPr lang="ko-KR" altLang="en-US" sz="1400" b="1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5F4095-095C-43A9-A5C6-3E3D3C1B56CD}"/>
              </a:ext>
            </a:extLst>
          </p:cNvPr>
          <p:cNvSpPr txBox="1"/>
          <p:nvPr/>
        </p:nvSpPr>
        <p:spPr>
          <a:xfrm>
            <a:off x="6681339" y="1179155"/>
            <a:ext cx="1859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인사평가</a:t>
            </a:r>
            <a:r>
              <a:rPr lang="en-US" altLang="ko-KR" sz="14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table</a:t>
            </a:r>
            <a:endParaRPr lang="ko-KR" altLang="en-US" sz="1400" b="1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71B355-9D9D-4595-B783-50BCCA7246E7}"/>
              </a:ext>
            </a:extLst>
          </p:cNvPr>
          <p:cNvSpPr txBox="1"/>
          <p:nvPr/>
        </p:nvSpPr>
        <p:spPr>
          <a:xfrm>
            <a:off x="6668314" y="2944141"/>
            <a:ext cx="2286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경력사항</a:t>
            </a:r>
            <a:r>
              <a:rPr lang="en-US" altLang="ko-KR" sz="14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table</a:t>
            </a:r>
            <a:endParaRPr lang="ko-KR" altLang="en-US" sz="1400" b="1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17E7C6-C343-43B1-A0C6-DAF5CA1DBC4A}"/>
              </a:ext>
            </a:extLst>
          </p:cNvPr>
          <p:cNvSpPr txBox="1"/>
          <p:nvPr/>
        </p:nvSpPr>
        <p:spPr>
          <a:xfrm>
            <a:off x="6668314" y="4719747"/>
            <a:ext cx="1981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자격증</a:t>
            </a:r>
            <a:r>
              <a:rPr lang="en-US" altLang="ko-KR" sz="14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table</a:t>
            </a:r>
            <a:endParaRPr lang="ko-KR" altLang="en-US" sz="1400" b="1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0630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Pages>20</Pages>
  <Words>1821</Words>
  <Characters>0</Characters>
  <Application>Microsoft Office PowerPoint</Application>
  <DocSecurity>0</DocSecurity>
  <PresentationFormat>와이드스크린</PresentationFormat>
  <Lines>0</Lines>
  <Paragraphs>1256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Malgun Gothic Semilight</vt:lpstr>
      <vt:lpstr>나눔스퀘어 ExtraBold</vt:lpstr>
      <vt:lpstr>나눔스퀘어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user</cp:lastModifiedBy>
  <cp:revision>51</cp:revision>
  <dcterms:modified xsi:type="dcterms:W3CDTF">2022-09-20T13:53:01Z</dcterms:modified>
  <cp:version>9.102.73.43337</cp:version>
</cp:coreProperties>
</file>