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9"/>
  </p:notesMasterIdLst>
  <p:sldIdLst>
    <p:sldId id="260" r:id="rId2"/>
    <p:sldId id="261" r:id="rId3"/>
    <p:sldId id="327" r:id="rId4"/>
    <p:sldId id="342" r:id="rId5"/>
    <p:sldId id="329" r:id="rId6"/>
    <p:sldId id="291" r:id="rId7"/>
    <p:sldId id="32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3" r:id="rId16"/>
    <p:sldId id="344" r:id="rId17"/>
    <p:sldId id="28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252"/>
    <a:srgbClr val="007095"/>
    <a:srgbClr val="418A9D"/>
    <a:srgbClr val="FFFFFF"/>
    <a:srgbClr val="393939"/>
    <a:srgbClr val="04396C"/>
    <a:srgbClr val="6497B1"/>
    <a:srgbClr val="AEAFA9"/>
    <a:srgbClr val="BCDEE3"/>
    <a:srgbClr val="005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43" autoAdjust="0"/>
    <p:restoredTop sz="94646"/>
  </p:normalViewPr>
  <p:slideViewPr>
    <p:cSldViewPr snapToGrid="0" snapToObjects="1">
      <p:cViewPr varScale="1">
        <p:scale>
          <a:sx n="110" d="100"/>
          <a:sy n="110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54DC0-8A77-4450-81F3-6212CF4BA66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E1744-1912-4932-88BB-DAA5B763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8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897091" y="1367790"/>
            <a:ext cx="839845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bg1"/>
                </a:solidFill>
              </a:rPr>
              <a:t>3</a:t>
            </a:r>
            <a:r>
              <a:rPr lang="ko-KR" altLang="en-US" sz="4800" spc="-300" dirty="0">
                <a:solidFill>
                  <a:schemeClr val="bg1"/>
                </a:solidFill>
              </a:rPr>
              <a:t>조 </a:t>
            </a:r>
            <a:r>
              <a:rPr lang="en-US" altLang="ko-KR" sz="4800" spc="-300" dirty="0">
                <a:solidFill>
                  <a:schemeClr val="bg1"/>
                </a:solidFill>
              </a:rPr>
              <a:t>System out</a:t>
            </a:r>
            <a:br>
              <a:rPr lang="en-US" altLang="ko-KR" sz="4800" spc="-300" dirty="0">
                <a:solidFill>
                  <a:schemeClr val="bg1"/>
                </a:solidFill>
              </a:rPr>
            </a:br>
            <a:r>
              <a:rPr lang="ko-KR" altLang="en-US" sz="4800" spc="-300" dirty="0">
                <a:solidFill>
                  <a:schemeClr val="bg1"/>
                </a:solidFill>
              </a:rPr>
              <a:t>회사의 인적사항 관리 프로그램 </a:t>
            </a:r>
          </a:p>
          <a:p>
            <a:pPr algn="ctr"/>
            <a:br>
              <a:rPr lang="en-US" altLang="ko-KR" sz="4800" spc="-300" dirty="0">
                <a:solidFill>
                  <a:schemeClr val="bg1"/>
                </a:solidFill>
              </a:rPr>
            </a:br>
            <a:endParaRPr lang="ko-KR" altLang="en-US" sz="4800" spc="-300" dirty="0">
              <a:solidFill>
                <a:schemeClr val="bg1"/>
              </a:solidFill>
            </a:endParaRPr>
          </a:p>
          <a:p>
            <a:pPr algn="ctr"/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70" y="1068705"/>
            <a:ext cx="44678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70" y="3406775"/>
            <a:ext cx="44678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10719058" y="5184140"/>
            <a:ext cx="800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이정화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김영빈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이호형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정성현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황은솔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96553-77B7-CA44-B602-5F7217DD0161}"/>
              </a:ext>
            </a:extLst>
          </p:cNvPr>
          <p:cNvSpPr txBox="1"/>
          <p:nvPr/>
        </p:nvSpPr>
        <p:spPr>
          <a:xfrm>
            <a:off x="9203690" y="4750435"/>
            <a:ext cx="18478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상세화면 설계</a:t>
            </a:r>
            <a:r>
              <a:rPr lang="en-US" altLang="ko-KR" sz="3600" spc="-300" dirty="0">
                <a:solidFill>
                  <a:schemeClr val="bg1"/>
                </a:solidFill>
              </a:rPr>
              <a:t>,</a:t>
            </a:r>
            <a:r>
              <a:rPr lang="ko-KR" altLang="en-US" sz="3600" spc="-300" dirty="0">
                <a:solidFill>
                  <a:schemeClr val="bg1"/>
                </a:solidFill>
              </a:rPr>
              <a:t> 기능설명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5C047-9E95-411D-B99B-809573D83E97}"/>
              </a:ext>
            </a:extLst>
          </p:cNvPr>
          <p:cNvSpPr txBox="1"/>
          <p:nvPr/>
        </p:nvSpPr>
        <p:spPr>
          <a:xfrm>
            <a:off x="3801135" y="2571490"/>
            <a:ext cx="5308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 번호와 로그인 된 관리자의 암호를 입력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버튼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기존 사원 삭제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B492AF1-845C-4D3B-B130-3FA0958981FB}"/>
              </a:ext>
            </a:extLst>
          </p:cNvPr>
          <p:cNvGrpSpPr/>
          <p:nvPr/>
        </p:nvGrpSpPr>
        <p:grpSpPr>
          <a:xfrm>
            <a:off x="517474" y="1094063"/>
            <a:ext cx="3590945" cy="707886"/>
            <a:chOff x="619125" y="3799840"/>
            <a:chExt cx="156010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E6A9F8-6D09-41F0-9556-86E54CCBAD18}"/>
                </a:ext>
              </a:extLst>
            </p:cNvPr>
            <p:cNvSpPr txBox="1"/>
            <p:nvPr/>
          </p:nvSpPr>
          <p:spPr>
            <a:xfrm>
              <a:off x="619125" y="3799840"/>
              <a:ext cx="5691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2p-3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4C3882-A730-40EB-A2CA-614F9738F70B}"/>
                </a:ext>
              </a:extLst>
            </p:cNvPr>
            <p:cNvSpPr txBox="1"/>
            <p:nvPr/>
          </p:nvSpPr>
          <p:spPr>
            <a:xfrm>
              <a:off x="1267460" y="3891915"/>
              <a:ext cx="9117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사원 삭제 창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BFA4EFE-EC78-4EA1-ABBB-FA08B2A6743A}"/>
              </a:ext>
            </a:extLst>
          </p:cNvPr>
          <p:cNvSpPr txBox="1"/>
          <p:nvPr/>
        </p:nvSpPr>
        <p:spPr>
          <a:xfrm>
            <a:off x="6453051" y="4064494"/>
            <a:ext cx="4182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 번호가 없을 시 출력되는 메시지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관리자암호가 불일치시 출력되는 메시지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9B9040-8E1F-4484-A602-8B72D844BBE3}"/>
              </a:ext>
            </a:extLst>
          </p:cNvPr>
          <p:cNvSpPr txBox="1"/>
          <p:nvPr/>
        </p:nvSpPr>
        <p:spPr>
          <a:xfrm>
            <a:off x="6566262" y="5404214"/>
            <a:ext cx="4182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사원이 삭제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되었을시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출력되는 메시지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B033930-CB5E-4B37-95B5-F5994005F500}"/>
              </a:ext>
            </a:extLst>
          </p:cNvPr>
          <p:cNvCxnSpPr>
            <a:cxnSpLocks/>
          </p:cNvCxnSpPr>
          <p:nvPr/>
        </p:nvCxnSpPr>
        <p:spPr>
          <a:xfrm>
            <a:off x="3288950" y="5573491"/>
            <a:ext cx="31641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EC7F872-F7EF-4397-8094-B9C1DB221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607" y="3712598"/>
            <a:ext cx="2457793" cy="1105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653E9C-9DB6-4D2F-A12F-6CB9D2CDD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28" y="3712598"/>
            <a:ext cx="2448267" cy="11050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607824-6D9E-444B-838D-7FEAEB1F19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34"/>
          <a:stretch/>
        </p:blipFill>
        <p:spPr>
          <a:xfrm>
            <a:off x="517474" y="5020965"/>
            <a:ext cx="2448267" cy="11050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802B93-ACA6-426F-9D05-B20645B13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28" y="1880851"/>
            <a:ext cx="2467319" cy="1752845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88C51E8-24FB-4765-A44B-DDF34ED2CE7F}"/>
              </a:ext>
            </a:extLst>
          </p:cNvPr>
          <p:cNvSpPr/>
          <p:nvPr/>
        </p:nvSpPr>
        <p:spPr>
          <a:xfrm>
            <a:off x="3059093" y="2638532"/>
            <a:ext cx="391886" cy="1915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AF0AA6B5-0DC3-4E7B-825A-EDC5005A5843}"/>
              </a:ext>
            </a:extLst>
          </p:cNvPr>
          <p:cNvSpPr/>
          <p:nvPr/>
        </p:nvSpPr>
        <p:spPr>
          <a:xfrm>
            <a:off x="5976782" y="4292632"/>
            <a:ext cx="391886" cy="1915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1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A76E43-1C40-451B-BF5E-F48144F99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84" y="1941476"/>
            <a:ext cx="9185823" cy="2446436"/>
          </a:xfrm>
          <a:prstGeom prst="rect">
            <a:avLst/>
          </a:prstGeom>
        </p:spPr>
      </p:pic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상세화면 설계</a:t>
            </a:r>
            <a:r>
              <a:rPr lang="en-US" altLang="ko-KR" sz="3600" spc="-300" dirty="0">
                <a:solidFill>
                  <a:schemeClr val="bg1"/>
                </a:solidFill>
              </a:rPr>
              <a:t>,</a:t>
            </a:r>
            <a:r>
              <a:rPr lang="ko-KR" altLang="en-US" sz="3600" spc="-300" dirty="0">
                <a:solidFill>
                  <a:schemeClr val="bg1"/>
                </a:solidFill>
              </a:rPr>
              <a:t> 기능설명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5C047-9E95-411D-B99B-809573D83E97}"/>
              </a:ext>
            </a:extLst>
          </p:cNvPr>
          <p:cNvSpPr txBox="1"/>
          <p:nvPr/>
        </p:nvSpPr>
        <p:spPr>
          <a:xfrm>
            <a:off x="918385" y="5056052"/>
            <a:ext cx="8913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간단한 인사 정보 확인 가능추가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콤보 박스 기능을 통해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변경 후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검색창에 조건을 적고 조회 버튼 클릭 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조건에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맞는 사원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출력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B492AF1-845C-4D3B-B130-3FA0958981FB}"/>
              </a:ext>
            </a:extLst>
          </p:cNvPr>
          <p:cNvGrpSpPr/>
          <p:nvPr/>
        </p:nvGrpSpPr>
        <p:grpSpPr>
          <a:xfrm>
            <a:off x="517474" y="1094063"/>
            <a:ext cx="3590945" cy="707886"/>
            <a:chOff x="619125" y="3799840"/>
            <a:chExt cx="156010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E6A9F8-6D09-41F0-9556-86E54CCBAD18}"/>
                </a:ext>
              </a:extLst>
            </p:cNvPr>
            <p:cNvSpPr txBox="1"/>
            <p:nvPr/>
          </p:nvSpPr>
          <p:spPr>
            <a:xfrm>
              <a:off x="619125" y="3799840"/>
              <a:ext cx="3483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3p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4C3882-A730-40EB-A2CA-614F9738F70B}"/>
                </a:ext>
              </a:extLst>
            </p:cNvPr>
            <p:cNvSpPr txBox="1"/>
            <p:nvPr/>
          </p:nvSpPr>
          <p:spPr>
            <a:xfrm>
              <a:off x="1267460" y="3891915"/>
              <a:ext cx="9117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인사 정보 창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BFA4EFE-EC78-4EA1-ABBB-FA08B2A6743A}"/>
              </a:ext>
            </a:extLst>
          </p:cNvPr>
          <p:cNvSpPr txBox="1"/>
          <p:nvPr/>
        </p:nvSpPr>
        <p:spPr>
          <a:xfrm>
            <a:off x="7289074" y="4959405"/>
            <a:ext cx="4182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있는 사원 클릭 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4p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사원일시 해당 사원의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상세페이지로 이동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사원일시 해당 사원의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수정페이지로 이동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36BB98-5CE9-49AB-96F0-BC0EF1148C1B}"/>
              </a:ext>
            </a:extLst>
          </p:cNvPr>
          <p:cNvSpPr/>
          <p:nvPr/>
        </p:nvSpPr>
        <p:spPr>
          <a:xfrm>
            <a:off x="902868" y="2142309"/>
            <a:ext cx="9392376" cy="235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48E9F07-34F2-4F6F-8248-482FD3244DB7}"/>
              </a:ext>
            </a:extLst>
          </p:cNvPr>
          <p:cNvCxnSpPr>
            <a:cxnSpLocks/>
            <a:stCxn id="26" idx="1"/>
            <a:endCxn id="18" idx="1"/>
          </p:cNvCxnSpPr>
          <p:nvPr/>
        </p:nvCxnSpPr>
        <p:spPr>
          <a:xfrm rot="10800000" flipH="1" flipV="1">
            <a:off x="902867" y="2259903"/>
            <a:ext cx="15517" cy="3334757"/>
          </a:xfrm>
          <a:prstGeom prst="bentConnector3">
            <a:avLst>
              <a:gd name="adj1" fmla="val -14732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68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상세화면 설계</a:t>
            </a:r>
            <a:r>
              <a:rPr lang="en-US" altLang="ko-KR" sz="3600" spc="-300" dirty="0">
                <a:solidFill>
                  <a:schemeClr val="bg1"/>
                </a:solidFill>
              </a:rPr>
              <a:t>,</a:t>
            </a:r>
            <a:r>
              <a:rPr lang="ko-KR" altLang="en-US" sz="3600" spc="-300" dirty="0">
                <a:solidFill>
                  <a:schemeClr val="bg1"/>
                </a:solidFill>
              </a:rPr>
              <a:t> 기능설명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B492AF1-845C-4D3B-B130-3FA0958981FB}"/>
              </a:ext>
            </a:extLst>
          </p:cNvPr>
          <p:cNvGrpSpPr/>
          <p:nvPr/>
        </p:nvGrpSpPr>
        <p:grpSpPr>
          <a:xfrm>
            <a:off x="517474" y="1094063"/>
            <a:ext cx="3823381" cy="707886"/>
            <a:chOff x="619125" y="3799840"/>
            <a:chExt cx="1661088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E6A9F8-6D09-41F0-9556-86E54CCBAD18}"/>
                </a:ext>
              </a:extLst>
            </p:cNvPr>
            <p:cNvSpPr txBox="1"/>
            <p:nvPr/>
          </p:nvSpPr>
          <p:spPr>
            <a:xfrm>
              <a:off x="619125" y="3799840"/>
              <a:ext cx="3483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4p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4C3882-A730-40EB-A2CA-614F9738F70B}"/>
                </a:ext>
              </a:extLst>
            </p:cNvPr>
            <p:cNvSpPr txBox="1"/>
            <p:nvPr/>
          </p:nvSpPr>
          <p:spPr>
            <a:xfrm>
              <a:off x="1267460" y="3891915"/>
              <a:ext cx="10127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상세페이지 창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D5FDFCB-DBC9-4378-8D2F-9F8A97AEA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121" y="2145390"/>
            <a:ext cx="3097138" cy="42105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B16198-0B0C-4FB2-BD18-3A8D0E0A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2" y="2145390"/>
            <a:ext cx="3094920" cy="42105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47A979-09EF-48B7-8E3D-5D83E1E1C35D}"/>
              </a:ext>
            </a:extLst>
          </p:cNvPr>
          <p:cNvSpPr txBox="1"/>
          <p:nvPr/>
        </p:nvSpPr>
        <p:spPr>
          <a:xfrm>
            <a:off x="540282" y="1758097"/>
            <a:ext cx="4182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로그인 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4p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집입시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BC4DC-38BF-4715-A526-396FEE09575C}"/>
              </a:ext>
            </a:extLst>
          </p:cNvPr>
          <p:cNvSpPr txBox="1"/>
          <p:nvPr/>
        </p:nvSpPr>
        <p:spPr>
          <a:xfrm>
            <a:off x="3847236" y="2925041"/>
            <a:ext cx="4182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로그인시와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같은 사원번호의 정보는    모든 정보가 확인이 가능하다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로그인시와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다른 사원번호의 정보는    간단한 정보만 확인이 가능하다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312489B-88B7-4BCC-9AFA-8B9139A87B52}"/>
              </a:ext>
            </a:extLst>
          </p:cNvPr>
          <p:cNvSpPr/>
          <p:nvPr/>
        </p:nvSpPr>
        <p:spPr>
          <a:xfrm>
            <a:off x="3505649" y="2987039"/>
            <a:ext cx="391886" cy="1915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D5A31CC-9335-438D-979F-53533B976D14}"/>
              </a:ext>
            </a:extLst>
          </p:cNvPr>
          <p:cNvSpPr/>
          <p:nvPr/>
        </p:nvSpPr>
        <p:spPr>
          <a:xfrm rot="10800000">
            <a:off x="7800503" y="3819844"/>
            <a:ext cx="391886" cy="1915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F3B758-DF57-423C-A58C-8A058E93666D}"/>
              </a:ext>
            </a:extLst>
          </p:cNvPr>
          <p:cNvSpPr/>
          <p:nvPr/>
        </p:nvSpPr>
        <p:spPr>
          <a:xfrm>
            <a:off x="540282" y="3492137"/>
            <a:ext cx="3094920" cy="2815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56479C-EE63-40AD-8D3F-D71C19191B60}"/>
              </a:ext>
            </a:extLst>
          </p:cNvPr>
          <p:cNvSpPr/>
          <p:nvPr/>
        </p:nvSpPr>
        <p:spPr>
          <a:xfrm>
            <a:off x="8357230" y="3512312"/>
            <a:ext cx="3094920" cy="2809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43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상세화면 설계</a:t>
            </a:r>
            <a:r>
              <a:rPr lang="en-US" altLang="ko-KR" sz="3600" spc="-300" dirty="0">
                <a:solidFill>
                  <a:schemeClr val="bg1"/>
                </a:solidFill>
              </a:rPr>
              <a:t>,</a:t>
            </a:r>
            <a:r>
              <a:rPr lang="ko-KR" altLang="en-US" sz="3600" spc="-300" dirty="0">
                <a:solidFill>
                  <a:schemeClr val="bg1"/>
                </a:solidFill>
              </a:rPr>
              <a:t> 기능설명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B492AF1-845C-4D3B-B130-3FA0958981FB}"/>
              </a:ext>
            </a:extLst>
          </p:cNvPr>
          <p:cNvGrpSpPr/>
          <p:nvPr/>
        </p:nvGrpSpPr>
        <p:grpSpPr>
          <a:xfrm>
            <a:off x="517474" y="1094063"/>
            <a:ext cx="4950293" cy="707886"/>
            <a:chOff x="619125" y="3799840"/>
            <a:chExt cx="2150681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E6A9F8-6D09-41F0-9556-86E54CCBAD18}"/>
                </a:ext>
              </a:extLst>
            </p:cNvPr>
            <p:cNvSpPr txBox="1"/>
            <p:nvPr/>
          </p:nvSpPr>
          <p:spPr>
            <a:xfrm>
              <a:off x="619125" y="3799840"/>
              <a:ext cx="5691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4p-1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4C3882-A730-40EB-A2CA-614F9738F70B}"/>
                </a:ext>
              </a:extLst>
            </p:cNvPr>
            <p:cNvSpPr txBox="1"/>
            <p:nvPr/>
          </p:nvSpPr>
          <p:spPr>
            <a:xfrm>
              <a:off x="1267460" y="3891915"/>
              <a:ext cx="1502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관리자 수정페이지 창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747A979-09EF-48B7-8E3D-5D83E1E1C35D}"/>
              </a:ext>
            </a:extLst>
          </p:cNvPr>
          <p:cNvSpPr txBox="1"/>
          <p:nvPr/>
        </p:nvSpPr>
        <p:spPr>
          <a:xfrm>
            <a:off x="540282" y="1758097"/>
            <a:ext cx="5120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사원번호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101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로그인 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4p-1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집입시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BC4DC-38BF-4715-A526-396FEE09575C}"/>
              </a:ext>
            </a:extLst>
          </p:cNvPr>
          <p:cNvSpPr txBox="1"/>
          <p:nvPr/>
        </p:nvSpPr>
        <p:spPr>
          <a:xfrm>
            <a:off x="4080164" y="3334344"/>
            <a:ext cx="4182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시 와 다른 사원번호의 정보는    모든 정보 열람과 수정이 가능하다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관리자사원 라도 관리자 사원번호와    클릭한 사원번호가 같으면                수정할 수 없다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312489B-88B7-4BCC-9AFA-8B9139A87B52}"/>
              </a:ext>
            </a:extLst>
          </p:cNvPr>
          <p:cNvSpPr/>
          <p:nvPr/>
        </p:nvSpPr>
        <p:spPr>
          <a:xfrm>
            <a:off x="3596963" y="3429000"/>
            <a:ext cx="391886" cy="1915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D5A31CC-9335-438D-979F-53533B976D14}"/>
              </a:ext>
            </a:extLst>
          </p:cNvPr>
          <p:cNvSpPr/>
          <p:nvPr/>
        </p:nvSpPr>
        <p:spPr>
          <a:xfrm rot="10800000">
            <a:off x="7870807" y="4246988"/>
            <a:ext cx="391886" cy="1915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84A6D0-26B4-456C-B516-E6202B062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41" y="2096651"/>
            <a:ext cx="3156008" cy="43006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8E35F4-14FE-430D-A16E-EF690D210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622" y="2096651"/>
            <a:ext cx="3188525" cy="4300674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981B5B22-D977-423B-BCD1-DD78C45D0A78}"/>
              </a:ext>
            </a:extLst>
          </p:cNvPr>
          <p:cNvSpPr/>
          <p:nvPr/>
        </p:nvSpPr>
        <p:spPr>
          <a:xfrm>
            <a:off x="2048960" y="6045438"/>
            <a:ext cx="1338673" cy="316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69BA33A-4B6F-4106-A59A-D281A2500530}"/>
              </a:ext>
            </a:extLst>
          </p:cNvPr>
          <p:cNvSpPr/>
          <p:nvPr/>
        </p:nvSpPr>
        <p:spPr>
          <a:xfrm>
            <a:off x="9596895" y="2345777"/>
            <a:ext cx="985977" cy="316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EFC74D2-D0F0-4711-936D-7A365E338E53}"/>
              </a:ext>
            </a:extLst>
          </p:cNvPr>
          <p:cNvSpPr/>
          <p:nvPr/>
        </p:nvSpPr>
        <p:spPr>
          <a:xfrm>
            <a:off x="10345474" y="6042502"/>
            <a:ext cx="1338673" cy="316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7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C5F2B9-8261-42FF-985F-3B958292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443"/>
          <a:stretch/>
        </p:blipFill>
        <p:spPr>
          <a:xfrm>
            <a:off x="3951090" y="2532857"/>
            <a:ext cx="4852051" cy="1077595"/>
          </a:xfrm>
          <a:prstGeom prst="rect">
            <a:avLst/>
          </a:prstGeom>
        </p:spPr>
      </p:pic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상세화면 설계</a:t>
            </a:r>
            <a:r>
              <a:rPr lang="en-US" altLang="ko-KR" sz="3600" spc="-300" dirty="0">
                <a:solidFill>
                  <a:schemeClr val="bg1"/>
                </a:solidFill>
              </a:rPr>
              <a:t>,</a:t>
            </a:r>
            <a:r>
              <a:rPr lang="ko-KR" altLang="en-US" sz="3600" spc="-300" dirty="0">
                <a:solidFill>
                  <a:schemeClr val="bg1"/>
                </a:solidFill>
              </a:rPr>
              <a:t> 기능설명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B492AF1-845C-4D3B-B130-3FA0958981FB}"/>
              </a:ext>
            </a:extLst>
          </p:cNvPr>
          <p:cNvGrpSpPr/>
          <p:nvPr/>
        </p:nvGrpSpPr>
        <p:grpSpPr>
          <a:xfrm>
            <a:off x="517474" y="1094063"/>
            <a:ext cx="4950293" cy="707886"/>
            <a:chOff x="619125" y="3799840"/>
            <a:chExt cx="2150681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E6A9F8-6D09-41F0-9556-86E54CCBAD18}"/>
                </a:ext>
              </a:extLst>
            </p:cNvPr>
            <p:cNvSpPr txBox="1"/>
            <p:nvPr/>
          </p:nvSpPr>
          <p:spPr>
            <a:xfrm>
              <a:off x="619125" y="3799840"/>
              <a:ext cx="5691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4p-1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4C3882-A730-40EB-A2CA-614F9738F70B}"/>
                </a:ext>
              </a:extLst>
            </p:cNvPr>
            <p:cNvSpPr txBox="1"/>
            <p:nvPr/>
          </p:nvSpPr>
          <p:spPr>
            <a:xfrm>
              <a:off x="1267460" y="3891915"/>
              <a:ext cx="1502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관리자 수정페이지 창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747A979-09EF-48B7-8E3D-5D83E1E1C35D}"/>
              </a:ext>
            </a:extLst>
          </p:cNvPr>
          <p:cNvSpPr txBox="1"/>
          <p:nvPr/>
        </p:nvSpPr>
        <p:spPr>
          <a:xfrm>
            <a:off x="347479" y="3657478"/>
            <a:ext cx="319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간단한 사용 안내문구 메시지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BC4DC-38BF-4715-A526-396FEE09575C}"/>
              </a:ext>
            </a:extLst>
          </p:cNvPr>
          <p:cNvSpPr txBox="1"/>
          <p:nvPr/>
        </p:nvSpPr>
        <p:spPr>
          <a:xfrm>
            <a:off x="3949394" y="4395787"/>
            <a:ext cx="4538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경력 사항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자격증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인사평가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수정가능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(+)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새로운 여백 생성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(-)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선택된 열 삭제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69BA33A-4B6F-4106-A59A-D281A2500530}"/>
              </a:ext>
            </a:extLst>
          </p:cNvPr>
          <p:cNvSpPr/>
          <p:nvPr/>
        </p:nvSpPr>
        <p:spPr>
          <a:xfrm>
            <a:off x="7434359" y="2587206"/>
            <a:ext cx="392134" cy="2990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97625F-61DC-4A90-8E18-1ECD4162C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67" y="2376206"/>
            <a:ext cx="3191320" cy="1095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43EED0-79D1-4744-8A65-DA543942F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67" y="4181776"/>
            <a:ext cx="3057952" cy="9621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8B27C87-4C7F-4A76-B11D-D57F64DCED38}"/>
              </a:ext>
            </a:extLst>
          </p:cNvPr>
          <p:cNvSpPr txBox="1"/>
          <p:nvPr/>
        </p:nvSpPr>
        <p:spPr>
          <a:xfrm>
            <a:off x="377868" y="5380672"/>
            <a:ext cx="3160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직책 부분은 콤보 박스로    변경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C69F6A-6CDE-4CCF-B5F6-25EA01F60760}"/>
              </a:ext>
            </a:extLst>
          </p:cNvPr>
          <p:cNvSpPr txBox="1"/>
          <p:nvPr/>
        </p:nvSpPr>
        <p:spPr>
          <a:xfrm>
            <a:off x="540282" y="1758097"/>
            <a:ext cx="5120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사원번호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101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로그인 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4p-1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버튼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AE28671-D6B3-4FC6-8D05-06CC9032C209}"/>
              </a:ext>
            </a:extLst>
          </p:cNvPr>
          <p:cNvSpPr/>
          <p:nvPr/>
        </p:nvSpPr>
        <p:spPr>
          <a:xfrm>
            <a:off x="8096198" y="2587206"/>
            <a:ext cx="392134" cy="2990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409142-E68F-4F73-AC18-290FDC982485}"/>
              </a:ext>
            </a:extLst>
          </p:cNvPr>
          <p:cNvSpPr/>
          <p:nvPr/>
        </p:nvSpPr>
        <p:spPr>
          <a:xfrm>
            <a:off x="4084458" y="3132157"/>
            <a:ext cx="4533979" cy="299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9ABF08-59F4-485B-9AFB-CD3F40396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846" y="2514363"/>
            <a:ext cx="2467319" cy="111458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88F626D-49CF-4E30-B555-E4DC60A4FEA5}"/>
              </a:ext>
            </a:extLst>
          </p:cNvPr>
          <p:cNvSpPr txBox="1"/>
          <p:nvPr/>
        </p:nvSpPr>
        <p:spPr>
          <a:xfrm>
            <a:off x="8904212" y="4326701"/>
            <a:ext cx="3160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수정확인 버튼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수정창생성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 수정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76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어려웠던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5,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E2BA8A4-2956-4E28-BE02-5D3905C54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614"/>
          <a:stretch/>
        </p:blipFill>
        <p:spPr>
          <a:xfrm>
            <a:off x="403706" y="2019210"/>
            <a:ext cx="3097138" cy="18268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F8A9C8-B988-4BA1-B457-FD4A3EDEB0F2}"/>
              </a:ext>
            </a:extLst>
          </p:cNvPr>
          <p:cNvSpPr txBox="1"/>
          <p:nvPr/>
        </p:nvSpPr>
        <p:spPr>
          <a:xfrm>
            <a:off x="518680" y="1351091"/>
            <a:ext cx="2202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 저장 및 출력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4A1BA6-3901-4943-978B-852C47C37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844" y="1459241"/>
            <a:ext cx="8589115" cy="477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6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어려웠던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5,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C2496E-9A22-4B7A-A9C5-CF6C367E6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8"/>
          <a:stretch/>
        </p:blipFill>
        <p:spPr>
          <a:xfrm>
            <a:off x="348161" y="2515598"/>
            <a:ext cx="3471589" cy="26834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710DBC6-F765-4E5D-A08B-E0D4AB521E6A}"/>
              </a:ext>
            </a:extLst>
          </p:cNvPr>
          <p:cNvSpPr txBox="1"/>
          <p:nvPr/>
        </p:nvSpPr>
        <p:spPr>
          <a:xfrm>
            <a:off x="348161" y="1619937"/>
            <a:ext cx="5184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테이블 채로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백터에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담아서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추가하는 부분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D5C1EB-9CAD-49C7-BDE1-CD9C1BDAD6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"/>
          <a:stretch/>
        </p:blipFill>
        <p:spPr>
          <a:xfrm>
            <a:off x="4026852" y="1619937"/>
            <a:ext cx="8005990" cy="42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60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D7A5D-3186-4736-8A6E-94B9C6DA9065}"/>
              </a:ext>
            </a:extLst>
          </p:cNvPr>
          <p:cNvSpPr txBox="1"/>
          <p:nvPr/>
        </p:nvSpPr>
        <p:spPr>
          <a:xfrm>
            <a:off x="467360" y="2468880"/>
            <a:ext cx="4371975" cy="1108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66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66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395605" y="323215"/>
            <a:ext cx="9497060" cy="2216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Thank you.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80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03124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7137491" y="4698365"/>
            <a:ext cx="2979422" cy="707886"/>
            <a:chOff x="619125" y="3799840"/>
            <a:chExt cx="2979422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619125" y="37998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1267460" y="3891915"/>
              <a:ext cx="2331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어려웠던 기능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771525" y="4735195"/>
            <a:ext cx="2979422" cy="708025"/>
            <a:chOff x="619125" y="4790440"/>
            <a:chExt cx="2979422" cy="7080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619125" y="4790440"/>
              <a:ext cx="502285" cy="708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1267460" y="4883150"/>
              <a:ext cx="2331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테이블 명세서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771525" y="5611495"/>
            <a:ext cx="2299749" cy="708025"/>
            <a:chOff x="619125" y="5781675"/>
            <a:chExt cx="2299749" cy="7080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619125" y="5781675"/>
              <a:ext cx="502285" cy="708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1267460" y="5873750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인원 분배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858EE87-A64D-4A5B-92FD-7CC6826F806E}"/>
              </a:ext>
            </a:extLst>
          </p:cNvPr>
          <p:cNvGrpSpPr/>
          <p:nvPr/>
        </p:nvGrpSpPr>
        <p:grpSpPr>
          <a:xfrm>
            <a:off x="7137491" y="3799522"/>
            <a:ext cx="4505481" cy="707886"/>
            <a:chOff x="619125" y="3799840"/>
            <a:chExt cx="4505481" cy="707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203DC3-3580-4970-A10E-20AB699436DC}"/>
                </a:ext>
              </a:extLst>
            </p:cNvPr>
            <p:cNvSpPr txBox="1"/>
            <p:nvPr/>
          </p:nvSpPr>
          <p:spPr>
            <a:xfrm>
              <a:off x="619125" y="37998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4C1CC5-AEE9-41E9-AAAC-56321A1F339D}"/>
                </a:ext>
              </a:extLst>
            </p:cNvPr>
            <p:cNvSpPr txBox="1"/>
            <p:nvPr/>
          </p:nvSpPr>
          <p:spPr>
            <a:xfrm>
              <a:off x="1267460" y="3891915"/>
              <a:ext cx="3857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상세화면 설계</a:t>
              </a:r>
              <a:r>
                <a:rPr lang="en-US" altLang="ko-KR" sz="2800" spc="-150" dirty="0">
                  <a:solidFill>
                    <a:srgbClr val="393939"/>
                  </a:solidFill>
                </a:rPr>
                <a:t>, 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기능설명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51CB189-5C74-495D-BC65-392D55B6AA91}"/>
              </a:ext>
            </a:extLst>
          </p:cNvPr>
          <p:cNvGrpSpPr/>
          <p:nvPr/>
        </p:nvGrpSpPr>
        <p:grpSpPr>
          <a:xfrm>
            <a:off x="771525" y="3952240"/>
            <a:ext cx="3319259" cy="708025"/>
            <a:chOff x="619125" y="3799840"/>
            <a:chExt cx="3319259" cy="70802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26915A-61D8-4C7C-A715-929E4A1343EB}"/>
                </a:ext>
              </a:extLst>
            </p:cNvPr>
            <p:cNvSpPr txBox="1"/>
            <p:nvPr/>
          </p:nvSpPr>
          <p:spPr>
            <a:xfrm>
              <a:off x="619125" y="3799840"/>
              <a:ext cx="502285" cy="708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3A6FBD-450A-4FF5-8099-8BCD87137721}"/>
                </a:ext>
              </a:extLst>
            </p:cNvPr>
            <p:cNvSpPr txBox="1"/>
            <p:nvPr/>
          </p:nvSpPr>
          <p:spPr>
            <a:xfrm>
              <a:off x="1267460" y="3891915"/>
              <a:ext cx="26709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요구사항 명세서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요구사항 명세서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89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FE0FDED-9152-4B6F-A0AA-84D7C857B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67531"/>
              </p:ext>
            </p:extLst>
          </p:nvPr>
        </p:nvGraphicFramePr>
        <p:xfrm>
          <a:off x="1696357" y="1506584"/>
          <a:ext cx="8101184" cy="4858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017">
                  <a:extLst>
                    <a:ext uri="{9D8B030D-6E8A-4147-A177-3AD203B41FA5}">
                      <a16:colId xmlns:a16="http://schemas.microsoft.com/office/drawing/2014/main" val="3432594186"/>
                    </a:ext>
                  </a:extLst>
                </a:gridCol>
                <a:gridCol w="896095">
                  <a:extLst>
                    <a:ext uri="{9D8B030D-6E8A-4147-A177-3AD203B41FA5}">
                      <a16:colId xmlns:a16="http://schemas.microsoft.com/office/drawing/2014/main" val="95904638"/>
                    </a:ext>
                  </a:extLst>
                </a:gridCol>
                <a:gridCol w="3269536">
                  <a:extLst>
                    <a:ext uri="{9D8B030D-6E8A-4147-A177-3AD203B41FA5}">
                      <a16:colId xmlns:a16="http://schemas.microsoft.com/office/drawing/2014/main" val="2588284744"/>
                    </a:ext>
                  </a:extLst>
                </a:gridCol>
                <a:gridCol w="3269536">
                  <a:extLst>
                    <a:ext uri="{9D8B030D-6E8A-4147-A177-3AD203B41FA5}">
                      <a16:colId xmlns:a16="http://schemas.microsoft.com/office/drawing/2014/main" val="1857635928"/>
                    </a:ext>
                  </a:extLst>
                </a:gridCol>
              </a:tblGrid>
              <a:tr h="3483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224288"/>
                  </a:ext>
                </a:extLst>
              </a:tr>
              <a:tr h="388978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사용자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ID/ Pwd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ID</a:t>
                      </a:r>
                      <a:r>
                        <a:rPr lang="ko-KR" altLang="en-US" sz="800" u="none" strike="noStrike" dirty="0">
                          <a:effectLst/>
                        </a:rPr>
                        <a:t>는 사원번호로 설정하고 </a:t>
                      </a:r>
                      <a:r>
                        <a:rPr lang="en-US" altLang="ko-KR" sz="800" u="none" strike="noStrike" dirty="0">
                          <a:effectLst/>
                        </a:rPr>
                        <a:t>PWD</a:t>
                      </a:r>
                      <a:r>
                        <a:rPr lang="ko-KR" altLang="en-US" sz="800" u="none" strike="noStrike" dirty="0">
                          <a:effectLst/>
                        </a:rPr>
                        <a:t>는 임시로 </a:t>
                      </a:r>
                      <a:r>
                        <a:rPr lang="en-US" altLang="ko-KR" sz="800" u="none" strike="noStrike" dirty="0">
                          <a:effectLst/>
                        </a:rPr>
                        <a:t>1234</a:t>
                      </a:r>
                      <a:r>
                        <a:rPr lang="ko-KR" altLang="en-US" sz="800" u="none" strike="noStrike" dirty="0">
                          <a:effectLst/>
                        </a:rPr>
                        <a:t>로 설정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  PWD</a:t>
                      </a:r>
                      <a:r>
                        <a:rPr lang="ko-KR" altLang="en-US" sz="800" u="none" strike="noStrike" dirty="0">
                          <a:effectLst/>
                        </a:rPr>
                        <a:t>는 정보 보안을 위해 입력 시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  입력한 숫자가  ‘*’로 보인다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extLst>
                  <a:ext uri="{0D108BD9-81ED-4DB2-BD59-A6C34878D82A}">
                    <a16:rowId xmlns:a16="http://schemas.microsoft.com/office/drawing/2014/main" val="2986147011"/>
                  </a:ext>
                </a:extLst>
              </a:tr>
              <a:tr h="226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Pwd</a:t>
                      </a:r>
                      <a:r>
                        <a:rPr lang="ko-KR" altLang="en-US" sz="800" u="none" strike="noStrike">
                          <a:effectLst/>
                        </a:rPr>
                        <a:t>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Pwd / new Pwd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기존 비밀번호를 새 비밀번호로 변경 </a:t>
                      </a:r>
                      <a:r>
                        <a:rPr lang="en-US" altLang="ko-KR" sz="800" u="none" strike="noStrike">
                          <a:effectLst/>
                        </a:rPr>
                        <a:t>&gt;&gt; (</a:t>
                      </a:r>
                      <a:r>
                        <a:rPr lang="ko-KR" altLang="en-US" sz="800" u="none" strike="noStrike">
                          <a:effectLst/>
                        </a:rPr>
                        <a:t>새 비밀번호를 </a:t>
                      </a:r>
                      <a:r>
                        <a:rPr lang="en-US" altLang="ko-KR" sz="800" u="none" strike="noStrike">
                          <a:effectLst/>
                        </a:rPr>
                        <a:t>update </a:t>
                      </a:r>
                      <a:r>
                        <a:rPr lang="ko-KR" altLang="en-US" sz="800" u="none" strike="noStrike">
                          <a:effectLst/>
                        </a:rPr>
                        <a:t>함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extLst>
                  <a:ext uri="{0D108BD9-81ED-4DB2-BD59-A6C34878D82A}">
                    <a16:rowId xmlns:a16="http://schemas.microsoft.com/office/drawing/2014/main" val="304351830"/>
                  </a:ext>
                </a:extLst>
              </a:tr>
              <a:tr h="3889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사원조회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검색기능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콤보박스를 사용하여 사원명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부서명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사원번호를 검색하여 해당사원에 대한 정보조회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extLst>
                  <a:ext uri="{0D108BD9-81ED-4DB2-BD59-A6C34878D82A}">
                    <a16:rowId xmlns:a16="http://schemas.microsoft.com/office/drawing/2014/main" val="3513799662"/>
                  </a:ext>
                </a:extLst>
              </a:tr>
              <a:tr h="403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사원정보조회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사원정보조회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사원명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사원번호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부서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직책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생년월일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내선번호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E-mail)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extLst>
                  <a:ext uri="{0D108BD9-81ED-4DB2-BD59-A6C34878D82A}">
                    <a16:rowId xmlns:a16="http://schemas.microsoft.com/office/drawing/2014/main" val="1672537423"/>
                  </a:ext>
                </a:extLst>
              </a:tr>
              <a:tr h="261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상세페이지이동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사원명을 클릭하면 해당 사원에 상세페이지로 이동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extLst>
                  <a:ext uri="{0D108BD9-81ED-4DB2-BD59-A6C34878D82A}">
                    <a16:rowId xmlns:a16="http://schemas.microsoft.com/office/drawing/2014/main" val="1832907077"/>
                  </a:ext>
                </a:extLst>
              </a:tr>
              <a:tr h="3889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사진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회사 메인컴퓨터에 이미지 파일을 개개인의 사원번호 별로 저장하여 상세페이지의 출력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extLst>
                  <a:ext uri="{0D108BD9-81ED-4DB2-BD59-A6C34878D82A}">
                    <a16:rowId xmlns:a16="http://schemas.microsoft.com/office/drawing/2014/main" val="3800326229"/>
                  </a:ext>
                </a:extLst>
              </a:tr>
              <a:tr h="3889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기본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해당 사원의 회사명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사원번호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사원명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부서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직책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생년월일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주소 확인                                  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해당사원 본인이면 상세정보까지 확인가능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extLst>
                  <a:ext uri="{0D108BD9-81ED-4DB2-BD59-A6C34878D82A}">
                    <a16:rowId xmlns:a16="http://schemas.microsoft.com/office/drawing/2014/main" val="1867706050"/>
                  </a:ext>
                </a:extLst>
              </a:tr>
              <a:tr h="26167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관리자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로그인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관리자모드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권한 부여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</a:rPr>
                        <a:t>ID(</a:t>
                      </a:r>
                      <a:r>
                        <a:rPr lang="ko-KR" altLang="en-US" sz="800" u="none" strike="noStrike">
                          <a:effectLst/>
                        </a:rPr>
                        <a:t>사원번호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로 부서명을 구분하여 관리자 권한 부여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extLst>
                  <a:ext uri="{0D108BD9-81ED-4DB2-BD59-A6C34878D82A}">
                    <a16:rowId xmlns:a16="http://schemas.microsoft.com/office/drawing/2014/main" val="2249643690"/>
                  </a:ext>
                </a:extLst>
              </a:tr>
              <a:tr h="3889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상세페이지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관리자모드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권한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1. </a:t>
                      </a:r>
                      <a:r>
                        <a:rPr lang="ko-KR" altLang="en-US" sz="800" u="none" strike="noStrike">
                          <a:effectLst/>
                        </a:rPr>
                        <a:t>개인정보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경력사항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자격증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인사평가 항목들은 관리자권한으로 인해 인사팀 조회 가능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   </a:t>
                      </a:r>
                      <a:r>
                        <a:rPr lang="en-US" altLang="ko-KR" sz="800" u="none" strike="noStrike">
                          <a:effectLst/>
                        </a:rPr>
                        <a:t>&gt;&gt; </a:t>
                      </a:r>
                      <a:r>
                        <a:rPr lang="ko-KR" altLang="en-US" sz="800" u="none" strike="noStrike">
                          <a:effectLst/>
                        </a:rPr>
                        <a:t>다른 사원이 조회 못하도록 기능 구현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extLst>
                  <a:ext uri="{0D108BD9-81ED-4DB2-BD59-A6C34878D82A}">
                    <a16:rowId xmlns:a16="http://schemas.microsoft.com/office/drawing/2014/main" val="3413305310"/>
                  </a:ext>
                </a:extLst>
              </a:tr>
              <a:tr h="261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2. </a:t>
                      </a:r>
                      <a:r>
                        <a:rPr lang="ko-KR" altLang="en-US" sz="800" u="none" strike="noStrike">
                          <a:effectLst/>
                        </a:rPr>
                        <a:t>인사팀이 사원의 정보를 수정할 수 있도록 구현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extLst>
                  <a:ext uri="{0D108BD9-81ED-4DB2-BD59-A6C34878D82A}">
                    <a16:rowId xmlns:a16="http://schemas.microsoft.com/office/drawing/2014/main" val="4073287664"/>
                  </a:ext>
                </a:extLst>
              </a:tr>
              <a:tr h="261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3. </a:t>
                      </a:r>
                      <a:r>
                        <a:rPr lang="ko-KR" altLang="en-US" sz="800" u="none" strike="noStrike">
                          <a:effectLst/>
                        </a:rPr>
                        <a:t>인사팀 사원이라도 본인 상세페이지 수정 불가능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extLst>
                  <a:ext uri="{0D108BD9-81ED-4DB2-BD59-A6C34878D82A}">
                    <a16:rowId xmlns:a16="http://schemas.microsoft.com/office/drawing/2014/main" val="2994977558"/>
                  </a:ext>
                </a:extLst>
              </a:tr>
              <a:tr h="3889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사원등록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권한 부여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입사한 사원 정보를 등록하기 위해 빈 상세페이지가 뜨며 관리자만 작성할 수 있도록 구현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extLst>
                  <a:ext uri="{0D108BD9-81ED-4DB2-BD59-A6C34878D82A}">
                    <a16:rowId xmlns:a16="http://schemas.microsoft.com/office/drawing/2014/main" val="1238511701"/>
                  </a:ext>
                </a:extLst>
              </a:tr>
              <a:tr h="3889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사원삭제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권한 부여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사원의 정보 삭제하기 위해 사원명과 관리자 암호를 입력하고 삭제버튼을 누르면 해당사원 정보 삭제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74" marR="6774" marT="6774" marB="0" anchor="ctr"/>
                </a:tc>
                <a:extLst>
                  <a:ext uri="{0D108BD9-81ED-4DB2-BD59-A6C34878D82A}">
                    <a16:rowId xmlns:a16="http://schemas.microsoft.com/office/drawing/2014/main" val="141387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7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테이블 명세서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87E5983-7A90-4F34-97B8-D595DFFEC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59" y="1314994"/>
            <a:ext cx="2659610" cy="263674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415ED18-4EAA-4960-9DB1-74D15A9CE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909" y="1285030"/>
            <a:ext cx="2710503" cy="283805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88CB53B-FD8B-4495-99A6-1A8DB3260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74" y="1285030"/>
            <a:ext cx="2449752" cy="135086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3728BA1-F369-4970-93B3-1BB8740F66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239" y="1314994"/>
            <a:ext cx="2020792" cy="448876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11C9037-847F-49BA-A93D-0ABAE67AA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9" y="3429000"/>
            <a:ext cx="2560495" cy="287779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EC93F55-E9E9-441A-BD3A-5172A1F1978F}"/>
              </a:ext>
            </a:extLst>
          </p:cNvPr>
          <p:cNvSpPr txBox="1"/>
          <p:nvPr/>
        </p:nvSpPr>
        <p:spPr>
          <a:xfrm>
            <a:off x="304801" y="2734022"/>
            <a:ext cx="161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테이블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0FB88E-AE29-4EBF-B18B-10D979E33194}"/>
              </a:ext>
            </a:extLst>
          </p:cNvPr>
          <p:cNvSpPr txBox="1"/>
          <p:nvPr/>
        </p:nvSpPr>
        <p:spPr>
          <a:xfrm>
            <a:off x="304801" y="6401971"/>
            <a:ext cx="216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인사평가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7933D6-369B-4456-809A-AC871C89B094}"/>
              </a:ext>
            </a:extLst>
          </p:cNvPr>
          <p:cNvSpPr txBox="1"/>
          <p:nvPr/>
        </p:nvSpPr>
        <p:spPr>
          <a:xfrm>
            <a:off x="3660239" y="5956344"/>
            <a:ext cx="216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사원정보 테이블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4EDB6A-CA9C-493A-ABC6-552014F20819}"/>
              </a:ext>
            </a:extLst>
          </p:cNvPr>
          <p:cNvSpPr txBox="1"/>
          <p:nvPr/>
        </p:nvSpPr>
        <p:spPr>
          <a:xfrm>
            <a:off x="6510971" y="4189141"/>
            <a:ext cx="216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경력사항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EB0151-CFF2-4243-8CE1-EB87318E0659}"/>
              </a:ext>
            </a:extLst>
          </p:cNvPr>
          <p:cNvSpPr txBox="1"/>
          <p:nvPr/>
        </p:nvSpPr>
        <p:spPr>
          <a:xfrm>
            <a:off x="9667828" y="4221172"/>
            <a:ext cx="216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자격증 테이블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82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ER </a:t>
            </a:r>
            <a:r>
              <a:rPr lang="ko-KR" altLang="en-US" sz="3600" spc="-300" dirty="0">
                <a:solidFill>
                  <a:schemeClr val="bg1"/>
                </a:solidFill>
              </a:rPr>
              <a:t>다이어그램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E59B7F-68A8-4576-8DDB-4C5DE32FFB0F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B8428-FC1E-48F0-88AB-F68AF48EF3DB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역할 분담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96A4C5-46F8-4D4A-A69B-50F9E0F50C92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72E4E03-B33F-4BE9-BB1D-3D17B48FC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16504"/>
              </p:ext>
            </p:extLst>
          </p:nvPr>
        </p:nvGraphicFramePr>
        <p:xfrm>
          <a:off x="2368367" y="1730464"/>
          <a:ext cx="6662423" cy="4034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7804">
                  <a:extLst>
                    <a:ext uri="{9D8B030D-6E8A-4147-A177-3AD203B41FA5}">
                      <a16:colId xmlns:a16="http://schemas.microsoft.com/office/drawing/2014/main" val="477337266"/>
                    </a:ext>
                  </a:extLst>
                </a:gridCol>
                <a:gridCol w="2719235">
                  <a:extLst>
                    <a:ext uri="{9D8B030D-6E8A-4147-A177-3AD203B41FA5}">
                      <a16:colId xmlns:a16="http://schemas.microsoft.com/office/drawing/2014/main" val="1928314338"/>
                    </a:ext>
                  </a:extLst>
                </a:gridCol>
                <a:gridCol w="2325384">
                  <a:extLst>
                    <a:ext uri="{9D8B030D-6E8A-4147-A177-3AD203B41FA5}">
                      <a16:colId xmlns:a16="http://schemas.microsoft.com/office/drawing/2014/main" val="494803751"/>
                    </a:ext>
                  </a:extLst>
                </a:gridCol>
              </a:tblGrid>
              <a:tr h="2286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0" dirty="0">
                          <a:effectLst/>
                        </a:rPr>
                        <a:t>GUI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기능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846136453"/>
                  </a:ext>
                </a:extLst>
              </a:tr>
              <a:tr h="2286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1page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이호형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0" dirty="0" err="1">
                          <a:effectLst/>
                        </a:rPr>
                        <a:t>황은솔</a:t>
                      </a:r>
                      <a:r>
                        <a:rPr lang="en-US" altLang="ko-KR" sz="1100" kern="0" dirty="0">
                          <a:effectLst/>
                        </a:rPr>
                        <a:t>, </a:t>
                      </a:r>
                      <a:r>
                        <a:rPr lang="ko-KR" altLang="en-US" sz="1100" kern="0" dirty="0" err="1">
                          <a:effectLst/>
                        </a:rPr>
                        <a:t>이호형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008884356"/>
                  </a:ext>
                </a:extLst>
              </a:tr>
              <a:tr h="2286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2page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0" dirty="0">
                          <a:effectLst/>
                        </a:rPr>
                        <a:t>김영빈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0" dirty="0">
                          <a:effectLst/>
                        </a:rPr>
                        <a:t>김영빈</a:t>
                      </a:r>
                      <a:r>
                        <a:rPr lang="en-US" altLang="ko-KR" sz="1100" kern="0" dirty="0">
                          <a:effectLst/>
                        </a:rPr>
                        <a:t>, </a:t>
                      </a:r>
                      <a:r>
                        <a:rPr lang="ko-KR" altLang="en-US" sz="1100" kern="0" dirty="0">
                          <a:effectLst/>
                        </a:rPr>
                        <a:t>정성현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20494237"/>
                  </a:ext>
                </a:extLst>
              </a:tr>
              <a:tr h="2286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2-1</a:t>
                      </a:r>
                      <a:r>
                        <a:rPr lang="en-US" altLang="ko-KR" sz="1000" kern="0" dirty="0">
                          <a:effectLst/>
                        </a:rPr>
                        <a:t>page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이호형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0" dirty="0" err="1">
                          <a:effectLst/>
                        </a:rPr>
                        <a:t>황은솔</a:t>
                      </a:r>
                      <a:r>
                        <a:rPr lang="en-US" altLang="ko-KR" sz="1100" kern="0" dirty="0">
                          <a:effectLst/>
                        </a:rPr>
                        <a:t>, </a:t>
                      </a:r>
                      <a:r>
                        <a:rPr lang="ko-KR" altLang="en-US" sz="1100" kern="0" dirty="0">
                          <a:effectLst/>
                        </a:rPr>
                        <a:t>정성현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412603525"/>
                  </a:ext>
                </a:extLst>
              </a:tr>
              <a:tr h="2286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2-2</a:t>
                      </a:r>
                      <a:r>
                        <a:rPr lang="en-US" altLang="ko-KR" sz="1000" kern="0" dirty="0">
                          <a:effectLst/>
                        </a:rPr>
                        <a:t>page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0" dirty="0">
                          <a:effectLst/>
                        </a:rPr>
                        <a:t>김영빈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0" dirty="0">
                          <a:effectLst/>
                        </a:rPr>
                        <a:t>정성현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571615642"/>
                  </a:ext>
                </a:extLst>
              </a:tr>
              <a:tr h="3758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2-3</a:t>
                      </a:r>
                      <a:r>
                        <a:rPr lang="en-US" altLang="ko-KR" sz="1000" kern="0" dirty="0">
                          <a:effectLst/>
                        </a:rPr>
                        <a:t>page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0" dirty="0">
                          <a:effectLst/>
                        </a:rPr>
                        <a:t>김영빈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0" dirty="0">
                          <a:effectLst/>
                        </a:rPr>
                        <a:t>김영빈</a:t>
                      </a:r>
                      <a:r>
                        <a:rPr lang="en-US" altLang="ko-KR" sz="1100" kern="0" dirty="0">
                          <a:effectLst/>
                        </a:rPr>
                        <a:t>, </a:t>
                      </a:r>
                      <a:r>
                        <a:rPr lang="ko-KR" altLang="en-US" sz="1100" kern="0" dirty="0">
                          <a:effectLst/>
                        </a:rPr>
                        <a:t>정성현</a:t>
                      </a:r>
                      <a:r>
                        <a:rPr lang="en-US" altLang="ko-KR" sz="1100" kern="0" dirty="0">
                          <a:effectLst/>
                        </a:rPr>
                        <a:t>, </a:t>
                      </a:r>
                      <a:r>
                        <a:rPr lang="ko-KR" altLang="en-US" sz="1100" kern="0" dirty="0" err="1">
                          <a:effectLst/>
                        </a:rPr>
                        <a:t>이호형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62203525"/>
                  </a:ext>
                </a:extLst>
              </a:tr>
              <a:tr h="2286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3</a:t>
                      </a:r>
                      <a:r>
                        <a:rPr lang="en-US" altLang="ko-KR" sz="1000" kern="0" dirty="0">
                          <a:effectLst/>
                        </a:rPr>
                        <a:t>page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0" dirty="0" err="1">
                          <a:effectLst/>
                        </a:rPr>
                        <a:t>이호형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0" dirty="0">
                          <a:effectLst/>
                        </a:rPr>
                        <a:t>이정화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765061842"/>
                  </a:ext>
                </a:extLst>
              </a:tr>
              <a:tr h="57163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ko-KR" sz="1000" kern="0" dirty="0">
                          <a:effectLst/>
                        </a:rPr>
                        <a:t>page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0" dirty="0">
                          <a:effectLst/>
                        </a:rPr>
                        <a:t>김영빈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0" dirty="0">
                          <a:effectLst/>
                        </a:rPr>
                        <a:t>김영빈</a:t>
                      </a:r>
                      <a:r>
                        <a:rPr lang="en-US" altLang="ko-KR" sz="1100" kern="0" dirty="0">
                          <a:effectLst/>
                        </a:rPr>
                        <a:t>, </a:t>
                      </a:r>
                      <a:r>
                        <a:rPr lang="ko-KR" altLang="en-US" sz="1100" kern="0" dirty="0">
                          <a:effectLst/>
                        </a:rPr>
                        <a:t>정성현</a:t>
                      </a:r>
                      <a:r>
                        <a:rPr lang="en-US" altLang="ko-KR" sz="1100" kern="0" dirty="0">
                          <a:effectLst/>
                        </a:rPr>
                        <a:t>, </a:t>
                      </a:r>
                      <a:r>
                        <a:rPr lang="ko-KR" altLang="en-US" sz="1100" kern="0" dirty="0" err="1">
                          <a:effectLst/>
                        </a:rPr>
                        <a:t>이호형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551445522"/>
                  </a:ext>
                </a:extLst>
              </a:tr>
              <a:tr h="57163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4-1</a:t>
                      </a:r>
                      <a:r>
                        <a:rPr lang="en-US" altLang="ko-KR" sz="1000" kern="0" dirty="0">
                          <a:effectLst/>
                        </a:rPr>
                        <a:t>page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0" dirty="0">
                          <a:effectLst/>
                        </a:rPr>
                        <a:t>김영빈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0" dirty="0">
                          <a:effectLst/>
                        </a:rPr>
                        <a:t>김영빈</a:t>
                      </a:r>
                      <a:r>
                        <a:rPr lang="en-US" altLang="ko-KR" sz="1100" kern="0" dirty="0">
                          <a:effectLst/>
                        </a:rPr>
                        <a:t>, </a:t>
                      </a:r>
                      <a:r>
                        <a:rPr lang="ko-KR" altLang="en-US" sz="1100" kern="0" dirty="0">
                          <a:effectLst/>
                        </a:rPr>
                        <a:t>정성현</a:t>
                      </a:r>
                      <a:r>
                        <a:rPr lang="en-US" altLang="ko-KR" sz="1100" kern="0" dirty="0">
                          <a:effectLst/>
                        </a:rPr>
                        <a:t>, </a:t>
                      </a:r>
                      <a:r>
                        <a:rPr lang="ko-KR" altLang="en-US" sz="1100" kern="0" dirty="0" err="1">
                          <a:effectLst/>
                        </a:rPr>
                        <a:t>이호형</a:t>
                      </a:r>
                      <a:endParaRPr lang="ko-KR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691028141"/>
                  </a:ext>
                </a:extLst>
              </a:tr>
              <a:tr h="2286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23199"/>
                  </a:ext>
                </a:extLst>
              </a:tr>
              <a:tr h="2286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0" dirty="0">
                          <a:effectLst/>
                        </a:rPr>
                        <a:t>정성현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4090472546"/>
                  </a:ext>
                </a:extLst>
              </a:tr>
              <a:tr h="2286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VO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0" dirty="0">
                          <a:effectLst/>
                        </a:rPr>
                        <a:t>정성현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201855919"/>
                  </a:ext>
                </a:extLst>
              </a:tr>
              <a:tr h="2286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PPT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0" dirty="0">
                          <a:effectLst/>
                        </a:rPr>
                        <a:t>이정화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641345213"/>
                  </a:ext>
                </a:extLst>
              </a:tr>
              <a:tr h="2286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발표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0" dirty="0">
                          <a:effectLst/>
                        </a:rPr>
                        <a:t>이정화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00274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09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9C499B7-6C28-41B9-AA53-CE119C283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98"/>
          <a:stretch/>
        </p:blipFill>
        <p:spPr>
          <a:xfrm>
            <a:off x="902868" y="2681183"/>
            <a:ext cx="3601657" cy="1495634"/>
          </a:xfrm>
          <a:prstGeom prst="rect">
            <a:avLst/>
          </a:prstGeom>
        </p:spPr>
      </p:pic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상세화면 설계</a:t>
            </a:r>
            <a:r>
              <a:rPr lang="en-US" altLang="ko-KR" sz="3600" spc="-300" dirty="0">
                <a:solidFill>
                  <a:schemeClr val="bg1"/>
                </a:solidFill>
              </a:rPr>
              <a:t>,</a:t>
            </a:r>
            <a:r>
              <a:rPr lang="ko-KR" altLang="en-US" sz="3600" spc="-300" dirty="0">
                <a:solidFill>
                  <a:schemeClr val="bg1"/>
                </a:solidFill>
              </a:rPr>
              <a:t> 기능설명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04471E-E397-49B8-A592-A95809A7C923}"/>
              </a:ext>
            </a:extLst>
          </p:cNvPr>
          <p:cNvSpPr txBox="1"/>
          <p:nvPr/>
        </p:nvSpPr>
        <p:spPr>
          <a:xfrm>
            <a:off x="6665111" y="2996424"/>
            <a:ext cx="45887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 로고나 이미지를 넣어 사내프로그램임을 강조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쌍용교육센터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PWD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정보 보안을 위해 입력 시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숫자가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‘*’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보인다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로그인하면 사원조회 페이지로 넘어간다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57524DC-948A-4A8C-AC32-C8954F691671}"/>
              </a:ext>
            </a:extLst>
          </p:cNvPr>
          <p:cNvSpPr/>
          <p:nvPr/>
        </p:nvSpPr>
        <p:spPr>
          <a:xfrm>
            <a:off x="1653768" y="2875026"/>
            <a:ext cx="2160586" cy="5299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450E487-0B9E-40BC-9AAB-C1D61651A6DD}"/>
              </a:ext>
            </a:extLst>
          </p:cNvPr>
          <p:cNvGrpSpPr/>
          <p:nvPr/>
        </p:nvGrpSpPr>
        <p:grpSpPr>
          <a:xfrm>
            <a:off x="517474" y="1093470"/>
            <a:ext cx="2657691" cy="707886"/>
            <a:chOff x="619125" y="3799840"/>
            <a:chExt cx="171232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CA0632-ED49-42CA-8344-A6E1549FE7C4}"/>
                </a:ext>
              </a:extLst>
            </p:cNvPr>
            <p:cNvSpPr txBox="1"/>
            <p:nvPr/>
          </p:nvSpPr>
          <p:spPr>
            <a:xfrm>
              <a:off x="619125" y="3799840"/>
              <a:ext cx="8018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1p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139345-FE4F-42A2-9A62-AA287E50D4C9}"/>
                </a:ext>
              </a:extLst>
            </p:cNvPr>
            <p:cNvSpPr txBox="1"/>
            <p:nvPr/>
          </p:nvSpPr>
          <p:spPr>
            <a:xfrm>
              <a:off x="1267460" y="3891915"/>
              <a:ext cx="1063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로그인 창</a:t>
              </a:r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CC8FA6F-0BFC-456A-BC50-807A2ECB3DCB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3038524" y="4062622"/>
            <a:ext cx="3379692" cy="31473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DAF9AC-7E37-481F-B03D-2233F5CF5E8B}"/>
              </a:ext>
            </a:extLst>
          </p:cNvPr>
          <p:cNvCxnSpPr>
            <a:cxnSpLocks/>
          </p:cNvCxnSpPr>
          <p:nvPr/>
        </p:nvCxnSpPr>
        <p:spPr>
          <a:xfrm>
            <a:off x="3814354" y="3139984"/>
            <a:ext cx="26038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839ACDC-7C4A-4528-A18A-A7FD60FE15D9}"/>
              </a:ext>
            </a:extLst>
          </p:cNvPr>
          <p:cNvCxnSpPr>
            <a:cxnSpLocks/>
          </p:cNvCxnSpPr>
          <p:nvPr/>
        </p:nvCxnSpPr>
        <p:spPr>
          <a:xfrm>
            <a:off x="4106091" y="3658144"/>
            <a:ext cx="23121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48D28FF9-CA2A-4F20-998C-D908C7EDAAA9}"/>
              </a:ext>
            </a:extLst>
          </p:cNvPr>
          <p:cNvSpPr/>
          <p:nvPr/>
        </p:nvSpPr>
        <p:spPr>
          <a:xfrm>
            <a:off x="2368868" y="3904365"/>
            <a:ext cx="669656" cy="316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43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상세화면 설계</a:t>
            </a:r>
            <a:r>
              <a:rPr lang="en-US" altLang="ko-KR" sz="3600" spc="-300" dirty="0">
                <a:solidFill>
                  <a:schemeClr val="bg1"/>
                </a:solidFill>
              </a:rPr>
              <a:t>,</a:t>
            </a:r>
            <a:r>
              <a:rPr lang="ko-KR" altLang="en-US" sz="3600" spc="-300" dirty="0">
                <a:solidFill>
                  <a:schemeClr val="bg1"/>
                </a:solidFill>
              </a:rPr>
              <a:t> 기능설명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5C047-9E95-411D-B99B-809573D83E97}"/>
              </a:ext>
            </a:extLst>
          </p:cNvPr>
          <p:cNvSpPr txBox="1"/>
          <p:nvPr/>
        </p:nvSpPr>
        <p:spPr>
          <a:xfrm>
            <a:off x="6905897" y="2302715"/>
            <a:ext cx="4182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관리자 사원일시 관리자 임을 확인해주는 메시지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995096-C49F-4F66-BA4D-6DFCC516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58" y="1984576"/>
            <a:ext cx="2476846" cy="11050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ACD581-09A3-4C09-AF23-7A74BD395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58" y="3497838"/>
            <a:ext cx="3362794" cy="2896004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D135C3E6-60CD-43AA-B03D-DC6E2CC4C76E}"/>
              </a:ext>
            </a:extLst>
          </p:cNvPr>
          <p:cNvGrpSpPr/>
          <p:nvPr/>
        </p:nvGrpSpPr>
        <p:grpSpPr>
          <a:xfrm>
            <a:off x="517474" y="1093470"/>
            <a:ext cx="2317855" cy="707886"/>
            <a:chOff x="619125" y="3799840"/>
            <a:chExt cx="1493372" cy="70788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901D7CE-C354-4B65-9ACD-3D07B984B77F}"/>
                </a:ext>
              </a:extLst>
            </p:cNvPr>
            <p:cNvSpPr txBox="1"/>
            <p:nvPr/>
          </p:nvSpPr>
          <p:spPr>
            <a:xfrm>
              <a:off x="619125" y="3799840"/>
              <a:ext cx="5166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2p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0B8CC7-B53F-44F8-95E8-E7DDFCA00150}"/>
                </a:ext>
              </a:extLst>
            </p:cNvPr>
            <p:cNvSpPr txBox="1"/>
            <p:nvPr/>
          </p:nvSpPr>
          <p:spPr>
            <a:xfrm>
              <a:off x="1267460" y="3891915"/>
              <a:ext cx="8450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메뉴 창</a:t>
              </a: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3E00C06-17DE-4F45-AE7E-7CD938F31ACB}"/>
              </a:ext>
            </a:extLst>
          </p:cNvPr>
          <p:cNvCxnSpPr>
            <a:cxnSpLocks/>
          </p:cNvCxnSpPr>
          <p:nvPr/>
        </p:nvCxnSpPr>
        <p:spPr>
          <a:xfrm>
            <a:off x="3140904" y="2608762"/>
            <a:ext cx="37649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7BDB086-EE15-4EB1-858E-C388D2306795}"/>
              </a:ext>
            </a:extLst>
          </p:cNvPr>
          <p:cNvCxnSpPr>
            <a:cxnSpLocks/>
          </p:cNvCxnSpPr>
          <p:nvPr/>
        </p:nvCxnSpPr>
        <p:spPr>
          <a:xfrm>
            <a:off x="4026852" y="5095059"/>
            <a:ext cx="28790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864003-93B1-4F2E-956F-E12BEC25EE33}"/>
              </a:ext>
            </a:extLst>
          </p:cNvPr>
          <p:cNvSpPr txBox="1"/>
          <p:nvPr/>
        </p:nvSpPr>
        <p:spPr>
          <a:xfrm>
            <a:off x="6905896" y="4925782"/>
            <a:ext cx="4833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가지의 기능을 가지고 있는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메뉴창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사원조회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사원이 사용가능한 메뉴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 등록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 삭제는 관리자 계정만 사용가능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91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A1393AD-2515-4AB2-8DAE-736E419F2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74" y="2201252"/>
            <a:ext cx="2648320" cy="2724530"/>
          </a:xfrm>
          <a:prstGeom prst="rect">
            <a:avLst/>
          </a:prstGeom>
        </p:spPr>
      </p:pic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상세화면 설계</a:t>
            </a:r>
            <a:r>
              <a:rPr lang="en-US" altLang="ko-KR" sz="3600" spc="-300" dirty="0">
                <a:solidFill>
                  <a:schemeClr val="bg1"/>
                </a:solidFill>
              </a:rPr>
              <a:t>,</a:t>
            </a:r>
            <a:r>
              <a:rPr lang="ko-KR" altLang="en-US" sz="3600" spc="-300" dirty="0">
                <a:solidFill>
                  <a:schemeClr val="bg1"/>
                </a:solidFill>
              </a:rPr>
              <a:t> 기능설명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5C047-9E95-411D-B99B-809573D83E97}"/>
              </a:ext>
            </a:extLst>
          </p:cNvPr>
          <p:cNvSpPr txBox="1"/>
          <p:nvPr/>
        </p:nvSpPr>
        <p:spPr>
          <a:xfrm>
            <a:off x="6905896" y="1801949"/>
            <a:ext cx="4182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비밀번호의 정보 보안을 위해 입력 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숫자가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‘*’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보인다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버튼 클릭 시 암호변경 확인창으로 이동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7BDB086-EE15-4EB1-858E-C388D2306795}"/>
              </a:ext>
            </a:extLst>
          </p:cNvPr>
          <p:cNvCxnSpPr>
            <a:cxnSpLocks/>
          </p:cNvCxnSpPr>
          <p:nvPr/>
        </p:nvCxnSpPr>
        <p:spPr>
          <a:xfrm flipV="1">
            <a:off x="2984793" y="1994986"/>
            <a:ext cx="3921102" cy="1312639"/>
          </a:xfrm>
          <a:prstGeom prst="bentConnector3">
            <a:avLst>
              <a:gd name="adj1" fmla="val 8753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864003-93B1-4F2E-956F-E12BEC25EE33}"/>
              </a:ext>
            </a:extLst>
          </p:cNvPr>
          <p:cNvSpPr txBox="1"/>
          <p:nvPr/>
        </p:nvSpPr>
        <p:spPr>
          <a:xfrm>
            <a:off x="7019107" y="4616759"/>
            <a:ext cx="4182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암호가 불일치시  생성되는 메시지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B492AF1-845C-4D3B-B130-3FA0958981FB}"/>
              </a:ext>
            </a:extLst>
          </p:cNvPr>
          <p:cNvGrpSpPr/>
          <p:nvPr/>
        </p:nvGrpSpPr>
        <p:grpSpPr>
          <a:xfrm>
            <a:off x="517474" y="1093470"/>
            <a:ext cx="3483544" cy="707886"/>
            <a:chOff x="619125" y="3799840"/>
            <a:chExt cx="1513444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E6A9F8-6D09-41F0-9556-86E54CCBAD18}"/>
                </a:ext>
              </a:extLst>
            </p:cNvPr>
            <p:cNvSpPr txBox="1"/>
            <p:nvPr/>
          </p:nvSpPr>
          <p:spPr>
            <a:xfrm>
              <a:off x="619125" y="3799840"/>
              <a:ext cx="8440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2p-1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4C3882-A730-40EB-A2CA-614F9738F70B}"/>
                </a:ext>
              </a:extLst>
            </p:cNvPr>
            <p:cNvSpPr txBox="1"/>
            <p:nvPr/>
          </p:nvSpPr>
          <p:spPr>
            <a:xfrm>
              <a:off x="1267460" y="3891915"/>
              <a:ext cx="865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암호변경 창</a:t>
              </a:r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17BDC197-51E8-4CC8-B7D0-A4260E90E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74" y="5212003"/>
            <a:ext cx="2467319" cy="110505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8DFF365-2880-4C1B-B87A-D0B39D3AA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751" y="2029093"/>
            <a:ext cx="2419688" cy="108600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ED2E53F1-C9D0-42E4-B399-A223F1C46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434" y="3523592"/>
            <a:ext cx="2486372" cy="108600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F3712743-7EFC-471C-B752-15A2B099A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013" y="5202476"/>
            <a:ext cx="2457793" cy="111458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B0FED25-43DB-46A8-89BF-020A8E9346C0}"/>
              </a:ext>
            </a:extLst>
          </p:cNvPr>
          <p:cNvSpPr txBox="1"/>
          <p:nvPr/>
        </p:nvSpPr>
        <p:spPr>
          <a:xfrm>
            <a:off x="7019107" y="5185162"/>
            <a:ext cx="4182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암호확인 불일치시  생성되는 메시지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FA4EFE-EC78-4EA1-ABBB-FA08B2A6743A}"/>
              </a:ext>
            </a:extLst>
          </p:cNvPr>
          <p:cNvSpPr txBox="1"/>
          <p:nvPr/>
        </p:nvSpPr>
        <p:spPr>
          <a:xfrm>
            <a:off x="7019107" y="5728058"/>
            <a:ext cx="4182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암호변경 완료 시  생성되는 메시지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비밀번호 변경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화살표 연결선 37">
            <a:extLst>
              <a:ext uri="{FF2B5EF4-FFF2-40B4-BE49-F238E27FC236}">
                <a16:creationId xmlns:a16="http://schemas.microsoft.com/office/drawing/2014/main" id="{B331DFD6-4D89-4481-A172-28E1178C6AC1}"/>
              </a:ext>
            </a:extLst>
          </p:cNvPr>
          <p:cNvCxnSpPr>
            <a:cxnSpLocks/>
          </p:cNvCxnSpPr>
          <p:nvPr/>
        </p:nvCxnSpPr>
        <p:spPr>
          <a:xfrm flipV="1">
            <a:off x="3012493" y="2746507"/>
            <a:ext cx="3893402" cy="1976406"/>
          </a:xfrm>
          <a:prstGeom prst="bentConnector3">
            <a:avLst>
              <a:gd name="adj1" fmla="val 945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E9B9040-8E1F-4484-A602-8B72D844BBE3}"/>
              </a:ext>
            </a:extLst>
          </p:cNvPr>
          <p:cNvSpPr txBox="1"/>
          <p:nvPr/>
        </p:nvSpPr>
        <p:spPr>
          <a:xfrm>
            <a:off x="7019107" y="3640360"/>
            <a:ext cx="4182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암호변경확인창에서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클릭 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다음과 같은 메시지 출력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68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7DE8E4A-E67F-44DA-A2A3-3640BC11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74" y="1991591"/>
            <a:ext cx="4803463" cy="3113969"/>
          </a:xfrm>
          <a:prstGeom prst="rect">
            <a:avLst/>
          </a:prstGeom>
        </p:spPr>
      </p:pic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12192635" cy="107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030" y="101600"/>
            <a:ext cx="630364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상세화면 설계</a:t>
            </a:r>
            <a:r>
              <a:rPr lang="en-US" altLang="ko-KR" sz="3600" spc="-300" dirty="0">
                <a:solidFill>
                  <a:schemeClr val="bg1"/>
                </a:solidFill>
              </a:rPr>
              <a:t>,</a:t>
            </a:r>
            <a:r>
              <a:rPr lang="ko-KR" altLang="en-US" sz="3600" spc="-300" dirty="0">
                <a:solidFill>
                  <a:schemeClr val="bg1"/>
                </a:solidFill>
              </a:rPr>
              <a:t> 기능설명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47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5C047-9E95-411D-B99B-809573D83E97}"/>
              </a:ext>
            </a:extLst>
          </p:cNvPr>
          <p:cNvSpPr txBox="1"/>
          <p:nvPr/>
        </p:nvSpPr>
        <p:spPr>
          <a:xfrm>
            <a:off x="5834742" y="1789109"/>
            <a:ext cx="4182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 추가 버튼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열기 기능으로 사진을 추가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7BDB086-EE15-4EB1-858E-C388D2306795}"/>
              </a:ext>
            </a:extLst>
          </p:cNvPr>
          <p:cNvCxnSpPr>
            <a:cxnSpLocks/>
          </p:cNvCxnSpPr>
          <p:nvPr/>
        </p:nvCxnSpPr>
        <p:spPr>
          <a:xfrm flipV="1">
            <a:off x="1922609" y="2110288"/>
            <a:ext cx="3764088" cy="1146849"/>
          </a:xfrm>
          <a:prstGeom prst="bentConnector3">
            <a:avLst>
              <a:gd name="adj1" fmla="val 65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B492AF1-845C-4D3B-B130-3FA0958981FB}"/>
              </a:ext>
            </a:extLst>
          </p:cNvPr>
          <p:cNvGrpSpPr/>
          <p:nvPr/>
        </p:nvGrpSpPr>
        <p:grpSpPr>
          <a:xfrm>
            <a:off x="517474" y="1094063"/>
            <a:ext cx="3590945" cy="707886"/>
            <a:chOff x="619125" y="3799840"/>
            <a:chExt cx="156010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E6A9F8-6D09-41F0-9556-86E54CCBAD18}"/>
                </a:ext>
              </a:extLst>
            </p:cNvPr>
            <p:cNvSpPr txBox="1"/>
            <p:nvPr/>
          </p:nvSpPr>
          <p:spPr>
            <a:xfrm>
              <a:off x="619125" y="3799840"/>
              <a:ext cx="5691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2p-2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4C3882-A730-40EB-A2CA-614F9738F70B}"/>
                </a:ext>
              </a:extLst>
            </p:cNvPr>
            <p:cNvSpPr txBox="1"/>
            <p:nvPr/>
          </p:nvSpPr>
          <p:spPr>
            <a:xfrm>
              <a:off x="1267460" y="3891915"/>
              <a:ext cx="9117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사원 추가 창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BFA4EFE-EC78-4EA1-ABBB-FA08B2A6743A}"/>
              </a:ext>
            </a:extLst>
          </p:cNvPr>
          <p:cNvSpPr txBox="1"/>
          <p:nvPr/>
        </p:nvSpPr>
        <p:spPr>
          <a:xfrm>
            <a:off x="5834741" y="3315316"/>
            <a:ext cx="4182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 사원의 정보를 입력하는 곳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9B9040-8E1F-4484-A602-8B72D844BBE3}"/>
              </a:ext>
            </a:extLst>
          </p:cNvPr>
          <p:cNvSpPr txBox="1"/>
          <p:nvPr/>
        </p:nvSpPr>
        <p:spPr>
          <a:xfrm>
            <a:off x="5921827" y="4729840"/>
            <a:ext cx="4182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버튼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신규 사원 등록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B033930-CB5E-4B37-95B5-F5994005F500}"/>
              </a:ext>
            </a:extLst>
          </p:cNvPr>
          <p:cNvCxnSpPr>
            <a:cxnSpLocks/>
          </p:cNvCxnSpPr>
          <p:nvPr/>
        </p:nvCxnSpPr>
        <p:spPr>
          <a:xfrm>
            <a:off x="3059093" y="4899117"/>
            <a:ext cx="27756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B16AE2D-AB06-457A-9229-6D10A614C672}"/>
              </a:ext>
            </a:extLst>
          </p:cNvPr>
          <p:cNvCxnSpPr>
            <a:cxnSpLocks/>
          </p:cNvCxnSpPr>
          <p:nvPr/>
        </p:nvCxnSpPr>
        <p:spPr>
          <a:xfrm>
            <a:off x="3862252" y="3503335"/>
            <a:ext cx="18244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B6683271-367F-4431-97FE-AC4D10FCF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308" y="5351758"/>
            <a:ext cx="2457793" cy="1105054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4518C7-F174-4889-872C-8A5C5CF342D0}"/>
              </a:ext>
            </a:extLst>
          </p:cNvPr>
          <p:cNvCxnSpPr>
            <a:cxnSpLocks/>
          </p:cNvCxnSpPr>
          <p:nvPr/>
        </p:nvCxnSpPr>
        <p:spPr>
          <a:xfrm>
            <a:off x="3862252" y="5998341"/>
            <a:ext cx="18244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963BDD7-A4A9-495C-BDE9-C5D63AD40BB3}"/>
              </a:ext>
            </a:extLst>
          </p:cNvPr>
          <p:cNvSpPr txBox="1"/>
          <p:nvPr/>
        </p:nvSpPr>
        <p:spPr>
          <a:xfrm>
            <a:off x="5921826" y="5487520"/>
            <a:ext cx="4182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완료시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사원명이 등록 되었습니다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메시지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출력후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 버튼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신규사원 번호의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4p-1 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수정페이지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창으로 이동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07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Pages>20</Pages>
  <Words>788</Words>
  <Characters>0</Characters>
  <Application>Microsoft Office PowerPoint</Application>
  <DocSecurity>0</DocSecurity>
  <PresentationFormat>와이드스크린</PresentationFormat>
  <Lines>0</Lines>
  <Paragraphs>210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106</cp:revision>
  <dcterms:modified xsi:type="dcterms:W3CDTF">2022-09-28T07:28:06Z</dcterms:modified>
  <cp:version>9.102.73.43337</cp:version>
</cp:coreProperties>
</file>