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45" r:id="rId3"/>
    <p:sldId id="313" r:id="rId4"/>
    <p:sldId id="343" r:id="rId5"/>
    <p:sldId id="346" r:id="rId6"/>
    <p:sldId id="347" r:id="rId7"/>
    <p:sldId id="319" r:id="rId8"/>
    <p:sldId id="34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4C3"/>
    <a:srgbClr val="BBB6C4"/>
    <a:srgbClr val="CA92C4"/>
    <a:srgbClr val="989194"/>
    <a:srgbClr val="9C8DAF"/>
    <a:srgbClr val="E3E7F2"/>
    <a:srgbClr val="5C8698"/>
    <a:srgbClr val="655A92"/>
    <a:srgbClr val="7A95A2"/>
    <a:srgbClr val="7286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C7944-6544-476A-93BD-1077A7F026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7DAD-1097-4F53-9358-45412894A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7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kakao@naver.com" TargetMode="External"/><Relationship Id="rId7" Type="http://schemas.openxmlformats.org/officeDocument/2006/relationships/hyperlink" Target="mailto:park@naver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ee@naver.com" TargetMode="External"/><Relationship Id="rId5" Type="http://schemas.openxmlformats.org/officeDocument/2006/relationships/hyperlink" Target="mailto:kim@naver.com" TargetMode="External"/><Relationship Id="rId4" Type="http://schemas.openxmlformats.org/officeDocument/2006/relationships/hyperlink" Target="mailto:naver@naver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DB805-74E9-4DAC-A95B-7629DF7AF3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1828799" y="2010898"/>
            <a:ext cx="7105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</a:rPr>
              <a:t>3</a:t>
            </a:r>
            <a:r>
              <a:rPr lang="ko-KR" altLang="en-US" sz="4400" b="1" spc="-300" dirty="0">
                <a:solidFill>
                  <a:schemeClr val="bg1"/>
                </a:solidFill>
              </a:rPr>
              <a:t>조 </a:t>
            </a:r>
            <a:r>
              <a:rPr lang="en-US" altLang="ko-KR" sz="4400" b="1" spc="-300" dirty="0">
                <a:solidFill>
                  <a:schemeClr val="bg1"/>
                </a:solidFill>
              </a:rPr>
              <a:t>System out</a:t>
            </a:r>
          </a:p>
          <a:p>
            <a:r>
              <a:rPr lang="ko-KR" altLang="en-US" sz="4400" b="1" spc="-300" dirty="0">
                <a:solidFill>
                  <a:schemeClr val="bg1"/>
                </a:solidFill>
              </a:rPr>
              <a:t>회사 웹페이지 개발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3CA3-7DA0-435D-871A-C3B2F63D42E4}"/>
              </a:ext>
            </a:extLst>
          </p:cNvPr>
          <p:cNvCxnSpPr>
            <a:cxnSpLocks/>
          </p:cNvCxnSpPr>
          <p:nvPr/>
        </p:nvCxnSpPr>
        <p:spPr>
          <a:xfrm>
            <a:off x="1922803" y="2734173"/>
            <a:ext cx="60633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4D3BF4-7099-4139-8321-EEB0429E1B3B}"/>
              </a:ext>
            </a:extLst>
          </p:cNvPr>
          <p:cNvSpPr txBox="1"/>
          <p:nvPr/>
        </p:nvSpPr>
        <p:spPr>
          <a:xfrm>
            <a:off x="10941447" y="4911282"/>
            <a:ext cx="1250553" cy="194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이정화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김영빈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</a:rPr>
              <a:t>이호형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정성현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</a:rPr>
              <a:t>황은솔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1,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</a:rPr>
              <a:t>ER</a:t>
            </a:r>
            <a:r>
              <a:rPr lang="ko-KR" altLang="en-US" sz="2400" b="1" spc="-300" dirty="0">
                <a:solidFill>
                  <a:schemeClr val="bg1"/>
                </a:solidFill>
              </a:rPr>
              <a:t> 다이어그램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BE5DAA-83BB-4B01-BBDA-556125802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" y="1563624"/>
            <a:ext cx="10824911" cy="4174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1AB90A-07F2-48E9-AD64-E3608A2875C3}"/>
              </a:ext>
            </a:extLst>
          </p:cNvPr>
          <p:cNvSpPr/>
          <p:nvPr/>
        </p:nvSpPr>
        <p:spPr>
          <a:xfrm>
            <a:off x="509317" y="1194292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Logical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1,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</a:rPr>
              <a:t>ER</a:t>
            </a:r>
            <a:r>
              <a:rPr lang="ko-KR" altLang="en-US" sz="2400" b="1" spc="-300" dirty="0">
                <a:solidFill>
                  <a:schemeClr val="bg1"/>
                </a:solidFill>
              </a:rPr>
              <a:t>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A95F32-5964-4D27-9FA0-54BEFC0B8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1582181"/>
            <a:ext cx="11075624" cy="42329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481C04-A664-4BAF-8435-A527E83A7394}"/>
              </a:ext>
            </a:extLst>
          </p:cNvPr>
          <p:cNvSpPr/>
          <p:nvPr/>
        </p:nvSpPr>
        <p:spPr>
          <a:xfrm>
            <a:off x="483644" y="1212849"/>
            <a:ext cx="112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7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2,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</a:rPr>
              <a:t>테이블 명세서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0CCA39-2071-4E0C-9247-5977E6FD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3142"/>
              </p:ext>
            </p:extLst>
          </p:nvPr>
        </p:nvGraphicFramePr>
        <p:xfrm>
          <a:off x="449179" y="1254559"/>
          <a:ext cx="5205003" cy="5131553"/>
        </p:xfrm>
        <a:graphic>
          <a:graphicData uri="http://schemas.openxmlformats.org/drawingml/2006/table">
            <a:tbl>
              <a:tblPr/>
              <a:tblGrid>
                <a:gridCol w="652135">
                  <a:extLst>
                    <a:ext uri="{9D8B030D-6E8A-4147-A177-3AD203B41FA5}">
                      <a16:colId xmlns:a16="http://schemas.microsoft.com/office/drawing/2014/main" val="842383066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3934732135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1854435726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62639130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2893513204"/>
                    </a:ext>
                  </a:extLst>
                </a:gridCol>
                <a:gridCol w="640058">
                  <a:extLst>
                    <a:ext uri="{9D8B030D-6E8A-4147-A177-3AD203B41FA5}">
                      <a16:colId xmlns:a16="http://schemas.microsoft.com/office/drawing/2014/main" val="4013487045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2408826197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3474070571"/>
                    </a:ext>
                  </a:extLst>
                </a:gridCol>
              </a:tblGrid>
              <a:tr h="5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59342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CustomerNew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628865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4340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cName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11216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cPhone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13096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cAddr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88030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cManager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78991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cEmail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45492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cService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55753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cPrice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124192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cInfo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1095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cPortforlio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35528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cMeeting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9798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087549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CustomerOrigin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278396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74479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cProgress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69858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1732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cPhoto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01854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66341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9609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photoPath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371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98710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cFile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61772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1758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1478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filePath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65063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66318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cAddInfo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95966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92643"/>
                  </a:ext>
                </a:extLst>
              </a:tr>
              <a:tr h="219324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addInfoNo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4763"/>
                  </a:ext>
                </a:extLst>
              </a:tr>
              <a:tr h="13329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9" marR="6059" marT="6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192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BE00D2-E85C-4073-9980-90EABA7D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5715"/>
              </p:ext>
            </p:extLst>
          </p:nvPr>
        </p:nvGraphicFramePr>
        <p:xfrm>
          <a:off x="5967369" y="1254559"/>
          <a:ext cx="5205004" cy="4965849"/>
        </p:xfrm>
        <a:graphic>
          <a:graphicData uri="http://schemas.openxmlformats.org/drawingml/2006/table">
            <a:tbl>
              <a:tblPr/>
              <a:tblGrid>
                <a:gridCol w="652135">
                  <a:extLst>
                    <a:ext uri="{9D8B030D-6E8A-4147-A177-3AD203B41FA5}">
                      <a16:colId xmlns:a16="http://schemas.microsoft.com/office/drawing/2014/main" val="3986266301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4064881502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904206191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3147171138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3319304826"/>
                    </a:ext>
                  </a:extLst>
                </a:gridCol>
                <a:gridCol w="640059">
                  <a:extLst>
                    <a:ext uri="{9D8B030D-6E8A-4147-A177-3AD203B41FA5}">
                      <a16:colId xmlns:a16="http://schemas.microsoft.com/office/drawing/2014/main" val="3176116152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698003515"/>
                    </a:ext>
                  </a:extLst>
                </a:gridCol>
                <a:gridCol w="652135">
                  <a:extLst>
                    <a:ext uri="{9D8B030D-6E8A-4147-A177-3AD203B41FA5}">
                      <a16:colId xmlns:a16="http://schemas.microsoft.com/office/drawing/2014/main" val="963240420"/>
                    </a:ext>
                  </a:extLst>
                </a:gridCol>
              </a:tblGrid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756094"/>
                  </a:ext>
                </a:extLst>
              </a:tr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ApplicantNew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2907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0292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8801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5331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aEmail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30102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aResumePath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63658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89821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21962"/>
                  </a:ext>
                </a:extLst>
              </a:tr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ApplicantOrigin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60139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21056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aLevel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39105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aMeeting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09288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4788"/>
                  </a:ext>
                </a:extLst>
              </a:tr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aLink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50761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15958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links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83796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90595"/>
                  </a:ext>
                </a:extLst>
              </a:tr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aFile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57165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7505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aFilePath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9536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00567"/>
                  </a:ext>
                </a:extLst>
              </a:tr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aSchedule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9188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aMeeting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42330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aSOccupy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48685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26478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97767"/>
                  </a:ext>
                </a:extLst>
              </a:tr>
              <a:tr h="146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cSchedule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259758"/>
                  </a:ext>
                </a:extLst>
              </a:tr>
              <a:tr h="20036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cMeeting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295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cSOccupy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9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8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3,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</a:rPr>
              <a:t>인스턴스 명세서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165841-2683-49EF-A821-AF02FA71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0196"/>
              </p:ext>
            </p:extLst>
          </p:nvPr>
        </p:nvGraphicFramePr>
        <p:xfrm>
          <a:off x="809906" y="1402223"/>
          <a:ext cx="4248656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741">
                  <a:extLst>
                    <a:ext uri="{9D8B030D-6E8A-4147-A177-3AD203B41FA5}">
                      <a16:colId xmlns:a16="http://schemas.microsoft.com/office/drawing/2014/main" val="1643175336"/>
                    </a:ext>
                  </a:extLst>
                </a:gridCol>
                <a:gridCol w="774991">
                  <a:extLst>
                    <a:ext uri="{9D8B030D-6E8A-4147-A177-3AD203B41FA5}">
                      <a16:colId xmlns:a16="http://schemas.microsoft.com/office/drawing/2014/main" val="688306605"/>
                    </a:ext>
                  </a:extLst>
                </a:gridCol>
                <a:gridCol w="712290">
                  <a:extLst>
                    <a:ext uri="{9D8B030D-6E8A-4147-A177-3AD203B41FA5}">
                      <a16:colId xmlns:a16="http://schemas.microsoft.com/office/drawing/2014/main" val="10927127"/>
                    </a:ext>
                  </a:extLst>
                </a:gridCol>
                <a:gridCol w="474024">
                  <a:extLst>
                    <a:ext uri="{9D8B030D-6E8A-4147-A177-3AD203B41FA5}">
                      <a16:colId xmlns:a16="http://schemas.microsoft.com/office/drawing/2014/main" val="2749949245"/>
                    </a:ext>
                  </a:extLst>
                </a:gridCol>
                <a:gridCol w="712290">
                  <a:extLst>
                    <a:ext uri="{9D8B030D-6E8A-4147-A177-3AD203B41FA5}">
                      <a16:colId xmlns:a16="http://schemas.microsoft.com/office/drawing/2014/main" val="3318411129"/>
                    </a:ext>
                  </a:extLst>
                </a:gridCol>
                <a:gridCol w="541741">
                  <a:extLst>
                    <a:ext uri="{9D8B030D-6E8A-4147-A177-3AD203B41FA5}">
                      <a16:colId xmlns:a16="http://schemas.microsoft.com/office/drawing/2014/main" val="3311484921"/>
                    </a:ext>
                  </a:extLst>
                </a:gridCol>
                <a:gridCol w="491579">
                  <a:extLst>
                    <a:ext uri="{9D8B030D-6E8A-4147-A177-3AD203B41FA5}">
                      <a16:colId xmlns:a16="http://schemas.microsoft.com/office/drawing/2014/main" val="68066359"/>
                    </a:ext>
                  </a:extLst>
                </a:gridCol>
              </a:tblGrid>
              <a:tr h="13900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CustomerNew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37160"/>
                  </a:ext>
                </a:extLst>
              </a:tr>
              <a:tr h="13900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92078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10819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카카오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네이버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40793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cPhone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1011111111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1022222222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15109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cAddr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제주 제주시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첨단로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경기 성남시 분당구 정자일로 </a:t>
                      </a:r>
                      <a:r>
                        <a:rPr lang="en-US" altLang="ko-KR" sz="1000" u="none" strike="noStrike">
                          <a:effectLst/>
                        </a:rPr>
                        <a:t>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52980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cManager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04114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cEmail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"/>
                        </a:rPr>
                        <a:t>kakao@naver.com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"/>
                        </a:rPr>
                        <a:t>naver@naver.com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59853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cService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0733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cPrice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1000(</a:t>
                      </a:r>
                      <a:r>
                        <a:rPr lang="ko-KR" altLang="en-US" sz="1000" u="none" strike="noStrike">
                          <a:effectLst/>
                        </a:rPr>
                        <a:t>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2000(</a:t>
                      </a:r>
                      <a:r>
                        <a:rPr lang="ko-KR" altLang="en-US" sz="1000" u="none" strike="noStrike" dirty="0">
                          <a:effectLst/>
                        </a:rPr>
                        <a:t>만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79504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cInfo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잘부탁 드립니다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잘 만들어주세요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11532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cPortforlio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img</a:t>
                      </a:r>
                      <a:r>
                        <a:rPr lang="ko-KR" altLang="en-US" sz="1000" u="none" strike="noStrike">
                          <a:effectLst/>
                        </a:rPr>
                        <a:t>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img</a:t>
                      </a:r>
                      <a:r>
                        <a:rPr lang="ko-KR" altLang="en-US" sz="1000" u="none" strike="noStrike">
                          <a:effectLst/>
                        </a:rPr>
                        <a:t>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95854"/>
                  </a:ext>
                </a:extLst>
              </a:tr>
              <a:tr h="13900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cMeeting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2022-12-19-10</a:t>
                      </a:r>
                      <a:r>
                        <a:rPr lang="ko-KR" altLang="en-US" sz="1000" u="none" strike="noStrike">
                          <a:effectLst/>
                        </a:rPr>
                        <a:t>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2022-12-20-14</a:t>
                      </a:r>
                      <a:r>
                        <a:rPr lang="ko-KR" altLang="en-US" sz="1000" u="none" strike="noStrike">
                          <a:effectLst/>
                        </a:rPr>
                        <a:t>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31665"/>
                  </a:ext>
                </a:extLst>
              </a:tr>
              <a:tr h="13295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CustomerOrigin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17551"/>
                  </a:ext>
                </a:extLst>
              </a:tr>
              <a:tr h="13900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93696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083790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cProgress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189486"/>
                  </a:ext>
                </a:extLst>
              </a:tr>
              <a:tr h="13295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cPhoto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15579"/>
                  </a:ext>
                </a:extLst>
              </a:tr>
              <a:tr h="13900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97539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8328228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photoNo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762448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photoPath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1.img</a:t>
                      </a:r>
                      <a:r>
                        <a:rPr lang="ko-KR" altLang="en-US" sz="1000" u="none" strike="noStrike">
                          <a:effectLst/>
                        </a:rPr>
                        <a:t>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2.img</a:t>
                      </a:r>
                      <a:r>
                        <a:rPr lang="ko-KR" altLang="en-US" sz="1000" u="none" strike="noStrike" dirty="0">
                          <a:effectLst/>
                        </a:rPr>
                        <a:t>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920682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03077"/>
                  </a:ext>
                </a:extLst>
              </a:tr>
              <a:tr h="1390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cFile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614277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234801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fileNo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7401814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filePath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1.file</a:t>
                      </a:r>
                      <a:r>
                        <a:rPr lang="ko-KR" altLang="en-US" sz="1000" u="none" strike="noStrike">
                          <a:effectLst/>
                        </a:rPr>
                        <a:t>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2.file</a:t>
                      </a:r>
                      <a:r>
                        <a:rPr lang="ko-KR" altLang="en-US" sz="1000" u="none" strike="noStrike" dirty="0">
                          <a:effectLst/>
                        </a:rPr>
                        <a:t>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413483"/>
                  </a:ext>
                </a:extLst>
              </a:tr>
              <a:tr h="13295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cAddInfo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24327"/>
                  </a:ext>
                </a:extLst>
              </a:tr>
              <a:tr h="13900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62756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51063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addInfoNo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290699"/>
                  </a:ext>
                </a:extLst>
              </a:tr>
              <a:tr h="13295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카카오 추가사항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네이버 추가사항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3242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910416B-816C-4D20-9C5F-549EE07C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34555"/>
              </p:ext>
            </p:extLst>
          </p:nvPr>
        </p:nvGraphicFramePr>
        <p:xfrm>
          <a:off x="5788390" y="1402223"/>
          <a:ext cx="5637415" cy="3668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530">
                  <a:extLst>
                    <a:ext uri="{9D8B030D-6E8A-4147-A177-3AD203B41FA5}">
                      <a16:colId xmlns:a16="http://schemas.microsoft.com/office/drawing/2014/main" val="4171404764"/>
                    </a:ext>
                  </a:extLst>
                </a:gridCol>
                <a:gridCol w="912022">
                  <a:extLst>
                    <a:ext uri="{9D8B030D-6E8A-4147-A177-3AD203B41FA5}">
                      <a16:colId xmlns:a16="http://schemas.microsoft.com/office/drawing/2014/main" val="1270607038"/>
                    </a:ext>
                  </a:extLst>
                </a:gridCol>
                <a:gridCol w="838233">
                  <a:extLst>
                    <a:ext uri="{9D8B030D-6E8A-4147-A177-3AD203B41FA5}">
                      <a16:colId xmlns:a16="http://schemas.microsoft.com/office/drawing/2014/main" val="247664362"/>
                    </a:ext>
                  </a:extLst>
                </a:gridCol>
                <a:gridCol w="557839">
                  <a:extLst>
                    <a:ext uri="{9D8B030D-6E8A-4147-A177-3AD203B41FA5}">
                      <a16:colId xmlns:a16="http://schemas.microsoft.com/office/drawing/2014/main" val="2950903282"/>
                    </a:ext>
                  </a:extLst>
                </a:gridCol>
                <a:gridCol w="838233">
                  <a:extLst>
                    <a:ext uri="{9D8B030D-6E8A-4147-A177-3AD203B41FA5}">
                      <a16:colId xmlns:a16="http://schemas.microsoft.com/office/drawing/2014/main" val="1210562694"/>
                    </a:ext>
                  </a:extLst>
                </a:gridCol>
                <a:gridCol w="637530">
                  <a:extLst>
                    <a:ext uri="{9D8B030D-6E8A-4147-A177-3AD203B41FA5}">
                      <a16:colId xmlns:a16="http://schemas.microsoft.com/office/drawing/2014/main" val="582346841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723815430"/>
                    </a:ext>
                  </a:extLst>
                </a:gridCol>
                <a:gridCol w="637530">
                  <a:extLst>
                    <a:ext uri="{9D8B030D-6E8A-4147-A177-3AD203B41FA5}">
                      <a16:colId xmlns:a16="http://schemas.microsoft.com/office/drawing/2014/main" val="3973283298"/>
                    </a:ext>
                  </a:extLst>
                </a:gridCol>
              </a:tblGrid>
              <a:tr h="18065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ApplicantNew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66643"/>
                  </a:ext>
                </a:extLst>
              </a:tr>
              <a:tr h="18065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57234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1583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김일차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이이차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박삼차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07799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aPhone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1011111111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1022222222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1033333333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57701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aEmail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  <a:hlinkClick r:id="rId5"/>
                        </a:rPr>
                        <a:t>kim@naver.com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lee@naver.com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7"/>
                        </a:rPr>
                        <a:t>park@naver.com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36926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aResumePath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</a:t>
                      </a:r>
                      <a:r>
                        <a:rPr lang="ko-KR" altLang="en-US" sz="1000" u="none" strike="noStrike">
                          <a:effectLst/>
                        </a:rPr>
                        <a:t>서류경로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2.</a:t>
                      </a:r>
                      <a:r>
                        <a:rPr lang="ko-KR" altLang="en-US" sz="1000" u="none" strike="noStrike">
                          <a:effectLst/>
                        </a:rPr>
                        <a:t>서류경로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3.</a:t>
                      </a:r>
                      <a:r>
                        <a:rPr lang="ko-KR" altLang="en-US" sz="1000" u="none" strike="noStrike">
                          <a:effectLst/>
                        </a:rPr>
                        <a:t>서류경로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29942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aWork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51846"/>
                  </a:ext>
                </a:extLst>
              </a:tr>
              <a:tr h="17279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ApplicantOrigin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172764"/>
                  </a:ext>
                </a:extLst>
              </a:tr>
              <a:tr h="18065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57210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aNo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849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aLevel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31759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aMeeting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54090"/>
                  </a:ext>
                </a:extLst>
              </a:tr>
              <a:tr h="17279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aLink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69858"/>
                  </a:ext>
                </a:extLst>
              </a:tr>
              <a:tr h="18065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60305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aNo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80844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links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</a:t>
                      </a:r>
                      <a:r>
                        <a:rPr lang="ko-KR" altLang="en-US" sz="1000" u="none" strike="noStrike">
                          <a:effectLst/>
                        </a:rPr>
                        <a:t>링크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2.</a:t>
                      </a:r>
                      <a:r>
                        <a:rPr lang="ko-KR" altLang="en-US" sz="1000" u="none" strike="noStrike" dirty="0">
                          <a:effectLst/>
                        </a:rPr>
                        <a:t>링크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3.</a:t>
                      </a:r>
                      <a:r>
                        <a:rPr lang="ko-KR" altLang="en-US" sz="1000" u="none" strike="noStrike" dirty="0">
                          <a:effectLst/>
                        </a:rPr>
                        <a:t>링크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29576"/>
                  </a:ext>
                </a:extLst>
              </a:tr>
              <a:tr h="17279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aFile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02571"/>
                  </a:ext>
                </a:extLst>
              </a:tr>
              <a:tr h="180651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83956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01468"/>
                  </a:ext>
                </a:extLst>
              </a:tr>
              <a:tr h="17279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aFilePath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1.file</a:t>
                      </a:r>
                      <a:r>
                        <a:rPr lang="ko-KR" altLang="en-US" sz="1000" u="none" strike="noStrike">
                          <a:effectLst/>
                        </a:rPr>
                        <a:t>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2.file</a:t>
                      </a:r>
                      <a:r>
                        <a:rPr lang="ko-KR" altLang="en-US" sz="1000" u="none" strike="noStrike">
                          <a:effectLst/>
                        </a:rPr>
                        <a:t>경로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3.file</a:t>
                      </a:r>
                      <a:r>
                        <a:rPr lang="ko-KR" altLang="en-US" sz="1000" u="none" strike="noStrike" dirty="0">
                          <a:effectLst/>
                        </a:rPr>
                        <a:t>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7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3,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</a:rPr>
              <a:t>인스턴스 명세서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95F84F6-1575-4525-87E6-EC0BC5C83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0254"/>
              </p:ext>
            </p:extLst>
          </p:nvPr>
        </p:nvGraphicFramePr>
        <p:xfrm>
          <a:off x="1028583" y="1865851"/>
          <a:ext cx="7416801" cy="1895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88">
                  <a:extLst>
                    <a:ext uri="{9D8B030D-6E8A-4147-A177-3AD203B41FA5}">
                      <a16:colId xmlns:a16="http://schemas.microsoft.com/office/drawing/2014/main" val="3516739485"/>
                    </a:ext>
                  </a:extLst>
                </a:gridCol>
                <a:gridCol w="857985">
                  <a:extLst>
                    <a:ext uri="{9D8B030D-6E8A-4147-A177-3AD203B41FA5}">
                      <a16:colId xmlns:a16="http://schemas.microsoft.com/office/drawing/2014/main" val="3784878135"/>
                    </a:ext>
                  </a:extLst>
                </a:gridCol>
                <a:gridCol w="978738">
                  <a:extLst>
                    <a:ext uri="{9D8B030D-6E8A-4147-A177-3AD203B41FA5}">
                      <a16:colId xmlns:a16="http://schemas.microsoft.com/office/drawing/2014/main" val="1579489237"/>
                    </a:ext>
                  </a:extLst>
                </a:gridCol>
                <a:gridCol w="978738">
                  <a:extLst>
                    <a:ext uri="{9D8B030D-6E8A-4147-A177-3AD203B41FA5}">
                      <a16:colId xmlns:a16="http://schemas.microsoft.com/office/drawing/2014/main" val="2868801074"/>
                    </a:ext>
                  </a:extLst>
                </a:gridCol>
                <a:gridCol w="978738">
                  <a:extLst>
                    <a:ext uri="{9D8B030D-6E8A-4147-A177-3AD203B41FA5}">
                      <a16:colId xmlns:a16="http://schemas.microsoft.com/office/drawing/2014/main" val="2870064087"/>
                    </a:ext>
                  </a:extLst>
                </a:gridCol>
                <a:gridCol w="978738">
                  <a:extLst>
                    <a:ext uri="{9D8B030D-6E8A-4147-A177-3AD203B41FA5}">
                      <a16:colId xmlns:a16="http://schemas.microsoft.com/office/drawing/2014/main" val="257318530"/>
                    </a:ext>
                  </a:extLst>
                </a:gridCol>
                <a:gridCol w="978738">
                  <a:extLst>
                    <a:ext uri="{9D8B030D-6E8A-4147-A177-3AD203B41FA5}">
                      <a16:colId xmlns:a16="http://schemas.microsoft.com/office/drawing/2014/main" val="2096972196"/>
                    </a:ext>
                  </a:extLst>
                </a:gridCol>
                <a:gridCol w="978738">
                  <a:extLst>
                    <a:ext uri="{9D8B030D-6E8A-4147-A177-3AD203B41FA5}">
                      <a16:colId xmlns:a16="http://schemas.microsoft.com/office/drawing/2014/main" val="3740929382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aSchedule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84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aMeeting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2022-12-19/10:00</a:t>
                      </a:r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2022-12-19/15:00</a:t>
                      </a:r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2022-12-20/10:00</a:t>
                      </a:r>
                      <a:endParaRPr lang="en-US" altLang="ko-KR" sz="1000" b="0" i="0" u="none" strike="noStrike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2022-12-20/15:00</a:t>
                      </a:r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2022-12-21/10:00</a:t>
                      </a:r>
                      <a:endParaRPr lang="en-US" altLang="ko-KR" sz="1000" b="0" i="0" u="none" strike="noStrike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2022-12-21/15:00</a:t>
                      </a:r>
                      <a:endParaRPr lang="en-US" altLang="ko-KR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476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aSOccupy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23794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aMType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482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109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aMeeting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2022-12-22/10:00</a:t>
                      </a:r>
                      <a:endParaRPr lang="en-US" altLang="ko-KR" sz="1000" b="0" i="0" u="none" strike="noStrike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2022-12-22/15:00</a:t>
                      </a:r>
                      <a:endParaRPr lang="en-US" altLang="ko-KR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2022-12-23/10:00</a:t>
                      </a:r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2022-12-23/15:00</a:t>
                      </a:r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2022-12-24/10:00</a:t>
                      </a:r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2022-12-24/15:00</a:t>
                      </a:r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1237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aSOccupy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537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aMType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3449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8325C2-FE29-4B80-B68C-E4D2AA36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95672"/>
              </p:ext>
            </p:extLst>
          </p:nvPr>
        </p:nvGraphicFramePr>
        <p:xfrm>
          <a:off x="1028583" y="4411931"/>
          <a:ext cx="673100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398">
                  <a:extLst>
                    <a:ext uri="{9D8B030D-6E8A-4147-A177-3AD203B41FA5}">
                      <a16:colId xmlns:a16="http://schemas.microsoft.com/office/drawing/2014/main" val="2020205689"/>
                    </a:ext>
                  </a:extLst>
                </a:gridCol>
                <a:gridCol w="765398">
                  <a:extLst>
                    <a:ext uri="{9D8B030D-6E8A-4147-A177-3AD203B41FA5}">
                      <a16:colId xmlns:a16="http://schemas.microsoft.com/office/drawing/2014/main" val="3422950776"/>
                    </a:ext>
                  </a:extLst>
                </a:gridCol>
                <a:gridCol w="866701">
                  <a:extLst>
                    <a:ext uri="{9D8B030D-6E8A-4147-A177-3AD203B41FA5}">
                      <a16:colId xmlns:a16="http://schemas.microsoft.com/office/drawing/2014/main" val="921366842"/>
                    </a:ext>
                  </a:extLst>
                </a:gridCol>
                <a:gridCol w="866701">
                  <a:extLst>
                    <a:ext uri="{9D8B030D-6E8A-4147-A177-3AD203B41FA5}">
                      <a16:colId xmlns:a16="http://schemas.microsoft.com/office/drawing/2014/main" val="820835696"/>
                    </a:ext>
                  </a:extLst>
                </a:gridCol>
                <a:gridCol w="866701">
                  <a:extLst>
                    <a:ext uri="{9D8B030D-6E8A-4147-A177-3AD203B41FA5}">
                      <a16:colId xmlns:a16="http://schemas.microsoft.com/office/drawing/2014/main" val="1833699133"/>
                    </a:ext>
                  </a:extLst>
                </a:gridCol>
                <a:gridCol w="866701">
                  <a:extLst>
                    <a:ext uri="{9D8B030D-6E8A-4147-A177-3AD203B41FA5}">
                      <a16:colId xmlns:a16="http://schemas.microsoft.com/office/drawing/2014/main" val="703704326"/>
                    </a:ext>
                  </a:extLst>
                </a:gridCol>
                <a:gridCol w="866701">
                  <a:extLst>
                    <a:ext uri="{9D8B030D-6E8A-4147-A177-3AD203B41FA5}">
                      <a16:colId xmlns:a16="http://schemas.microsoft.com/office/drawing/2014/main" val="783164638"/>
                    </a:ext>
                  </a:extLst>
                </a:gridCol>
                <a:gridCol w="866701">
                  <a:extLst>
                    <a:ext uri="{9D8B030D-6E8A-4147-A177-3AD203B41FA5}">
                      <a16:colId xmlns:a16="http://schemas.microsoft.com/office/drawing/2014/main" val="370498727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cSchedule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32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cMeeting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2022-12-19/10:00</a:t>
                      </a:r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2022-12-19/15:00</a:t>
                      </a:r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2022-12-20/10:00</a:t>
                      </a:r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2022-12-20/15:00</a:t>
                      </a:r>
                      <a:endParaRPr lang="en-US" altLang="ko-KR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2022-12-21/10:00</a:t>
                      </a:r>
                      <a:endParaRPr lang="en-US" altLang="ko-KR" sz="1000" b="0" i="0" u="none" strike="noStrike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2022-12-21/15:00</a:t>
                      </a:r>
                      <a:endParaRPr lang="en-US" altLang="ko-KR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7302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cSOccupy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686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442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cMeeting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2022-12-22/10:00</a:t>
                      </a:r>
                      <a:endParaRPr lang="en-US" altLang="ko-KR" sz="1000" b="0" i="0" u="none" strike="noStrike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2022-12-22/15:00</a:t>
                      </a:r>
                      <a:endParaRPr lang="en-US" altLang="ko-KR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2022-12-23/10:00</a:t>
                      </a:r>
                      <a:endParaRPr lang="en-US" altLang="ko-KR" sz="1000" b="0" i="0" u="none" strike="noStrike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2022-12-23/15:00</a:t>
                      </a:r>
                      <a:endParaRPr lang="en-US" altLang="ko-KR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2022-12-24/10:00</a:t>
                      </a:r>
                      <a:endParaRPr lang="en-US" altLang="ko-KR" sz="10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2022-12-24/15:00</a:t>
                      </a:r>
                      <a:endParaRPr lang="en-US" altLang="ko-KR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9122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cSOccupy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03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15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4,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54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</a:rPr>
              <a:t>SQL </a:t>
            </a:r>
            <a:r>
              <a:rPr lang="ko-KR" altLang="en-US" sz="2400" b="1" spc="-300" dirty="0">
                <a:solidFill>
                  <a:schemeClr val="bg1"/>
                </a:solidFill>
              </a:rPr>
              <a:t>명세서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69A58A-CBA4-49CF-ADE9-983F47CA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01467"/>
              </p:ext>
            </p:extLst>
          </p:nvPr>
        </p:nvGraphicFramePr>
        <p:xfrm>
          <a:off x="784206" y="1865851"/>
          <a:ext cx="10322818" cy="3064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0185">
                  <a:extLst>
                    <a:ext uri="{9D8B030D-6E8A-4147-A177-3AD203B41FA5}">
                      <a16:colId xmlns:a16="http://schemas.microsoft.com/office/drawing/2014/main" val="3453382478"/>
                    </a:ext>
                  </a:extLst>
                </a:gridCol>
                <a:gridCol w="3048349">
                  <a:extLst>
                    <a:ext uri="{9D8B030D-6E8A-4147-A177-3AD203B41FA5}">
                      <a16:colId xmlns:a16="http://schemas.microsoft.com/office/drawing/2014/main" val="2782649548"/>
                    </a:ext>
                  </a:extLst>
                </a:gridCol>
                <a:gridCol w="4884284">
                  <a:extLst>
                    <a:ext uri="{9D8B030D-6E8A-4147-A177-3AD203B41FA5}">
                      <a16:colId xmlns:a16="http://schemas.microsoft.com/office/drawing/2014/main" val="3466163486"/>
                    </a:ext>
                  </a:extLst>
                </a:gridCol>
              </a:tblGrid>
              <a:tr h="519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9C8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상세 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9C8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명령어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9C8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912503"/>
                  </a:ext>
                </a:extLst>
              </a:tr>
              <a:tr h="1368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개발문의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신규 문의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insert into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CustomerNew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cNo,cName,cPhone,cAddr,cManager,cEmail,cService,cPrice,cInfo,cPortfolio,cMeeting) 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values(?,?,?,?,?,?,?,?,?,?,?);</a:t>
                      </a:r>
                    </a:p>
                    <a:p>
                      <a:pPr algn="ctr" fontAlgn="ctr"/>
                      <a:endParaRPr lang="en-US" altLang="ko-KR" sz="140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update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cSchedule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set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cSOccupy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1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cMeeting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?;</a:t>
                      </a:r>
                      <a:endParaRPr lang="ko-KR" altLang="en-US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/>
                </a:tc>
                <a:extLst>
                  <a:ext uri="{0D108BD9-81ED-4DB2-BD59-A6C34878D82A}">
                    <a16:rowId xmlns:a16="http://schemas.microsoft.com/office/drawing/2014/main" val="738592105"/>
                  </a:ext>
                </a:extLst>
              </a:tr>
              <a:tr h="49036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기존 문의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select * from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CustomerNew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=?;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select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cProgress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from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CustomerOrigin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?;</a:t>
                      </a:r>
                      <a:endParaRPr lang="en-US" altLang="ko-KR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/>
                </a:tc>
                <a:extLst>
                  <a:ext uri="{0D108BD9-81ED-4DB2-BD59-A6C34878D82A}">
                    <a16:rowId xmlns:a16="http://schemas.microsoft.com/office/drawing/2014/main" val="1724620217"/>
                  </a:ext>
                </a:extLst>
              </a:tr>
              <a:tr h="686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 사항</a:t>
                      </a:r>
                    </a:p>
                  </a:txBody>
                  <a:tcPr marL="5605" marR="5605" marT="5605" marB="0" anchor="ctr"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insert into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cAddInfo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cNo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addInfoNo,content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values(?,?,?);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insert into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cPhoto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cNo,photoNo,photoPath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values(?,?,?);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insert into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cFile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cNo,fileNo,filePath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values(?,?,?);</a:t>
                      </a:r>
                    </a:p>
                  </a:txBody>
                  <a:tcPr marL="5605" marR="5605" marT="5605" marB="0" anchor="ctr"/>
                </a:tc>
                <a:extLst>
                  <a:ext uri="{0D108BD9-81ED-4DB2-BD59-A6C34878D82A}">
                    <a16:rowId xmlns:a16="http://schemas.microsoft.com/office/drawing/2014/main" val="205669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5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99FFD6-28B3-4377-B128-58882B21EA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103184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0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Part 4,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54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</a:rPr>
              <a:t>SQL </a:t>
            </a:r>
            <a:r>
              <a:rPr lang="ko-KR" altLang="en-US" sz="2400" b="1" spc="-300" dirty="0">
                <a:solidFill>
                  <a:schemeClr val="bg1"/>
                </a:solidFill>
              </a:rPr>
              <a:t>명세서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69A58A-CBA4-49CF-ADE9-983F47CA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26042"/>
              </p:ext>
            </p:extLst>
          </p:nvPr>
        </p:nvGraphicFramePr>
        <p:xfrm>
          <a:off x="784206" y="1454121"/>
          <a:ext cx="10322818" cy="3949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0185">
                  <a:extLst>
                    <a:ext uri="{9D8B030D-6E8A-4147-A177-3AD203B41FA5}">
                      <a16:colId xmlns:a16="http://schemas.microsoft.com/office/drawing/2014/main" val="3453382478"/>
                    </a:ext>
                  </a:extLst>
                </a:gridCol>
                <a:gridCol w="3048349">
                  <a:extLst>
                    <a:ext uri="{9D8B030D-6E8A-4147-A177-3AD203B41FA5}">
                      <a16:colId xmlns:a16="http://schemas.microsoft.com/office/drawing/2014/main" val="2782649548"/>
                    </a:ext>
                  </a:extLst>
                </a:gridCol>
                <a:gridCol w="4884284">
                  <a:extLst>
                    <a:ext uri="{9D8B030D-6E8A-4147-A177-3AD203B41FA5}">
                      <a16:colId xmlns:a16="http://schemas.microsoft.com/office/drawing/2014/main" val="3466163486"/>
                    </a:ext>
                  </a:extLst>
                </a:gridCol>
              </a:tblGrid>
              <a:tr h="519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9C8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상세 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9C8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명령어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9C8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912503"/>
                  </a:ext>
                </a:extLst>
              </a:tr>
              <a:tr h="5464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채용</a:t>
                      </a:r>
                      <a:endParaRPr lang="en-US" altLang="ko-KR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이력서 제출</a:t>
                      </a:r>
                    </a:p>
                  </a:txBody>
                  <a:tcPr marL="5605" marR="5605" marT="5605" marB="0" anchor="ctr"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insert into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ApplicantNew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aNo,aName,aPhone,aEmail,aResumePath,aWork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) values(?,?,?,?,?,?);</a:t>
                      </a:r>
                      <a:endParaRPr lang="ko-KR" altLang="en-US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/>
                </a:tc>
                <a:extLst>
                  <a:ext uri="{0D108BD9-81ED-4DB2-BD59-A6C34878D82A}">
                    <a16:rowId xmlns:a16="http://schemas.microsoft.com/office/drawing/2014/main" val="1903138675"/>
                  </a:ext>
                </a:extLst>
              </a:tr>
              <a:tr h="599381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3A4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나의 채용</a:t>
                      </a:r>
                      <a:r>
                        <a:rPr lang="en-US" altLang="ko-K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이력서 수정</a:t>
                      </a:r>
                      <a:r>
                        <a:rPr lang="en-US" altLang="ko-K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select * from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ApplicantNew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=? and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aPhone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=?;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select * from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ApplicantNew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=? and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aEmail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=?;</a:t>
                      </a:r>
                    </a:p>
                    <a:p>
                      <a:pPr algn="ctr" fontAlgn="ctr"/>
                      <a:endParaRPr lang="en-US" altLang="ko-KR" sz="140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select * from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aLink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?;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select * from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aFile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=?;</a:t>
                      </a:r>
                    </a:p>
                    <a:p>
                      <a:pPr algn="ctr" fontAlgn="ctr"/>
                      <a:endParaRPr lang="en-US" altLang="ko-KR" sz="140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update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ApplicantNew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set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aPhone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? and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aEmail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? and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aResumePath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=? where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=?;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update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aLink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set links = ?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whrere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=?;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update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aFile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set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aFilePath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 ?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whrere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4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aNo</a:t>
                      </a:r>
                      <a:r>
                        <a:rPr lang="en-US" altLang="ko-KR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=?;</a:t>
                      </a:r>
                      <a:r>
                        <a:rPr lang="ko-KR" altLang="en-US" sz="1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/>
                </a:tc>
                <a:extLst>
                  <a:ext uri="{0D108BD9-81ED-4DB2-BD59-A6C34878D82A}">
                    <a16:rowId xmlns:a16="http://schemas.microsoft.com/office/drawing/2014/main" val="2918851277"/>
                  </a:ext>
                </a:extLst>
              </a:tr>
              <a:tr h="599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나의 채용</a:t>
                      </a:r>
                      <a:r>
                        <a:rPr lang="en-US" altLang="ko-K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일정 선택</a:t>
                      </a:r>
                      <a:r>
                        <a:rPr lang="en-US" altLang="ko-K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5" marR="5605" marT="5605" marB="0" anchor="ctr">
                    <a:solidFill>
                      <a:srgbClr val="BBB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update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aSchedule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set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aSOccupy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= 1 where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aMeeting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= ? and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aMType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=?;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update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ApplicantOrigin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set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aMeeting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? where </a:t>
                      </a:r>
                      <a:r>
                        <a:rPr lang="en-US" altLang="ko-KR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aNo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=?;</a:t>
                      </a:r>
                    </a:p>
                  </a:txBody>
                  <a:tcPr marL="5605" marR="5605" marT="5605" marB="0" anchor="ctr"/>
                </a:tc>
                <a:extLst>
                  <a:ext uri="{0D108BD9-81ED-4DB2-BD59-A6C34878D82A}">
                    <a16:rowId xmlns:a16="http://schemas.microsoft.com/office/drawing/2014/main" val="215484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3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2D31AA-AC8C-4918-B896-C4ED33FED3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839CE-3321-4CB9-9670-4C5B112F3982}"/>
              </a:ext>
            </a:extLst>
          </p:cNvPr>
          <p:cNvSpPr txBox="1"/>
          <p:nvPr/>
        </p:nvSpPr>
        <p:spPr>
          <a:xfrm>
            <a:off x="2184416" y="2151014"/>
            <a:ext cx="782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T</a:t>
            </a:r>
            <a:r>
              <a:rPr lang="en-US" altLang="ko-KR" sz="9600" b="1" dirty="0">
                <a:solidFill>
                  <a:schemeClr val="bg1"/>
                </a:solidFill>
              </a:rPr>
              <a:t>HANK </a:t>
            </a:r>
            <a:r>
              <a:rPr lang="en-US" altLang="ko-KR" sz="9600" b="1" dirty="0">
                <a:solidFill>
                  <a:schemeClr val="accent5">
                    <a:lumMod val="75000"/>
                  </a:schemeClr>
                </a:solidFill>
              </a:rPr>
              <a:t>YOU.</a:t>
            </a:r>
            <a:endParaRPr lang="ko-KR" altLang="en-US" sz="9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9ABDA-AAE9-415D-AFEE-B3AE094E887E}"/>
              </a:ext>
            </a:extLst>
          </p:cNvPr>
          <p:cNvSpPr txBox="1"/>
          <p:nvPr/>
        </p:nvSpPr>
        <p:spPr>
          <a:xfrm>
            <a:off x="5234224" y="39605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761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1600" b="1" dirty="0" smtClean="0">
            <a:solidFill>
              <a:srgbClr val="989194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784</Words>
  <Application>Microsoft Office PowerPoint</Application>
  <PresentationFormat>와이드스크린</PresentationFormat>
  <Paragraphs>490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258</cp:revision>
  <dcterms:created xsi:type="dcterms:W3CDTF">2020-10-10T02:21:24Z</dcterms:created>
  <dcterms:modified xsi:type="dcterms:W3CDTF">2022-11-03T05:11:50Z</dcterms:modified>
</cp:coreProperties>
</file>