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3" r:id="rId4"/>
    <p:sldId id="264" r:id="rId5"/>
    <p:sldId id="260" r:id="rId6"/>
    <p:sldId id="262" r:id="rId7"/>
    <p:sldId id="275" r:id="rId8"/>
    <p:sldId id="265" r:id="rId9"/>
    <p:sldId id="267" r:id="rId10"/>
    <p:sldId id="277" r:id="rId11"/>
    <p:sldId id="278" r:id="rId12"/>
    <p:sldId id="279" r:id="rId13"/>
    <p:sldId id="280" r:id="rId14"/>
    <p:sldId id="266" r:id="rId15"/>
    <p:sldId id="258" r:id="rId16"/>
    <p:sldId id="270" r:id="rId17"/>
    <p:sldId id="268" r:id="rId18"/>
    <p:sldId id="273" r:id="rId19"/>
    <p:sldId id="274" r:id="rId20"/>
    <p:sldId id="271" r:id="rId21"/>
    <p:sldId id="272" r:id="rId22"/>
    <p:sldId id="276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9372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529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8723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1583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0092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5525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0877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8220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3710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7452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8319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4258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6926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8568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0324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1019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065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endParaRPr dirty="0"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dirty="0"/>
              <a:t>SSD </a:t>
            </a:r>
            <a:r>
              <a:rPr lang="ko-KR" altLang="en-US" dirty="0"/>
              <a:t>프로젝트 발표 </a:t>
            </a:r>
            <a:r>
              <a:rPr lang="en-US" altLang="ko-KR" dirty="0"/>
              <a:t>– D</a:t>
            </a:r>
            <a:r>
              <a:rPr lang="ko-KR" altLang="en-US" dirty="0"/>
              <a:t>조 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CRA</a:t>
            </a:r>
            <a:r>
              <a:rPr lang="ko-KR" altLang="en-US" dirty="0"/>
              <a:t>과정 프로젝트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dirty="0"/>
              <a:t>2025.04.07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TDD – Green / Refactor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B71DDD-E4DF-4804-A200-0C6898B11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92" y="2043729"/>
            <a:ext cx="10800000" cy="44921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BDA47C-6F18-45CA-BA43-E30E19398790}"/>
              </a:ext>
            </a:extLst>
          </p:cNvPr>
          <p:cNvSpPr txBox="1"/>
          <p:nvPr/>
        </p:nvSpPr>
        <p:spPr>
          <a:xfrm>
            <a:off x="771092" y="1186774"/>
            <a:ext cx="4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TestShell.cpp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35310A-9A7A-4395-BE67-571D594CDB38}"/>
              </a:ext>
            </a:extLst>
          </p:cNvPr>
          <p:cNvSpPr txBox="1"/>
          <p:nvPr/>
        </p:nvSpPr>
        <p:spPr>
          <a:xfrm>
            <a:off x="6165131" y="1602855"/>
            <a:ext cx="5167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Refactoring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EEA8C3-C557-4AC9-9BFC-811C1687F854}"/>
              </a:ext>
            </a:extLst>
          </p:cNvPr>
          <p:cNvSpPr txBox="1"/>
          <p:nvPr/>
        </p:nvSpPr>
        <p:spPr>
          <a:xfrm>
            <a:off x="780720" y="1602855"/>
            <a:ext cx="5167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Green</a:t>
            </a:r>
          </a:p>
        </p:txBody>
      </p:sp>
    </p:spTree>
    <p:extLst>
      <p:ext uri="{BB962C8B-B14F-4D97-AF65-F5344CB8AC3E}">
        <p14:creationId xmlns:p14="http://schemas.microsoft.com/office/powerpoint/2010/main" val="2756879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TDD – Green / Refactor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3FAB6F-EB67-4807-9448-2FF471A2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14" y="2023759"/>
            <a:ext cx="10800000" cy="43434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A0F4D2-46F4-4C49-B313-168A07A64EB6}"/>
              </a:ext>
            </a:extLst>
          </p:cNvPr>
          <p:cNvSpPr txBox="1"/>
          <p:nvPr/>
        </p:nvSpPr>
        <p:spPr>
          <a:xfrm>
            <a:off x="751637" y="1184073"/>
            <a:ext cx="4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SSDWriter.cpp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B7BD5F-0849-4BFD-B8ED-9E02C4082324}"/>
              </a:ext>
            </a:extLst>
          </p:cNvPr>
          <p:cNvSpPr txBox="1"/>
          <p:nvPr/>
        </p:nvSpPr>
        <p:spPr>
          <a:xfrm>
            <a:off x="6165131" y="1602855"/>
            <a:ext cx="5167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Refactoring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72FC08-C07C-462F-8D70-2DEC384C16F4}"/>
              </a:ext>
            </a:extLst>
          </p:cNvPr>
          <p:cNvSpPr txBox="1"/>
          <p:nvPr/>
        </p:nvSpPr>
        <p:spPr>
          <a:xfrm>
            <a:off x="780720" y="1602855"/>
            <a:ext cx="5167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Green</a:t>
            </a:r>
          </a:p>
        </p:txBody>
      </p:sp>
    </p:spTree>
    <p:extLst>
      <p:ext uri="{BB962C8B-B14F-4D97-AF65-F5344CB8AC3E}">
        <p14:creationId xmlns:p14="http://schemas.microsoft.com/office/powerpoint/2010/main" val="3529444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TDD – Green / Refactor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9A0AF-ED59-4274-B1C7-15C3C6CA67E0}"/>
              </a:ext>
            </a:extLst>
          </p:cNvPr>
          <p:cNvSpPr txBox="1"/>
          <p:nvPr/>
        </p:nvSpPr>
        <p:spPr>
          <a:xfrm>
            <a:off x="6165131" y="1602855"/>
            <a:ext cx="5167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Refactoring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11C00-4ED8-439F-B552-0229A6BFA10E}"/>
              </a:ext>
            </a:extLst>
          </p:cNvPr>
          <p:cNvSpPr txBox="1"/>
          <p:nvPr/>
        </p:nvSpPr>
        <p:spPr>
          <a:xfrm>
            <a:off x="771092" y="1186774"/>
            <a:ext cx="4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TestShell.h</a:t>
            </a: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D5143D4-2DE3-4204-984F-B643FC141956}"/>
              </a:ext>
            </a:extLst>
          </p:cNvPr>
          <p:cNvGraphicFramePr>
            <a:graphicFrameLocks noGrp="1"/>
          </p:cNvGraphicFramePr>
          <p:nvPr/>
        </p:nvGraphicFramePr>
        <p:xfrm>
          <a:off x="6165131" y="2089461"/>
          <a:ext cx="5788058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8058">
                  <a:extLst>
                    <a:ext uri="{9D8B030D-6E8A-4147-A177-3AD203B41FA5}">
                      <a16:colId xmlns:a16="http://schemas.microsoft.com/office/drawing/2014/main" val="626877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#pragma once</a:t>
                      </a:r>
                    </a:p>
                    <a:p>
                      <a:pPr latinLnBrk="1"/>
                      <a:r>
                        <a:rPr lang="en-US" altLang="ko-KR" dirty="0"/>
                        <a:t>#pragma once</a:t>
                      </a:r>
                    </a:p>
                    <a:p>
                      <a:pPr latinLnBrk="1"/>
                      <a:r>
                        <a:rPr lang="en-US" altLang="ko-KR" dirty="0"/>
                        <a:t>#include &lt;string&gt;</a:t>
                      </a:r>
                    </a:p>
                    <a:p>
                      <a:pPr latinLnBrk="1"/>
                      <a:r>
                        <a:rPr lang="en-US" altLang="ko-KR" dirty="0"/>
                        <a:t>#include &lt;</a:t>
                      </a:r>
                      <a:r>
                        <a:rPr lang="en-US" altLang="ko-KR" dirty="0" err="1"/>
                        <a:t>sstream</a:t>
                      </a:r>
                      <a:r>
                        <a:rPr lang="en-US" altLang="ko-KR" dirty="0"/>
                        <a:t>&gt;</a:t>
                      </a:r>
                    </a:p>
                    <a:p>
                      <a:pPr latinLnBrk="1"/>
                      <a:r>
                        <a:rPr lang="en-US" altLang="ko-KR" dirty="0"/>
                        <a:t>#include &lt;vector&gt;</a:t>
                      </a:r>
                    </a:p>
                    <a:p>
                      <a:pPr latinLnBrk="1"/>
                      <a:r>
                        <a:rPr lang="en-US" altLang="ko-KR" dirty="0"/>
                        <a:t>#include &lt;iostream&gt;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#include "</a:t>
                      </a:r>
                      <a:r>
                        <a:rPr lang="en-US" altLang="ko-KR" dirty="0" err="1"/>
                        <a:t>SSDWriter.h</a:t>
                      </a:r>
                      <a:r>
                        <a:rPr lang="en-US" altLang="ko-KR" dirty="0"/>
                        <a:t>"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using namespace std;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class </a:t>
                      </a:r>
                      <a:r>
                        <a:rPr lang="en-US" altLang="ko-KR" dirty="0" err="1"/>
                        <a:t>TestShell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{</a:t>
                      </a:r>
                    </a:p>
                    <a:p>
                      <a:pPr latinLnBrk="1"/>
                      <a:r>
                        <a:rPr lang="en-US" altLang="ko-KR" dirty="0"/>
                        <a:t>public:</a:t>
                      </a:r>
                    </a:p>
                    <a:p>
                      <a:pPr latinLnBrk="1"/>
                      <a:r>
                        <a:rPr lang="en-US" altLang="ko-KR" dirty="0"/>
                        <a:t>    int run(string command);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private:</a:t>
                      </a:r>
                    </a:p>
                    <a:p>
                      <a:pPr latinLnBrk="1"/>
                      <a:r>
                        <a:rPr lang="en-US" altLang="ko-KR" dirty="0"/>
                        <a:t>    vector&lt;string&gt; </a:t>
                      </a:r>
                      <a:r>
                        <a:rPr lang="en-US" altLang="ko-KR" dirty="0" err="1"/>
                        <a:t>parseCommand</a:t>
                      </a:r>
                      <a:r>
                        <a:rPr lang="en-US" altLang="ko-KR" dirty="0"/>
                        <a:t>(string&amp; command, char delimiter);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  </a:t>
                      </a:r>
                      <a:r>
                        <a:rPr lang="en-US" altLang="ko-KR" dirty="0" err="1"/>
                        <a:t>SSDWriter</a:t>
                      </a:r>
                      <a:r>
                        <a:rPr lang="en-US" altLang="ko-KR" dirty="0"/>
                        <a:t> writer;</a:t>
                      </a:r>
                    </a:p>
                    <a:p>
                      <a:pPr latinLnBrk="1"/>
                      <a:r>
                        <a:rPr lang="en-US" altLang="ko-KR" dirty="0"/>
                        <a:t>};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087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383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TDD – Green / Refactor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9A0AF-ED59-4274-B1C7-15C3C6CA67E0}"/>
              </a:ext>
            </a:extLst>
          </p:cNvPr>
          <p:cNvSpPr txBox="1"/>
          <p:nvPr/>
        </p:nvSpPr>
        <p:spPr>
          <a:xfrm>
            <a:off x="6165131" y="1715979"/>
            <a:ext cx="5167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Refactoring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11C00-4ED8-439F-B552-0229A6BFA10E}"/>
              </a:ext>
            </a:extLst>
          </p:cNvPr>
          <p:cNvSpPr txBox="1"/>
          <p:nvPr/>
        </p:nvSpPr>
        <p:spPr>
          <a:xfrm>
            <a:off x="771092" y="1186774"/>
            <a:ext cx="49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SSDWriter.h</a:t>
            </a: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D5143D4-2DE3-4204-984F-B643FC141956}"/>
              </a:ext>
            </a:extLst>
          </p:cNvPr>
          <p:cNvGraphicFramePr>
            <a:graphicFrameLocks noGrp="1"/>
          </p:cNvGraphicFramePr>
          <p:nvPr/>
        </p:nvGraphicFramePr>
        <p:xfrm>
          <a:off x="6165131" y="2221437"/>
          <a:ext cx="5788058" cy="307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8058">
                  <a:extLst>
                    <a:ext uri="{9D8B030D-6E8A-4147-A177-3AD203B41FA5}">
                      <a16:colId xmlns:a16="http://schemas.microsoft.com/office/drawing/2014/main" val="626877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#pragma once</a:t>
                      </a:r>
                    </a:p>
                    <a:p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#include &lt;string&gt;</a:t>
                      </a:r>
                    </a:p>
                    <a:p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#include &lt;vector&gt;</a:t>
                      </a:r>
                    </a:p>
                    <a:p>
                      <a:endParaRPr lang="ko-KR" altLang="en-US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using namespace std;</a:t>
                      </a:r>
                    </a:p>
                    <a:p>
                      <a:endParaRPr lang="ko-KR" altLang="en-US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class </a:t>
                      </a:r>
                      <a:r>
                        <a:rPr lang="en-US" altLang="ko-KR" sz="14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SSDWriter</a:t>
                      </a:r>
                      <a:endParaRPr lang="en-US" altLang="ko-KR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{</a:t>
                      </a:r>
                    </a:p>
                    <a:p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public:</a:t>
                      </a:r>
                    </a:p>
                    <a:p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 write(vector&lt;string&gt;&amp; param);</a:t>
                      </a:r>
                    </a:p>
                    <a:p>
                      <a:endParaRPr lang="ko-KR" altLang="en-US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private:</a:t>
                      </a:r>
                    </a:p>
                    <a:p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bool </a:t>
                      </a:r>
                      <a:r>
                        <a:rPr lang="en-US" altLang="ko-KR" sz="14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isNumber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(string&amp; </a:t>
                      </a:r>
                      <a:r>
                        <a:rPr lang="en-US" altLang="ko-KR" sz="14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lba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);</a:t>
                      </a:r>
                    </a:p>
                    <a:p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};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087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576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Mocking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0222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Mocking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E3FAB1-19D6-4BFB-9A60-0B6DE0FDC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72" y="1291472"/>
            <a:ext cx="7595232" cy="505964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ED4DB7A-EBF9-4F27-85F7-F8959A3AE45F}"/>
              </a:ext>
            </a:extLst>
          </p:cNvPr>
          <p:cNvSpPr/>
          <p:nvPr/>
        </p:nvSpPr>
        <p:spPr>
          <a:xfrm>
            <a:off x="6212264" y="2187019"/>
            <a:ext cx="1998482" cy="3535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8FFC6B-5D6C-4334-9B0E-FB5818FE0669}"/>
              </a:ext>
            </a:extLst>
          </p:cNvPr>
          <p:cNvSpPr txBox="1"/>
          <p:nvPr/>
        </p:nvSpPr>
        <p:spPr>
          <a:xfrm>
            <a:off x="8371002" y="2856322"/>
            <a:ext cx="37361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커맨드 클래스에 대해 </a:t>
            </a:r>
            <a:r>
              <a:rPr lang="en-US" altLang="ko-KR" dirty="0"/>
              <a:t>SPY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Test Shell unit test </a:t>
            </a:r>
            <a:r>
              <a:rPr lang="ko-KR" altLang="en-US" dirty="0"/>
              <a:t>구현에 </a:t>
            </a:r>
            <a:r>
              <a:rPr lang="en-US" altLang="ko-KR" dirty="0"/>
              <a:t>SSD.exe </a:t>
            </a:r>
            <a:r>
              <a:rPr lang="ko-KR" altLang="en-US" dirty="0"/>
              <a:t>의존성 제거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커맨드를 수행하면 전역변수로 정의된 </a:t>
            </a:r>
            <a:r>
              <a:rPr lang="en-US" altLang="ko-KR" dirty="0"/>
              <a:t>“map&lt;int, string&gt; </a:t>
            </a:r>
            <a:r>
              <a:rPr lang="en-US" altLang="ko-KR" dirty="0" err="1"/>
              <a:t>nand</a:t>
            </a:r>
            <a:r>
              <a:rPr lang="en-US" altLang="ko-KR" dirty="0"/>
              <a:t>” </a:t>
            </a:r>
            <a:r>
              <a:rPr lang="ko-KR" altLang="en-US" dirty="0"/>
              <a:t>와 </a:t>
            </a:r>
            <a:r>
              <a:rPr lang="en-US" altLang="ko-KR" dirty="0"/>
              <a:t>“string output” </a:t>
            </a:r>
            <a:r>
              <a:rPr lang="ko-KR" altLang="en-US" dirty="0"/>
              <a:t>에 값을 읽고</a:t>
            </a:r>
            <a:r>
              <a:rPr lang="en-US" altLang="ko-KR" dirty="0"/>
              <a:t> </a:t>
            </a:r>
            <a:r>
              <a:rPr lang="ko-KR" altLang="en-US" dirty="0"/>
              <a:t>쓰고 지우는 방식으로 구현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9F699-235D-4037-ABD0-C8A5579F5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Mocking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214643-86AA-42A9-8104-250EF288E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42" y="1619757"/>
            <a:ext cx="5352338" cy="48281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D90C8B-46EC-492A-949F-6CAD85288777}"/>
              </a:ext>
            </a:extLst>
          </p:cNvPr>
          <p:cNvSpPr txBox="1"/>
          <p:nvPr/>
        </p:nvSpPr>
        <p:spPr>
          <a:xfrm>
            <a:off x="454880" y="1288164"/>
            <a:ext cx="5414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en-US" altLang="ko-KR" dirty="0" err="1"/>
              <a:t>MockReader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err="1"/>
              <a:t>SSDReader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SPY </a:t>
            </a:r>
            <a:r>
              <a:rPr lang="ko-KR" altLang="en-US" dirty="0"/>
              <a:t>객체 생성을 위한 클래스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2B03B8-A09A-469F-8F58-86D7C1C74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865" y="1619757"/>
            <a:ext cx="6105694" cy="37711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F56ADD-4304-40D7-81F6-BE0F5E5BEBF6}"/>
              </a:ext>
            </a:extLst>
          </p:cNvPr>
          <p:cNvSpPr txBox="1"/>
          <p:nvPr/>
        </p:nvSpPr>
        <p:spPr>
          <a:xfrm>
            <a:off x="6001730" y="1288164"/>
            <a:ext cx="5414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TestFixture</a:t>
            </a:r>
            <a:r>
              <a:rPr lang="en-US" altLang="ko-KR" dirty="0"/>
              <a:t> </a:t>
            </a:r>
            <a:r>
              <a:rPr lang="en-US" altLang="ko-KR" dirty="0" err="1"/>
              <a:t>SetUp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SPY </a:t>
            </a:r>
            <a:r>
              <a:rPr lang="ko-KR" altLang="en-US" dirty="0"/>
              <a:t>객체들로 </a:t>
            </a:r>
            <a:r>
              <a:rPr lang="en-US" altLang="ko-KR" dirty="0" err="1"/>
              <a:t>TestShell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0595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결과 비교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790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NAND </a:t>
            </a:r>
            <a:r>
              <a:rPr lang="ko-KR" altLang="en-US" dirty="0"/>
              <a:t>접근 클래스 </a:t>
            </a:r>
            <a:r>
              <a:rPr lang="en-US" altLang="ko-KR" dirty="0"/>
              <a:t>Refactoring</a:t>
            </a:r>
            <a:endParaRPr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0515A4-D6B3-4DB0-B255-68734C7C4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829" y="1417279"/>
            <a:ext cx="5414764" cy="4782302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F84C07F1-3B13-424A-A2D6-A06BFD93F384}"/>
              </a:ext>
            </a:extLst>
          </p:cNvPr>
          <p:cNvSpPr/>
          <p:nvPr/>
        </p:nvSpPr>
        <p:spPr>
          <a:xfrm>
            <a:off x="5414439" y="3144163"/>
            <a:ext cx="948333" cy="649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378D8C8-B498-420F-A80A-04AE3BEAD31A}"/>
              </a:ext>
            </a:extLst>
          </p:cNvPr>
          <p:cNvGrpSpPr/>
          <p:nvPr/>
        </p:nvGrpSpPr>
        <p:grpSpPr>
          <a:xfrm>
            <a:off x="313748" y="1640264"/>
            <a:ext cx="5530870" cy="3714161"/>
            <a:chOff x="360883" y="1074650"/>
            <a:chExt cx="5245556" cy="353681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A8C841C-2454-441D-AB3C-94A14C07F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883" y="1074650"/>
              <a:ext cx="5245556" cy="3536813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BE1C52-A250-4BB6-9056-0C1488FFF9DB}"/>
                </a:ext>
              </a:extLst>
            </p:cNvPr>
            <p:cNvSpPr/>
            <p:nvPr/>
          </p:nvSpPr>
          <p:spPr>
            <a:xfrm>
              <a:off x="1909005" y="4161941"/>
              <a:ext cx="1607193" cy="10840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A5FC3C1-570E-48C9-A7E4-2C70CC0DFC97}"/>
                </a:ext>
              </a:extLst>
            </p:cNvPr>
            <p:cNvSpPr/>
            <p:nvPr/>
          </p:nvSpPr>
          <p:spPr>
            <a:xfrm>
              <a:off x="3659329" y="4295858"/>
              <a:ext cx="1607193" cy="10840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91FFF03-D935-4754-88C2-275DA27A7A3D}"/>
                </a:ext>
              </a:extLst>
            </p:cNvPr>
            <p:cNvSpPr/>
            <p:nvPr/>
          </p:nvSpPr>
          <p:spPr>
            <a:xfrm>
              <a:off x="1920001" y="3871283"/>
              <a:ext cx="804345" cy="10840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54EF1F3-CF4E-4BF6-B49B-C7F53C809183}"/>
                </a:ext>
              </a:extLst>
            </p:cNvPr>
            <p:cNvSpPr/>
            <p:nvPr/>
          </p:nvSpPr>
          <p:spPr>
            <a:xfrm>
              <a:off x="3665531" y="3872853"/>
              <a:ext cx="804345" cy="10840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41F5172-934A-423E-A78C-D9166211330A}"/>
              </a:ext>
            </a:extLst>
          </p:cNvPr>
          <p:cNvSpPr txBox="1"/>
          <p:nvPr/>
        </p:nvSpPr>
        <p:spPr>
          <a:xfrm>
            <a:off x="323175" y="5636312"/>
            <a:ext cx="8118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s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sd_nand.txt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에 접근하여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파일에 업데이트 하는 부분이 </a:t>
            </a:r>
            <a:r>
              <a:rPr lang="en-US" altLang="ko-KR" dirty="0" err="1">
                <a:solidFill>
                  <a:srgbClr val="1F2328"/>
                </a:solidFill>
                <a:latin typeface="-apple-system"/>
              </a:rPr>
              <a:t>WriteSSD</a:t>
            </a:r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와 </a:t>
            </a:r>
            <a:r>
              <a:rPr lang="en-US" altLang="ko-KR" dirty="0" err="1">
                <a:solidFill>
                  <a:srgbClr val="1F2328"/>
                </a:solidFill>
                <a:latin typeface="-apple-system"/>
              </a:rPr>
              <a:t>EraseSSD</a:t>
            </a:r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ko-KR" altLang="en-US" dirty="0">
                <a:solidFill>
                  <a:srgbClr val="1F2328"/>
                </a:solidFill>
                <a:latin typeface="-apple-system"/>
              </a:rPr>
              <a:t>에 공통적으로 존재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1F2328"/>
                </a:solidFill>
                <a:effectLst/>
                <a:latin typeface="-apple-system"/>
              </a:rPr>
              <a:t>NANDFileHandler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를 상속받도록 </a:t>
            </a:r>
            <a:r>
              <a:rPr lang="en-US" altLang="ko-KR" b="0" i="0" dirty="0" err="1">
                <a:solidFill>
                  <a:srgbClr val="1F2328"/>
                </a:solidFill>
                <a:effectLst/>
                <a:latin typeface="-apple-system"/>
              </a:rPr>
              <a:t>EraseSSD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와 </a:t>
            </a:r>
            <a:r>
              <a:rPr lang="en-US" altLang="ko-KR" b="0" i="0" dirty="0" err="1">
                <a:solidFill>
                  <a:srgbClr val="1F2328"/>
                </a:solidFill>
                <a:effectLst/>
                <a:latin typeface="-apple-system"/>
              </a:rPr>
              <a:t>WriteSSD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를 </a:t>
            </a:r>
            <a:r>
              <a:rPr lang="ko-KR" altLang="en-US" b="0" i="0" dirty="0" err="1">
                <a:solidFill>
                  <a:srgbClr val="1F2328"/>
                </a:solidFill>
                <a:effectLst/>
                <a:latin typeface="-apple-system"/>
              </a:rPr>
              <a:t>리팩토링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53755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Refactoring</a:t>
            </a:r>
            <a:r>
              <a:rPr lang="ko-KR" altLang="en-US" dirty="0"/>
              <a:t> 결과</a:t>
            </a:r>
            <a:endParaRPr dirty="0"/>
          </a:p>
        </p:txBody>
      </p:sp>
      <p:graphicFrame>
        <p:nvGraphicFramePr>
          <p:cNvPr id="18" name="표 2">
            <a:extLst>
              <a:ext uri="{FF2B5EF4-FFF2-40B4-BE49-F238E27FC236}">
                <a16:creationId xmlns:a16="http://schemas.microsoft.com/office/drawing/2014/main" id="{856D877F-DB16-4E98-B174-B6F2EBC84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920858"/>
              </p:ext>
            </p:extLst>
          </p:nvPr>
        </p:nvGraphicFramePr>
        <p:xfrm>
          <a:off x="518474" y="1523148"/>
          <a:ext cx="10878532" cy="4163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052">
                  <a:extLst>
                    <a:ext uri="{9D8B030D-6E8A-4147-A177-3AD203B41FA5}">
                      <a16:colId xmlns:a16="http://schemas.microsoft.com/office/drawing/2014/main" val="770884897"/>
                    </a:ext>
                  </a:extLst>
                </a:gridCol>
                <a:gridCol w="9077480">
                  <a:extLst>
                    <a:ext uri="{9D8B030D-6E8A-4147-A177-3AD203B41FA5}">
                      <a16:colId xmlns:a16="http://schemas.microsoft.com/office/drawing/2014/main" val="3220541908"/>
                    </a:ext>
                  </a:extLst>
                </a:gridCol>
              </a:tblGrid>
              <a:tr h="13614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코드 재사용성 증가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(Code Reusability)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NANDFileHandler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클래스에서 </a:t>
                      </a:r>
                      <a:r>
                        <a:rPr lang="en-US" altLang="ko-KR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updateSSDNandFile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메서드를 하나의 공통된 방법으로 파일을 처리할 수 있도록 </a:t>
                      </a:r>
                      <a:r>
                        <a:rPr lang="ko-KR" alt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리팩토링</a:t>
                      </a:r>
                      <a:endParaRPr lang="en-US" altLang="ko-KR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WriteSSD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와 </a:t>
                      </a:r>
                      <a:r>
                        <a:rPr lang="en-US" altLang="ko-KR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EraseSSD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는 공통의 상위 클래스인 </a:t>
                      </a:r>
                      <a:r>
                        <a:rPr lang="en-US" altLang="ko-KR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NANDFileHandler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를 상속받기 때문에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파일 처리 로직이 중복되지 않고 재사용</a:t>
                      </a:r>
                      <a:endParaRPr lang="en-US" altLang="ko-KR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1484016"/>
                  </a:ext>
                </a:extLst>
              </a:tr>
              <a:tr h="6598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확장성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(Scalability)</a:t>
                      </a:r>
                      <a:endParaRPr lang="ko-KR" altLang="en-US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다른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SSD 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관련 클래스가 추가될 때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파일 처리 기능을 재사용할 수 있어 코드의 확장성 증</a:t>
                      </a:r>
                      <a:endParaRPr lang="en-US" altLang="ko-KR" sz="12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6780602"/>
                  </a:ext>
                </a:extLst>
              </a:tr>
              <a:tr h="1197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유지보수 용이성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(Maintainability)</a:t>
                      </a:r>
                      <a:endParaRPr lang="ko-KR" altLang="en-US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NAND 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파일 처리 방식에 변경이 있을 때 해당 로직을 </a:t>
                      </a:r>
                      <a:r>
                        <a:rPr lang="en-US" altLang="ko-KR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NANDFileHandler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에서만 수정하면 되어 파일 처리 관련 수정이 다른 클래스들에 영향을 미치지 않으며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수정 범위가 명확</a:t>
                      </a:r>
                      <a:endParaRPr lang="en-US" altLang="ko-KR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예를 들어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파일 경로나 형식이 바뀌더라도 </a:t>
                      </a:r>
                      <a:r>
                        <a:rPr lang="en-US" altLang="ko-KR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NANDFileHandler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만 수정하면 되므로 유지보수 용이성 증가</a:t>
                      </a:r>
                      <a:endParaRPr lang="en-US" altLang="ko-KR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733293"/>
                  </a:ext>
                </a:extLst>
              </a:tr>
              <a:tr h="7253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SRP 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준수</a:t>
                      </a:r>
                      <a:endParaRPr lang="en-US" altLang="ko-KR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latinLnBrk="1"/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(Single Responsibility Principle)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NANDFileHandler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는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NAND 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파일 처리만을 담당하고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ko-KR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WriteSSD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와 </a:t>
                      </a:r>
                      <a:r>
                        <a:rPr lang="en-US" altLang="ko-KR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EraseSSD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는 각각의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SSD 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작업에만 집중</a:t>
                      </a:r>
                      <a:endParaRPr lang="en-US" altLang="ko-KR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각각의 클래스가  단일 책임 원칙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(SRP)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을 준수하게 되어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코드가 명확하고 테스트 및 수정이 용이</a:t>
                      </a:r>
                      <a:endParaRPr lang="en-US" altLang="ko-KR" sz="12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3719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21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조원 소개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소감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6729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4C7CD1F-48F1-42EF-82B2-A6F8D797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소감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AEE68A-1E0F-400F-A025-A6B6AD873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979" y="1156117"/>
            <a:ext cx="11196379" cy="537665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/>
              <a:t>임용빈</a:t>
            </a:r>
            <a:endParaRPr lang="en-US" altLang="ko-KR" sz="2000" dirty="0"/>
          </a:p>
          <a:p>
            <a:pPr lvl="1">
              <a:lnSpc>
                <a:spcPct val="130000"/>
              </a:lnSpc>
            </a:pPr>
            <a:r>
              <a:rPr lang="en-US" altLang="ko-KR" sz="1800" b="0" i="0" dirty="0">
                <a:effectLst/>
                <a:latin typeface="gg sans"/>
              </a:rPr>
              <a:t>Clean Code, Refactoring</a:t>
            </a:r>
            <a:r>
              <a:rPr lang="ko-KR" altLang="en-US" sz="1800" b="0" i="0" dirty="0">
                <a:effectLst/>
                <a:latin typeface="gg sans"/>
              </a:rPr>
              <a:t>를 통해 가독성 높고 유지보수가 용이한 코드 작성하는 방법을 익혔고</a:t>
            </a:r>
            <a:r>
              <a:rPr lang="en-US" altLang="ko-KR" sz="1800" b="0" i="0" dirty="0">
                <a:effectLst/>
                <a:latin typeface="gg sans"/>
              </a:rPr>
              <a:t>, TDD </a:t>
            </a:r>
            <a:r>
              <a:rPr lang="ko-KR" altLang="en-US" sz="1800" b="0" i="0" dirty="0">
                <a:effectLst/>
                <a:latin typeface="gg sans"/>
              </a:rPr>
              <a:t>방법론은 이번 과정에서 처음 접해봤는데 기능 구현 전 테스트 작성의 중요성을 </a:t>
            </a:r>
            <a:r>
              <a:rPr lang="ko-KR" altLang="en-US" sz="1800" b="0" i="0" dirty="0" err="1">
                <a:effectLst/>
                <a:latin typeface="gg sans"/>
              </a:rPr>
              <a:t>깨달았습니다</a:t>
            </a:r>
            <a:r>
              <a:rPr lang="en-US" altLang="ko-KR" sz="1800" b="0" i="0" dirty="0">
                <a:effectLst/>
                <a:latin typeface="gg sans"/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ko-KR" altLang="en-US" sz="1800" b="0" i="0" dirty="0">
                <a:effectLst/>
                <a:latin typeface="gg sans"/>
              </a:rPr>
              <a:t>프로젝트 초반에는 각자의 코딩 스타일이나 일정 조율 등으로 작업 분배가 효율적이지 않을 때도 있었지만</a:t>
            </a:r>
            <a:r>
              <a:rPr lang="en-US" altLang="ko-KR" sz="1800" b="0" i="0" dirty="0">
                <a:effectLst/>
                <a:latin typeface="gg sans"/>
              </a:rPr>
              <a:t>, </a:t>
            </a:r>
            <a:r>
              <a:rPr lang="ko-KR" altLang="en-US" sz="1800" b="0" i="0" dirty="0">
                <a:effectLst/>
                <a:latin typeface="gg sans"/>
              </a:rPr>
              <a:t>작은 단위로 나누어 개발하고 </a:t>
            </a:r>
            <a:r>
              <a:rPr lang="en-US" altLang="ko-KR" sz="1800" b="0" i="0" dirty="0">
                <a:effectLst/>
                <a:latin typeface="gg sans"/>
              </a:rPr>
              <a:t>Pull Request</a:t>
            </a:r>
            <a:r>
              <a:rPr lang="ko-KR" altLang="en-US" sz="1800" b="0" i="0" dirty="0">
                <a:effectLst/>
                <a:latin typeface="gg sans"/>
              </a:rPr>
              <a:t>에 대해 서로 피드백을 주고 받으면서 협업 능력을 강화했고 이로 인해 코드 품질이 실제로 향상되는 것을 체감하였습니다</a:t>
            </a:r>
            <a:r>
              <a:rPr lang="en-US" altLang="ko-KR" sz="1800" b="0" i="0" dirty="0">
                <a:effectLst/>
                <a:latin typeface="gg sans"/>
              </a:rPr>
              <a:t>.</a:t>
            </a:r>
            <a:endParaRPr lang="en-US" altLang="ko-KR" sz="1800" dirty="0"/>
          </a:p>
          <a:p>
            <a:pPr>
              <a:lnSpc>
                <a:spcPct val="130000"/>
              </a:lnSpc>
            </a:pPr>
            <a:r>
              <a:rPr lang="ko-KR" altLang="en-US" sz="2000" dirty="0"/>
              <a:t>장영진</a:t>
            </a:r>
            <a:endParaRPr lang="en-US" altLang="ko-KR" sz="2000" dirty="0"/>
          </a:p>
          <a:p>
            <a:pPr lvl="1">
              <a:lnSpc>
                <a:spcPct val="130000"/>
              </a:lnSpc>
            </a:pPr>
            <a:r>
              <a:rPr lang="en-US" altLang="ko-KR" sz="1900" b="0" i="0" dirty="0">
                <a:effectLst/>
                <a:latin typeface="gg sans"/>
              </a:rPr>
              <a:t>TDD </a:t>
            </a:r>
            <a:r>
              <a:rPr lang="ko-KR" altLang="en-US" sz="1900" b="0" i="0" dirty="0">
                <a:effectLst/>
                <a:latin typeface="gg sans"/>
              </a:rPr>
              <a:t>방법론을 처음 사용해 봤는데 팀과제를 진행하면서 장점을 느낄 수 있었습니다</a:t>
            </a:r>
            <a:r>
              <a:rPr lang="en-US" altLang="ko-KR" sz="1900" b="0" i="0" dirty="0">
                <a:effectLst/>
                <a:latin typeface="gg sans"/>
              </a:rPr>
              <a:t>. refactoring </a:t>
            </a:r>
            <a:r>
              <a:rPr lang="ko-KR" altLang="en-US" sz="1900" b="0" i="0" dirty="0">
                <a:effectLst/>
                <a:latin typeface="gg sans"/>
              </a:rPr>
              <a:t>후 되던 기능이 작동하지 않아 고생한적도 있었는데 </a:t>
            </a:r>
            <a:r>
              <a:rPr lang="en-US" altLang="ko-KR" sz="1900" b="0" i="0" dirty="0">
                <a:effectLst/>
                <a:latin typeface="gg sans"/>
              </a:rPr>
              <a:t>unit test </a:t>
            </a:r>
            <a:r>
              <a:rPr lang="ko-KR" altLang="en-US" sz="1900" b="0" i="0" dirty="0">
                <a:effectLst/>
                <a:latin typeface="gg sans"/>
              </a:rPr>
              <a:t>를 작성한 후 </a:t>
            </a:r>
            <a:r>
              <a:rPr lang="en-US" altLang="ko-KR" sz="1900" b="0" i="0" dirty="0">
                <a:effectLst/>
                <a:latin typeface="gg sans"/>
              </a:rPr>
              <a:t>refactoring </a:t>
            </a:r>
            <a:r>
              <a:rPr lang="ko-KR" altLang="en-US" sz="1900" b="0" i="0" dirty="0">
                <a:effectLst/>
                <a:latin typeface="gg sans"/>
              </a:rPr>
              <a:t>을 하고 </a:t>
            </a:r>
            <a:r>
              <a:rPr lang="en-US" altLang="ko-KR" sz="1900" b="0" i="0" dirty="0">
                <a:effectLst/>
                <a:latin typeface="gg sans"/>
              </a:rPr>
              <a:t>TC </a:t>
            </a:r>
            <a:r>
              <a:rPr lang="ko-KR" altLang="en-US" sz="1900" b="0" i="0" dirty="0">
                <a:effectLst/>
                <a:latin typeface="gg sans"/>
              </a:rPr>
              <a:t>패스하는 것을 확인하니 좀 더 효율적으로 개발이 가능했던 거 같습니다</a:t>
            </a:r>
            <a:r>
              <a:rPr lang="en-US" altLang="ko-KR" sz="1900" b="0" i="0" dirty="0">
                <a:effectLst/>
                <a:latin typeface="gg sans"/>
              </a:rPr>
              <a:t>. </a:t>
            </a:r>
            <a:r>
              <a:rPr lang="ko-KR" altLang="en-US" sz="1900" b="0" i="0" dirty="0">
                <a:effectLst/>
                <a:latin typeface="gg sans"/>
              </a:rPr>
              <a:t>모두 감사드립니다</a:t>
            </a:r>
            <a:r>
              <a:rPr lang="en-US" altLang="ko-KR" sz="1900" b="0" i="0" dirty="0">
                <a:effectLst/>
                <a:latin typeface="gg sans"/>
              </a:rPr>
              <a:t>.</a:t>
            </a:r>
            <a:endParaRPr lang="en-US" altLang="ko-KR" sz="1900" dirty="0"/>
          </a:p>
          <a:p>
            <a:pPr>
              <a:lnSpc>
                <a:spcPct val="130000"/>
              </a:lnSpc>
            </a:pPr>
            <a:r>
              <a:rPr lang="ko-KR" altLang="en-US" sz="2000" dirty="0"/>
              <a:t>윤이나</a:t>
            </a:r>
            <a:endParaRPr lang="en-US" altLang="ko-KR" sz="2000" dirty="0"/>
          </a:p>
          <a:p>
            <a:pPr lvl="1">
              <a:lnSpc>
                <a:spcPct val="130000"/>
              </a:lnSpc>
            </a:pPr>
            <a:r>
              <a:rPr lang="en-US" altLang="ko-KR" sz="1800" b="0" i="0" dirty="0">
                <a:effectLst/>
                <a:latin typeface="gg sans"/>
              </a:rPr>
              <a:t>TDD</a:t>
            </a:r>
            <a:r>
              <a:rPr lang="ko-KR" altLang="en-US" sz="1800" b="0" i="0" dirty="0">
                <a:effectLst/>
                <a:latin typeface="gg sans"/>
              </a:rPr>
              <a:t>가 </a:t>
            </a:r>
            <a:r>
              <a:rPr lang="ko-KR" altLang="en-US" sz="1800" b="0" i="0" dirty="0" err="1">
                <a:effectLst/>
                <a:latin typeface="gg sans"/>
              </a:rPr>
              <a:t>뭔지도</a:t>
            </a:r>
            <a:r>
              <a:rPr lang="ko-KR" altLang="en-US" sz="1800" b="0" i="0" dirty="0">
                <a:effectLst/>
                <a:latin typeface="gg sans"/>
              </a:rPr>
              <a:t> 모르고 교육에 들어왔는데</a:t>
            </a:r>
            <a:r>
              <a:rPr lang="en-US" altLang="ko-KR" sz="1800" b="0" i="0" dirty="0">
                <a:effectLst/>
                <a:latin typeface="gg sans"/>
              </a:rPr>
              <a:t>,</a:t>
            </a:r>
            <a:r>
              <a:rPr lang="ko-KR" altLang="en-US" sz="1800" b="0" i="0" dirty="0">
                <a:effectLst/>
                <a:latin typeface="gg sans"/>
              </a:rPr>
              <a:t> 팀프로젝트 마지막 즈음에는 먼저 </a:t>
            </a:r>
            <a:r>
              <a:rPr lang="en-US" altLang="ko-KR" sz="1800" b="0" i="0" dirty="0">
                <a:effectLst/>
                <a:latin typeface="gg sans"/>
              </a:rPr>
              <a:t>Red</a:t>
            </a:r>
            <a:r>
              <a:rPr lang="ko-KR" altLang="en-US" sz="1800" b="0" i="0" dirty="0">
                <a:effectLst/>
                <a:latin typeface="gg sans"/>
              </a:rPr>
              <a:t>를 생각하고 </a:t>
            </a:r>
            <a:r>
              <a:rPr lang="en-US" altLang="ko-KR" sz="1800" b="0" i="0" dirty="0">
                <a:effectLst/>
                <a:latin typeface="gg sans"/>
              </a:rPr>
              <a:t>unit test</a:t>
            </a:r>
            <a:r>
              <a:rPr lang="ko-KR" altLang="en-US" sz="1800" b="0" i="0" dirty="0">
                <a:effectLst/>
                <a:latin typeface="gg sans"/>
              </a:rPr>
              <a:t>를 작성하고 있는 제 모습을 발견할 수 있었습니다</a:t>
            </a:r>
            <a:r>
              <a:rPr lang="en-US" altLang="ko-KR" sz="1800" b="0" i="0" dirty="0">
                <a:effectLst/>
                <a:latin typeface="gg sans"/>
              </a:rPr>
              <a:t>. </a:t>
            </a:r>
            <a:r>
              <a:rPr lang="ko-KR" altLang="en-US" sz="1800" b="0" i="0" dirty="0">
                <a:effectLst/>
                <a:latin typeface="gg sans"/>
              </a:rPr>
              <a:t>기존 동작의 </a:t>
            </a:r>
            <a:r>
              <a:rPr lang="en-US" altLang="ko-KR" sz="1800" b="0" i="0" dirty="0">
                <a:effectLst/>
                <a:latin typeface="gg sans"/>
              </a:rPr>
              <a:t>Regression</a:t>
            </a:r>
            <a:r>
              <a:rPr lang="ko-KR" altLang="en-US" sz="1800" b="0" i="0" dirty="0">
                <a:effectLst/>
                <a:latin typeface="gg sans"/>
              </a:rPr>
              <a:t>이 발생하지 않게 미리 확인할 수 있는 </a:t>
            </a:r>
            <a:r>
              <a:rPr lang="en-US" altLang="ko-KR" sz="1800" b="0" i="0" dirty="0">
                <a:effectLst/>
                <a:latin typeface="gg sans"/>
              </a:rPr>
              <a:t>unit test</a:t>
            </a:r>
            <a:r>
              <a:rPr lang="ko-KR" altLang="en-US" sz="1800" b="0" i="0" dirty="0">
                <a:effectLst/>
                <a:latin typeface="gg sans"/>
              </a:rPr>
              <a:t>가 꼭 필요하다는 것을 느꼈고</a:t>
            </a:r>
            <a:r>
              <a:rPr lang="en-US" altLang="ko-KR" sz="1800" b="0" i="0" dirty="0">
                <a:effectLst/>
                <a:latin typeface="gg sans"/>
              </a:rPr>
              <a:t>, </a:t>
            </a:r>
            <a:r>
              <a:rPr lang="ko-KR" altLang="en-US" sz="1800" b="0" i="0" dirty="0">
                <a:effectLst/>
                <a:latin typeface="gg sans"/>
              </a:rPr>
              <a:t>현업에서도 </a:t>
            </a:r>
            <a:r>
              <a:rPr lang="ko-KR" altLang="en-US" sz="1800" b="0" i="0" dirty="0" err="1">
                <a:effectLst/>
                <a:latin typeface="gg sans"/>
              </a:rPr>
              <a:t>이어나가야겠습니다</a:t>
            </a:r>
            <a:r>
              <a:rPr lang="en-US" altLang="ko-KR" sz="1800" b="0" i="0" dirty="0">
                <a:effectLst/>
                <a:latin typeface="gg sans"/>
              </a:rPr>
              <a:t>. </a:t>
            </a:r>
            <a:r>
              <a:rPr lang="ko-KR" altLang="en-US" sz="1800" b="0" i="0" dirty="0">
                <a:effectLst/>
                <a:latin typeface="gg sans"/>
              </a:rPr>
              <a:t>모두 맡은 역할을 멋지게 완료해주시고</a:t>
            </a:r>
            <a:r>
              <a:rPr lang="en-US" altLang="ko-KR" sz="1800" b="0" i="0" dirty="0">
                <a:effectLst/>
                <a:latin typeface="gg sans"/>
              </a:rPr>
              <a:t>, </a:t>
            </a:r>
            <a:r>
              <a:rPr lang="ko-KR" altLang="en-US" sz="1800" b="0" i="0" dirty="0">
                <a:effectLst/>
                <a:latin typeface="gg sans"/>
              </a:rPr>
              <a:t>많은 도움 주셔서 감사드립니다</a:t>
            </a:r>
            <a:r>
              <a:rPr lang="en-US" altLang="ko-KR" sz="1800" b="0" i="0" dirty="0">
                <a:effectLst/>
                <a:latin typeface="gg sans"/>
              </a:rPr>
              <a:t>.</a:t>
            </a:r>
            <a:endParaRPr lang="en-US" altLang="ko-KR" sz="1800" dirty="0"/>
          </a:p>
          <a:p>
            <a:pPr>
              <a:lnSpc>
                <a:spcPct val="130000"/>
              </a:lnSpc>
            </a:pPr>
            <a:r>
              <a:rPr lang="ko-KR" altLang="en-US" sz="2000" dirty="0" err="1"/>
              <a:t>이용재</a:t>
            </a:r>
            <a:endParaRPr lang="en-US" altLang="ko-KR" sz="2000" dirty="0"/>
          </a:p>
          <a:p>
            <a:pPr lvl="1">
              <a:lnSpc>
                <a:spcPct val="130000"/>
              </a:lnSpc>
            </a:pPr>
            <a:r>
              <a:rPr lang="ko-KR" altLang="en-US" sz="1800" dirty="0"/>
              <a:t>협업이 잘 이루어져서 이슈 없이 프로젝트를 진행할 수 있어 좋았습니다</a:t>
            </a:r>
            <a:r>
              <a:rPr lang="en-US" altLang="ko-KR" sz="1800" dirty="0"/>
              <a:t>. </a:t>
            </a:r>
            <a:r>
              <a:rPr lang="en-US" altLang="ko-KR" sz="1800" dirty="0" err="1"/>
              <a:t>Github</a:t>
            </a:r>
            <a:r>
              <a:rPr lang="en-US" altLang="ko-KR" sz="1800" dirty="0"/>
              <a:t> </a:t>
            </a:r>
            <a:r>
              <a:rPr lang="ko-KR" altLang="en-US" sz="1800" dirty="0"/>
              <a:t>시스템에 익숙하지 않아</a:t>
            </a:r>
            <a:r>
              <a:rPr lang="en-US" altLang="ko-KR" sz="1800" dirty="0"/>
              <a:t>, </a:t>
            </a:r>
            <a:r>
              <a:rPr lang="ko-KR" altLang="en-US" sz="1800" dirty="0"/>
              <a:t>초반에 서로가 서로의 </a:t>
            </a:r>
            <a:r>
              <a:rPr lang="en-US" altLang="ko-KR" sz="1800" dirty="0"/>
              <a:t>comment </a:t>
            </a:r>
            <a:r>
              <a:rPr lang="ko-KR" altLang="en-US" sz="1800" dirty="0"/>
              <a:t>를 확인할 수 없던 일이 있었습니다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시스템에 익숙했다면 더 활발한 코드리뷰가 진행되었을 것 같아 아쉬움으로 남습니다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9018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4294967295"/>
          </p:nvPr>
        </p:nvSpPr>
        <p:spPr>
          <a:xfrm>
            <a:off x="1631950" y="2162969"/>
            <a:ext cx="8928100" cy="253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sz="4400" dirty="0"/>
              <a:t>감사합니다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55176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DAF3C9B-7619-45C8-A867-9155A45C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조원 소개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65F03D-8C8E-48E4-94E4-3E1899CDAC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팀명</a:t>
            </a:r>
            <a:endParaRPr lang="en-US" altLang="ko-KR" dirty="0"/>
          </a:p>
          <a:p>
            <a:pPr lvl="1"/>
            <a:r>
              <a:rPr lang="en-US" altLang="ko-KR" dirty="0" err="1"/>
              <a:t>DeepReviewer</a:t>
            </a:r>
            <a:endParaRPr lang="en-US" altLang="ko-KR" dirty="0"/>
          </a:p>
          <a:p>
            <a:r>
              <a:rPr lang="ko-KR" altLang="en-US" dirty="0"/>
              <a:t>조원</a:t>
            </a:r>
            <a:endParaRPr lang="en-US" altLang="ko-KR" dirty="0"/>
          </a:p>
          <a:p>
            <a:pPr lvl="1"/>
            <a:r>
              <a:rPr lang="ko-KR" altLang="en-US" dirty="0"/>
              <a:t>임용빈 </a:t>
            </a:r>
            <a:r>
              <a:rPr lang="en-US" altLang="ko-KR" dirty="0"/>
              <a:t>– </a:t>
            </a:r>
            <a:r>
              <a:rPr lang="ko-KR" altLang="en-US" dirty="0"/>
              <a:t>조장</a:t>
            </a:r>
            <a:endParaRPr lang="en-US" altLang="ko-KR" dirty="0"/>
          </a:p>
          <a:p>
            <a:pPr lvl="1"/>
            <a:r>
              <a:rPr lang="ko-KR" altLang="en-US" dirty="0"/>
              <a:t>장영진</a:t>
            </a:r>
            <a:endParaRPr lang="en-US" altLang="ko-KR" dirty="0"/>
          </a:p>
          <a:p>
            <a:pPr lvl="1"/>
            <a:r>
              <a:rPr lang="ko-KR" altLang="en-US" dirty="0"/>
              <a:t>윤이나</a:t>
            </a:r>
            <a:endParaRPr lang="en-US" altLang="ko-KR" dirty="0"/>
          </a:p>
          <a:p>
            <a:pPr lvl="1"/>
            <a:r>
              <a:rPr lang="ko-KR" altLang="en-US" dirty="0" err="1"/>
              <a:t>이용재</a:t>
            </a:r>
            <a:endParaRPr lang="en-US" altLang="ko-KR" dirty="0"/>
          </a:p>
          <a:p>
            <a:pPr marL="11430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436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기능 구현 소개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356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SSD </a:t>
            </a:r>
            <a:r>
              <a:rPr lang="ko-KR" altLang="en-US" dirty="0"/>
              <a:t>구조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45FC7C-81A2-461F-AA9E-D5EFD9D65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94" y="1668027"/>
            <a:ext cx="5414764" cy="47823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AE786D-A5AF-474F-BE8C-A0B3A7C6BB79}"/>
              </a:ext>
            </a:extLst>
          </p:cNvPr>
          <p:cNvSpPr txBox="1"/>
          <p:nvPr/>
        </p:nvSpPr>
        <p:spPr>
          <a:xfrm>
            <a:off x="2838396" y="1168922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SSD</a:t>
            </a:r>
            <a:endParaRPr lang="ko-KR" altLang="en-US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A64CA34-57A2-491B-9E89-3C3A6FC20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99472"/>
              </p:ext>
            </p:extLst>
          </p:nvPr>
        </p:nvGraphicFramePr>
        <p:xfrm>
          <a:off x="5974086" y="1615211"/>
          <a:ext cx="6189634" cy="3937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784">
                  <a:extLst>
                    <a:ext uri="{9D8B030D-6E8A-4147-A177-3AD203B41FA5}">
                      <a16:colId xmlns:a16="http://schemas.microsoft.com/office/drawing/2014/main" val="770884897"/>
                    </a:ext>
                  </a:extLst>
                </a:gridCol>
                <a:gridCol w="4612850">
                  <a:extLst>
                    <a:ext uri="{9D8B030D-6E8A-4147-A177-3AD203B41FA5}">
                      <a16:colId xmlns:a16="http://schemas.microsoft.com/office/drawing/2014/main" val="3220541908"/>
                    </a:ext>
                  </a:extLst>
                </a:gridCol>
              </a:tblGrid>
              <a:tr h="3718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클래스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982262"/>
                  </a:ext>
                </a:extLst>
              </a:tr>
              <a:tr h="371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SSD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000" indent="-18000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SSD main class</a:t>
                      </a:r>
                    </a:p>
                    <a:p>
                      <a:pPr marL="180000" indent="-1800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입력된 </a:t>
                      </a:r>
                      <a:r>
                        <a:rPr lang="en-US" altLang="ko-KR" sz="1200" dirty="0"/>
                        <a:t>command </a:t>
                      </a:r>
                      <a:r>
                        <a:rPr lang="ko-KR" altLang="en-US" sz="1200" dirty="0"/>
                        <a:t>파싱</a:t>
                      </a:r>
                      <a:endParaRPr lang="en-US" altLang="ko-KR" sz="1200" dirty="0"/>
                    </a:p>
                    <a:p>
                      <a:pPr marL="180000" indent="-18000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Command Buffer </a:t>
                      </a:r>
                      <a:r>
                        <a:rPr lang="ko-KR" altLang="en-US" sz="1200" dirty="0"/>
                        <a:t>생성 및 관리</a:t>
                      </a:r>
                      <a:endParaRPr lang="en-US" altLang="ko-KR" sz="1200" dirty="0"/>
                    </a:p>
                    <a:p>
                      <a:pPr marL="180000" indent="-18000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NAND </a:t>
                      </a:r>
                      <a:r>
                        <a:rPr lang="ko-KR" altLang="en-US" sz="1200" dirty="0"/>
                        <a:t>접근이 필요한 상황이면 </a:t>
                      </a:r>
                      <a:r>
                        <a:rPr lang="en-US" altLang="ko-KR" sz="1200" dirty="0"/>
                        <a:t>ssd_nand.txt </a:t>
                      </a:r>
                      <a:r>
                        <a:rPr lang="ko-KR" altLang="en-US" sz="1200" dirty="0"/>
                        <a:t>를 읽어 </a:t>
                      </a:r>
                      <a:r>
                        <a:rPr lang="en-US" altLang="ko-KR" sz="1200" dirty="0"/>
                        <a:t>map&lt;int, string&gt; </a:t>
                      </a:r>
                      <a:r>
                        <a:rPr lang="ko-KR" altLang="en-US" sz="1200" dirty="0"/>
                        <a:t>생성</a:t>
                      </a:r>
                      <a:endParaRPr lang="en-US" altLang="ko-KR" sz="1200" dirty="0"/>
                    </a:p>
                    <a:p>
                      <a:pPr marL="180000" indent="-1800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생성된 </a:t>
                      </a:r>
                      <a:r>
                        <a:rPr lang="en-US" altLang="ko-KR" sz="1200" dirty="0"/>
                        <a:t>map </a:t>
                      </a:r>
                      <a:r>
                        <a:rPr lang="ko-KR" altLang="en-US" sz="1200" dirty="0"/>
                        <a:t>을 </a:t>
                      </a:r>
                      <a:r>
                        <a:rPr lang="en-US" altLang="ko-KR" sz="1200" dirty="0"/>
                        <a:t>read, write, erase class </a:t>
                      </a:r>
                      <a:r>
                        <a:rPr lang="ko-KR" altLang="en-US" sz="1200" dirty="0"/>
                        <a:t>에 전달하여 </a:t>
                      </a:r>
                      <a:r>
                        <a:rPr lang="en-US" altLang="ko-KR" sz="1200" dirty="0"/>
                        <a:t>command</a:t>
                      </a:r>
                      <a:r>
                        <a:rPr lang="ko-KR" altLang="en-US" sz="1200" dirty="0"/>
                        <a:t> 수행 요청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6533006"/>
                  </a:ext>
                </a:extLst>
              </a:tr>
              <a:tr h="371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ReadSSD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LBA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값에 해당하는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Data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를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map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에서 읽어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ssd_output.txt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에 저장</a:t>
                      </a:r>
                      <a:endParaRPr lang="en-US" altLang="ko-KR" sz="12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1484016"/>
                  </a:ext>
                </a:extLst>
              </a:tr>
              <a:tr h="371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WriteSSD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000" marR="0" indent="-180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map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에 새로운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(LBA,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Data)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저장</a:t>
                      </a:r>
                      <a:endParaRPr lang="en-US" altLang="ko-KR" sz="12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80000" marR="0" indent="-180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NANDFileHandler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의 </a:t>
                      </a:r>
                      <a:r>
                        <a:rPr lang="en-US" altLang="ko-KR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updateSSDNandFile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함수로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ssd_nand.txt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업데이트</a:t>
                      </a:r>
                      <a:endParaRPr lang="en-US" altLang="ko-KR" sz="12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6780602"/>
                  </a:ext>
                </a:extLst>
              </a:tr>
              <a:tr h="371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EraseSSD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000" marR="0" indent="-180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map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에서 삭제해야 할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(LBA, Data)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찾아서 삭제</a:t>
                      </a:r>
                      <a:endParaRPr lang="en-US" altLang="ko-KR" sz="12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80000" marR="0" indent="-180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map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에 삭제가 발생했다면 </a:t>
                      </a:r>
                      <a:r>
                        <a:rPr lang="en-US" altLang="ko-KR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NANDFileHandler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의 </a:t>
                      </a:r>
                      <a:r>
                        <a:rPr lang="en-US" altLang="ko-KR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updateSSDNandFile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함수로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ssd_nand.txt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업데이트</a:t>
                      </a:r>
                      <a:endParaRPr lang="en-US" altLang="ko-KR" sz="12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733293"/>
                  </a:ext>
                </a:extLst>
              </a:tr>
              <a:tr h="371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NANDFileHandler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ssd_nand.txt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파일을 업데이트하는 코드를 하나로 모으기 위한 클래스</a:t>
                      </a:r>
                      <a:endParaRPr lang="en-US" altLang="ko-KR" sz="12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3719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225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Test Shell </a:t>
            </a:r>
            <a:r>
              <a:rPr lang="ko-KR" altLang="en-US" dirty="0"/>
              <a:t>구조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87D002-C383-4AE1-93EB-C7A57B8FC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18" y="1743441"/>
            <a:ext cx="5449224" cy="45819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DAE301-E594-428B-87FD-DF55C8860592}"/>
              </a:ext>
            </a:extLst>
          </p:cNvPr>
          <p:cNvSpPr txBox="1"/>
          <p:nvPr/>
        </p:nvSpPr>
        <p:spPr>
          <a:xfrm>
            <a:off x="2649806" y="1244338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Test Shell</a:t>
            </a:r>
            <a:endParaRPr lang="ko-KR" altLang="en-US" b="1" dirty="0"/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38F14BA6-F98F-4860-8A70-A5BDEA9EC02E}"/>
              </a:ext>
            </a:extLst>
          </p:cNvPr>
          <p:cNvGraphicFramePr>
            <a:graphicFrameLocks noGrp="1"/>
          </p:cNvGraphicFramePr>
          <p:nvPr/>
        </p:nvGraphicFramePr>
        <p:xfrm>
          <a:off x="5974086" y="1615211"/>
          <a:ext cx="6189634" cy="3858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784">
                  <a:extLst>
                    <a:ext uri="{9D8B030D-6E8A-4147-A177-3AD203B41FA5}">
                      <a16:colId xmlns:a16="http://schemas.microsoft.com/office/drawing/2014/main" val="770884897"/>
                    </a:ext>
                  </a:extLst>
                </a:gridCol>
                <a:gridCol w="4612850">
                  <a:extLst>
                    <a:ext uri="{9D8B030D-6E8A-4147-A177-3AD203B41FA5}">
                      <a16:colId xmlns:a16="http://schemas.microsoft.com/office/drawing/2014/main" val="3220541908"/>
                    </a:ext>
                  </a:extLst>
                </a:gridCol>
              </a:tblGrid>
              <a:tr h="3718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클래스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982262"/>
                  </a:ext>
                </a:extLst>
              </a:tr>
              <a:tr h="371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TestShell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Test Shell main class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입력된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command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파싱</a:t>
                      </a:r>
                      <a:endParaRPr lang="en-US" altLang="ko-KR" sz="12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Read / Write / Erase / Flush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클래스에 동작 요청</a:t>
                      </a:r>
                      <a:endParaRPr lang="en-US" altLang="ko-KR" sz="12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Test Script #1 ~ #4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동작 수행</a:t>
                      </a:r>
                      <a:endParaRPr lang="en-US" altLang="ko-KR" sz="12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6533006"/>
                  </a:ext>
                </a:extLst>
              </a:tr>
              <a:tr h="371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SSDExecutor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4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가지 커맨드 클래스에 대한 부모 클래스</a:t>
                      </a:r>
                      <a:endParaRPr lang="en-US" altLang="ko-KR" sz="12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각 커맨드 클래스가 구현해야 할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execute, </a:t>
                      </a:r>
                      <a:r>
                        <a:rPr lang="en-US" altLang="ko-KR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checkParam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함수를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virtual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함수로 정의</a:t>
                      </a:r>
                      <a:endParaRPr lang="en-US" altLang="ko-KR" sz="12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커맨드 클래스에서 공통으로 사용할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parameter check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관련 함수를 갖고 있어 중복 코드 방지</a:t>
                      </a:r>
                      <a:endParaRPr lang="en-US" altLang="ko-KR" sz="12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1484016"/>
                  </a:ext>
                </a:extLst>
              </a:tr>
              <a:tr h="371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SSDReader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SSD.exe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에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read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요청</a:t>
                      </a:r>
                      <a:endParaRPr lang="en-US" altLang="ko-KR" sz="12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완료 후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ssd_output.txt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의 값을 읽어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console print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수행</a:t>
                      </a:r>
                      <a:endParaRPr lang="en-US" altLang="ko-KR" sz="12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6780602"/>
                  </a:ext>
                </a:extLst>
              </a:tr>
              <a:tr h="371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SSDWriter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SSD.exe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에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write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요청</a:t>
                      </a:r>
                      <a:endParaRPr lang="en-US" altLang="ko-KR" sz="12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733293"/>
                  </a:ext>
                </a:extLst>
              </a:tr>
              <a:tr h="371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SSDEraser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erase, </a:t>
                      </a:r>
                      <a:r>
                        <a:rPr lang="en-US" altLang="ko-KR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erase_range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커맨드 파싱</a:t>
                      </a:r>
                      <a:endParaRPr lang="en-US" altLang="ko-KR" sz="12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Erase size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가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10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을 초과하면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10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씩 나눠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SSD.exe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에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erase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요청</a:t>
                      </a:r>
                      <a:endParaRPr lang="en-US" altLang="ko-KR" sz="12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3719120"/>
                  </a:ext>
                </a:extLst>
              </a:tr>
              <a:tr h="371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SSDFlusher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/>
                        <a:t>SSD.exe</a:t>
                      </a:r>
                      <a:r>
                        <a:rPr lang="ko-KR" altLang="en-US" sz="1200" dirty="0"/>
                        <a:t> 에 </a:t>
                      </a:r>
                      <a:r>
                        <a:rPr lang="en-US" altLang="ko-KR" sz="1200" dirty="0"/>
                        <a:t>flush </a:t>
                      </a:r>
                      <a:r>
                        <a:rPr lang="ko-KR" altLang="en-US" sz="1200" dirty="0"/>
                        <a:t>요청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423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632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F9311A-6718-4D23-AC94-56DB38845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13" y="1725105"/>
            <a:ext cx="6283245" cy="4062953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Test Shell &amp;</a:t>
            </a:r>
            <a:r>
              <a:rPr lang="en-US" altLang="ko-KR" dirty="0"/>
              <a:t> Test Script DLL </a:t>
            </a:r>
            <a:r>
              <a:rPr lang="ko-KR" altLang="en-US" dirty="0"/>
              <a:t>구조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AE301-E594-428B-87FD-DF55C8860592}"/>
              </a:ext>
            </a:extLst>
          </p:cNvPr>
          <p:cNvSpPr txBox="1"/>
          <p:nvPr/>
        </p:nvSpPr>
        <p:spPr>
          <a:xfrm>
            <a:off x="1873956" y="1244338"/>
            <a:ext cx="2581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Test Shell &amp; Test Script DLL</a:t>
            </a:r>
            <a:endParaRPr lang="ko-KR" altLang="en-US" b="1" dirty="0"/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38F14BA6-F98F-4860-8A70-A5BDEA9E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714464"/>
              </p:ext>
            </p:extLst>
          </p:nvPr>
        </p:nvGraphicFramePr>
        <p:xfrm>
          <a:off x="6603758" y="1615211"/>
          <a:ext cx="5559961" cy="2383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3294">
                  <a:extLst>
                    <a:ext uri="{9D8B030D-6E8A-4147-A177-3AD203B41FA5}">
                      <a16:colId xmlns:a16="http://schemas.microsoft.com/office/drawing/2014/main" val="770884897"/>
                    </a:ext>
                  </a:extLst>
                </a:gridCol>
                <a:gridCol w="4056667">
                  <a:extLst>
                    <a:ext uri="{9D8B030D-6E8A-4147-A177-3AD203B41FA5}">
                      <a16:colId xmlns:a16="http://schemas.microsoft.com/office/drawing/2014/main" val="3220541908"/>
                    </a:ext>
                  </a:extLst>
                </a:gridCol>
              </a:tblGrid>
              <a:tr h="3718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클래스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982262"/>
                  </a:ext>
                </a:extLst>
              </a:tr>
              <a:tr h="371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TestScript_XX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TestScript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DLL main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클래스</a:t>
                      </a:r>
                      <a:endParaRPr lang="en-US" altLang="ko-KR" sz="12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TestShell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로부터 </a:t>
                      </a:r>
                      <a:r>
                        <a:rPr lang="en-US" altLang="ko-KR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TestScriptCallback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객체를 전달받아 사용</a:t>
                      </a:r>
                      <a:endParaRPr lang="en-US" altLang="ko-KR" sz="12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TestScriptCallback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으로 전달 받은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reader, writer, eraser, flusher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객체를 사용해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XX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번째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Test Script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시나리오 구현</a:t>
                      </a:r>
                      <a:endParaRPr lang="en-US" altLang="ko-KR" sz="12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Test Script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시나리오가 추가될 때마다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XX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번호를 다르게 하여 새로운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DLL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추가</a:t>
                      </a:r>
                      <a:endParaRPr lang="en-US" altLang="ko-KR" sz="12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6533006"/>
                  </a:ext>
                </a:extLst>
              </a:tr>
              <a:tr h="371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TestScriptCallback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SSDExecutor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객체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4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개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(reader, writer, eraser, flusher)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를 </a:t>
                      </a:r>
                      <a:r>
                        <a:rPr lang="en-US" altLang="ko-KR" sz="12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TestShell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로부터 건네 받기 위한 구조체</a:t>
                      </a:r>
                      <a:endParaRPr lang="en-US" altLang="ko-KR" sz="12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1484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564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TDD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1331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TDD – Red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C90978C3-112C-47A7-90AF-82999490FDFD}"/>
              </a:ext>
            </a:extLst>
          </p:cNvPr>
          <p:cNvGraphicFramePr>
            <a:graphicFrameLocks noGrp="1"/>
          </p:cNvGraphicFramePr>
          <p:nvPr/>
        </p:nvGraphicFramePr>
        <p:xfrm>
          <a:off x="605979" y="1288183"/>
          <a:ext cx="11196379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96379">
                  <a:extLst>
                    <a:ext uri="{9D8B030D-6E8A-4147-A177-3AD203B41FA5}">
                      <a16:colId xmlns:a16="http://schemas.microsoft.com/office/drawing/2014/main" val="626877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14300" indent="0">
                        <a:buNone/>
                      </a:pPr>
                      <a:r>
                        <a:rPr lang="en-US" altLang="ko-KR" sz="1200" dirty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TEST_F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altLang="ko-KR" sz="1200" dirty="0" err="1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TestShellTestFixture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altLang="ko-KR" sz="1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WriteTest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{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altLang="ko-KR" sz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int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 ret = </a:t>
                      </a:r>
                      <a:r>
                        <a:rPr lang="en-US" altLang="ko-KR" sz="1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shell.run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altLang="ko-KR" sz="12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"write 3 0xAAAAAAAA"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);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altLang="ko-KR" sz="1200" dirty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ASSERT_EQ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(ret, 0);</a:t>
                      </a:r>
                    </a:p>
                    <a:p>
                      <a:pPr marL="114300" indent="0">
                        <a:buNone/>
                      </a:pPr>
                      <a:endParaRPr lang="ko-KR" altLang="en-US" sz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돋움체" panose="020B0609000101010101" pitchFamily="49" charset="-127"/>
                        <a:cs typeface="Calibri" panose="020F0502020204030204" pitchFamily="34" charset="0"/>
                      </a:endParaRPr>
                    </a:p>
                    <a:p>
                      <a:pPr marL="114300" indent="0">
                        <a:buNone/>
                      </a:pPr>
                      <a:r>
                        <a:rPr lang="en-US" altLang="ko-KR" sz="1200" dirty="0" err="1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ifstream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 file(</a:t>
                      </a:r>
                      <a:r>
                        <a:rPr lang="en-US" altLang="ko-KR" sz="1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nandTxt.c_str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());</a:t>
                      </a:r>
                    </a:p>
                    <a:p>
                      <a:pPr marL="114300" indent="0">
                        <a:buNone/>
                      </a:pPr>
                      <a:r>
                        <a:rPr lang="nn-NO" altLang="ko-KR" sz="1200" dirty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ASSERT_EQ</a:t>
                      </a:r>
                      <a:r>
                        <a:rPr lang="nn-NO" altLang="ko-K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(file.is_open(), </a:t>
                      </a:r>
                      <a:r>
                        <a:rPr lang="nn-NO" altLang="ko-KR" sz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true</a:t>
                      </a:r>
                      <a:r>
                        <a:rPr lang="nn-NO" altLang="ko-K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);</a:t>
                      </a:r>
                    </a:p>
                    <a:p>
                      <a:pPr marL="114300" indent="0">
                        <a:buNone/>
                      </a:pPr>
                      <a:endParaRPr lang="ko-KR" altLang="en-US" sz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돋움체" panose="020B0609000101010101" pitchFamily="49" charset="-127"/>
                        <a:cs typeface="Calibri" panose="020F0502020204030204" pitchFamily="34" charset="0"/>
                      </a:endParaRPr>
                    </a:p>
                    <a:p>
                      <a:pPr marL="114300" indent="0">
                        <a:buNone/>
                      </a:pPr>
                      <a:r>
                        <a:rPr lang="en-US" altLang="ko-KR" sz="1200" dirty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string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 data = </a:t>
                      </a:r>
                      <a:r>
                        <a:rPr lang="en-US" altLang="ko-KR" sz="12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""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;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altLang="ko-KR" sz="1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getline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(file, data);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altLang="ko-KR" sz="1200" dirty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EXPECT_EQ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altLang="ko-KR" sz="1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data.compare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altLang="ko-KR" sz="12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"3 0xAAAAAAAA"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), 0);</a:t>
                      </a:r>
                    </a:p>
                    <a:p>
                      <a:pPr marL="114300" indent="0">
                        <a:buNone/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}</a:t>
                      </a:r>
                    </a:p>
                    <a:p>
                      <a:pPr marL="114300" indent="0">
                        <a:buFont typeface="Arial"/>
                        <a:buNone/>
                      </a:pPr>
                      <a:endParaRPr lang="en-US" altLang="ko-KR" sz="1200" dirty="0">
                        <a:solidFill>
                          <a:srgbClr val="6F008A"/>
                        </a:solidFill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돋움체" panose="020B0609000101010101" pitchFamily="49" charset="-127"/>
                        <a:cs typeface="Calibri" panose="020F0502020204030204" pitchFamily="34" charset="0"/>
                      </a:endParaRPr>
                    </a:p>
                    <a:p>
                      <a:pPr marL="114300" indent="0">
                        <a:buFont typeface="Arial"/>
                        <a:buNone/>
                      </a:pPr>
                      <a:r>
                        <a:rPr lang="en-US" altLang="ko-KR" sz="1200" dirty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TEST_F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altLang="ko-KR" sz="1200" dirty="0" err="1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TestShellTestFixture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altLang="ko-KR" sz="1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WrongWriteTest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pPr marL="114300" indent="0">
                        <a:buFont typeface="Arial"/>
                        <a:buNone/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{</a:t>
                      </a:r>
                    </a:p>
                    <a:p>
                      <a:pPr marL="114300" indent="0">
                        <a:buFont typeface="Arial"/>
                        <a:buNone/>
                      </a:pPr>
                      <a:r>
                        <a:rPr lang="en-US" altLang="ko-KR" sz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int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 ret = </a:t>
                      </a:r>
                      <a:r>
                        <a:rPr lang="en-US" altLang="ko-KR" sz="1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shell.run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altLang="ko-KR" sz="12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"write 3"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);</a:t>
                      </a:r>
                    </a:p>
                    <a:p>
                      <a:pPr marL="114300" indent="0">
                        <a:buFont typeface="Arial"/>
                        <a:buNone/>
                      </a:pPr>
                      <a:r>
                        <a:rPr lang="en-US" altLang="ko-KR" sz="1200" dirty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EXPECT_EQ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(ret, -2);</a:t>
                      </a:r>
                    </a:p>
                    <a:p>
                      <a:pPr marL="114300" indent="0">
                        <a:buFont typeface="Arial"/>
                        <a:buNone/>
                      </a:pPr>
                      <a:endParaRPr lang="ko-KR" altLang="en-US" sz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돋움체" panose="020B0609000101010101" pitchFamily="49" charset="-127"/>
                        <a:cs typeface="Calibri" panose="020F0502020204030204" pitchFamily="34" charset="0"/>
                      </a:endParaRPr>
                    </a:p>
                    <a:p>
                      <a:pPr marL="114300" indent="0">
                        <a:buFont typeface="Arial"/>
                        <a:buNone/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ret = </a:t>
                      </a:r>
                      <a:r>
                        <a:rPr lang="en-US" altLang="ko-KR" sz="1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shell.run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altLang="ko-KR" sz="12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"write 3 0xABCDEFGHIJKLMN"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);</a:t>
                      </a:r>
                    </a:p>
                    <a:p>
                      <a:pPr marL="114300" indent="0">
                        <a:buFont typeface="Arial"/>
                        <a:buNone/>
                      </a:pPr>
                      <a:r>
                        <a:rPr lang="en-US" altLang="ko-KR" sz="1200" dirty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EXPECT_EQ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(ret, -2);</a:t>
                      </a:r>
                    </a:p>
                    <a:p>
                      <a:pPr marL="114300" indent="0">
                        <a:buFont typeface="Arial"/>
                        <a:buNone/>
                      </a:pPr>
                      <a:endParaRPr lang="ko-KR" altLang="en-US" sz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돋움체" panose="020B0609000101010101" pitchFamily="49" charset="-127"/>
                        <a:cs typeface="Calibri" panose="020F0502020204030204" pitchFamily="34" charset="0"/>
                      </a:endParaRPr>
                    </a:p>
                    <a:p>
                      <a:pPr marL="114300" indent="0">
                        <a:buFont typeface="Arial"/>
                        <a:buNone/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ret = </a:t>
                      </a:r>
                      <a:r>
                        <a:rPr lang="en-US" altLang="ko-KR" sz="1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shell.run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altLang="ko-KR" sz="12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"write 0a 0xAAAAAAAA"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);</a:t>
                      </a:r>
                    </a:p>
                    <a:p>
                      <a:pPr marL="114300" indent="0">
                        <a:buFont typeface="Arial"/>
                        <a:buNone/>
                      </a:pPr>
                      <a:r>
                        <a:rPr lang="en-US" altLang="ko-KR" sz="1200" dirty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EXPECT_EQ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(ret, -2);</a:t>
                      </a:r>
                    </a:p>
                    <a:p>
                      <a:pPr marL="114300" indent="0">
                        <a:buFont typeface="Arial"/>
                        <a:buNone/>
                      </a:pPr>
                      <a:endParaRPr lang="ko-KR" altLang="en-US" sz="12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libri" panose="020F0502020204030204" pitchFamily="34" charset="0"/>
                        <a:ea typeface="돋움체" panose="020B0609000101010101" pitchFamily="49" charset="-127"/>
                        <a:cs typeface="Calibri" panose="020F0502020204030204" pitchFamily="34" charset="0"/>
                      </a:endParaRPr>
                    </a:p>
                    <a:p>
                      <a:pPr marL="114300" indent="0">
                        <a:buFont typeface="Arial"/>
                        <a:buNone/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ret = </a:t>
                      </a:r>
                      <a:r>
                        <a:rPr lang="en-US" altLang="ko-KR" sz="12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shell.run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altLang="ko-KR" sz="12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"write 100 0xAAAAAAAA"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);</a:t>
                      </a:r>
                    </a:p>
                    <a:p>
                      <a:pPr marL="114300" indent="0">
                        <a:buFont typeface="Arial"/>
                        <a:buNone/>
                      </a:pPr>
                      <a:r>
                        <a:rPr lang="en-US" altLang="ko-KR" sz="1200" dirty="0">
                          <a:solidFill>
                            <a:srgbClr val="6F008A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EXPECT_EQ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(ret, -2);</a:t>
                      </a:r>
                    </a:p>
                    <a:p>
                      <a:pPr marL="114300" indent="0">
                        <a:buFont typeface="Arial"/>
                        <a:buNone/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돋움체" panose="020B0609000101010101" pitchFamily="49" charset="-127"/>
                          <a:cs typeface="Calibri" panose="020F0502020204030204" pitchFamily="34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087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143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1121</Words>
  <Application>Microsoft Office PowerPoint</Application>
  <PresentationFormat>와이드스크린</PresentationFormat>
  <Paragraphs>185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-apple-system</vt:lpstr>
      <vt:lpstr>gg sans</vt:lpstr>
      <vt:lpstr>Malgun Gothic</vt:lpstr>
      <vt:lpstr>Arial</vt:lpstr>
      <vt:lpstr>Calibri</vt:lpstr>
      <vt:lpstr>Office 테마</vt:lpstr>
      <vt:lpstr>PowerPoint 프레젠테이션</vt:lpstr>
      <vt:lpstr>PowerPoint 프레젠테이션</vt:lpstr>
      <vt:lpstr>조원 소개</vt:lpstr>
      <vt:lpstr>PowerPoint 프레젠테이션</vt:lpstr>
      <vt:lpstr>SSD 구조</vt:lpstr>
      <vt:lpstr>Test Shell 구조</vt:lpstr>
      <vt:lpstr>Test Shell &amp; Test Script DLL 구조</vt:lpstr>
      <vt:lpstr>PowerPoint 프레젠테이션</vt:lpstr>
      <vt:lpstr>TDD – Red</vt:lpstr>
      <vt:lpstr>TDD – Green / Refactor</vt:lpstr>
      <vt:lpstr>TDD – Green / Refactor</vt:lpstr>
      <vt:lpstr>TDD – Green / Refactor</vt:lpstr>
      <vt:lpstr>TDD – Green / Refactor</vt:lpstr>
      <vt:lpstr>PowerPoint 프레젠테이션</vt:lpstr>
      <vt:lpstr>Mocking</vt:lpstr>
      <vt:lpstr>Mocking</vt:lpstr>
      <vt:lpstr>PowerPoint 프레젠테이션</vt:lpstr>
      <vt:lpstr>NAND 접근 클래스 Refactoring</vt:lpstr>
      <vt:lpstr>Refactoring 결과</vt:lpstr>
      <vt:lpstr>PowerPoint 프레젠테이션</vt:lpstr>
      <vt:lpstr>소감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31</cp:revision>
  <dcterms:created xsi:type="dcterms:W3CDTF">2024-04-15T01:50:35Z</dcterms:created>
  <dcterms:modified xsi:type="dcterms:W3CDTF">2025-04-07T04:17:52Z</dcterms:modified>
</cp:coreProperties>
</file>