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5"/>
  </p:notesMasterIdLst>
  <p:sldIdLst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9B5AD4-3932-46F2-B329-26478DC55318}" type="datetimeFigureOut">
              <a:rPr lang="en-US" smtClean="0"/>
              <a:t>8/25/2015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0574D3-C574-4D57-9FF5-37D8CB766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6989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30D23F-D6E9-412F-9385-0FA96395893F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1587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A66B4-FF3C-47AF-8352-CBB0839BD379}" type="datetimeFigureOut">
              <a:rPr lang="en-US" smtClean="0"/>
              <a:t>8/25/2015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C0238-6B18-4DBB-97D2-DA181C62F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116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A66B4-FF3C-47AF-8352-CBB0839BD379}" type="datetimeFigureOut">
              <a:rPr lang="en-US" smtClean="0"/>
              <a:t>8/25/2015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C0238-6B18-4DBB-97D2-DA181C62F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681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A66B4-FF3C-47AF-8352-CBB0839BD379}" type="datetimeFigureOut">
              <a:rPr lang="en-US" smtClean="0"/>
              <a:t>8/25/2015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C0238-6B18-4DBB-97D2-DA181C62F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2557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39ABB-76FF-489A-B5EF-E8CABB1D867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8/25/2015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B081E-F00C-46EB-84B5-D581A7D92C7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31652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39ABB-76FF-489A-B5EF-E8CABB1D867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8/25/2015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B081E-F00C-46EB-84B5-D581A7D92C7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7935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39ABB-76FF-489A-B5EF-E8CABB1D867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8/25/2015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B081E-F00C-46EB-84B5-D581A7D92C7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72556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39ABB-76FF-489A-B5EF-E8CABB1D867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8/25/2015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B081E-F00C-46EB-84B5-D581A7D92C7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2424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39ABB-76FF-489A-B5EF-E8CABB1D867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8/25/2015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B081E-F00C-46EB-84B5-D581A7D92C7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10602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39ABB-76FF-489A-B5EF-E8CABB1D867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8/25/2015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B081E-F00C-46EB-84B5-D581A7D92C7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54986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39ABB-76FF-489A-B5EF-E8CABB1D867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8/25/2015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B081E-F00C-46EB-84B5-D581A7D92C7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67632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39ABB-76FF-489A-B5EF-E8CABB1D867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8/25/2015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B081E-F00C-46EB-84B5-D581A7D92C7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9284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A66B4-FF3C-47AF-8352-CBB0839BD379}" type="datetimeFigureOut">
              <a:rPr lang="en-US" smtClean="0"/>
              <a:t>8/25/2015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C0238-6B18-4DBB-97D2-DA181C62F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48236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39ABB-76FF-489A-B5EF-E8CABB1D867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8/25/2015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B081E-F00C-46EB-84B5-D581A7D92C7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93504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39ABB-76FF-489A-B5EF-E8CABB1D867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8/25/2015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B081E-F00C-46EB-84B5-D581A7D92C7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93281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39ABB-76FF-489A-B5EF-E8CABB1D867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8/25/2015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B081E-F00C-46EB-84B5-D581A7D92C7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958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A66B4-FF3C-47AF-8352-CBB0839BD379}" type="datetimeFigureOut">
              <a:rPr lang="en-US" smtClean="0"/>
              <a:t>8/25/2015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C0238-6B18-4DBB-97D2-DA181C62F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729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A66B4-FF3C-47AF-8352-CBB0839BD379}" type="datetimeFigureOut">
              <a:rPr lang="en-US" smtClean="0"/>
              <a:t>8/25/2015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C0238-6B18-4DBB-97D2-DA181C62F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286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A66B4-FF3C-47AF-8352-CBB0839BD379}" type="datetimeFigureOut">
              <a:rPr lang="en-US" smtClean="0"/>
              <a:t>8/25/2015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C0238-6B18-4DBB-97D2-DA181C62F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397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A66B4-FF3C-47AF-8352-CBB0839BD379}" type="datetimeFigureOut">
              <a:rPr lang="en-US" smtClean="0"/>
              <a:t>8/25/2015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C0238-6B18-4DBB-97D2-DA181C62F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10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A66B4-FF3C-47AF-8352-CBB0839BD379}" type="datetimeFigureOut">
              <a:rPr lang="en-US" smtClean="0"/>
              <a:t>8/25/2015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C0238-6B18-4DBB-97D2-DA181C62F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114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A66B4-FF3C-47AF-8352-CBB0839BD379}" type="datetimeFigureOut">
              <a:rPr lang="en-US" smtClean="0"/>
              <a:t>8/25/2015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C0238-6B18-4DBB-97D2-DA181C62F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092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A66B4-FF3C-47AF-8352-CBB0839BD379}" type="datetimeFigureOut">
              <a:rPr lang="en-US" smtClean="0"/>
              <a:t>8/25/2015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C0238-6B18-4DBB-97D2-DA181C62F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522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4A66B4-FF3C-47AF-8352-CBB0839BD379}" type="datetimeFigureOut">
              <a:rPr lang="en-US" smtClean="0"/>
              <a:t>8/25/2015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3C0238-6B18-4DBB-97D2-DA181C62F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535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839ABB-76FF-489A-B5EF-E8CABB1D867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8/25/2015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BB081E-F00C-46EB-84B5-D581A7D92C7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2391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emf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087310" y="1221259"/>
            <a:ext cx="7183394" cy="5041556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" name="TextBox 35"/>
          <p:cNvSpPr txBox="1">
            <a:spLocks noChangeArrowheads="1"/>
          </p:cNvSpPr>
          <p:nvPr/>
        </p:nvSpPr>
        <p:spPr bwMode="auto">
          <a:xfrm>
            <a:off x="4270990" y="1440336"/>
            <a:ext cx="105156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 dirty="0" smtClean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Verdana" pitchFamily="34" charset="0"/>
                <a:cs typeface="Helvetica Neue"/>
              </a:rPr>
              <a:t>PROD</a:t>
            </a:r>
            <a:endParaRPr lang="en-US" sz="1400" b="1" dirty="0">
              <a:solidFill>
                <a:schemeClr val="accent1">
                  <a:lumMod val="75000"/>
                </a:schemeClr>
              </a:solidFill>
              <a:latin typeface="Cambria" panose="02040503050406030204" pitchFamily="18" charset="0"/>
              <a:ea typeface="Verdana" pitchFamily="34" charset="0"/>
              <a:cs typeface="Helvetica Neue"/>
            </a:endParaRPr>
          </a:p>
        </p:txBody>
      </p:sp>
      <p:pic>
        <p:nvPicPr>
          <p:cNvPr id="6" name="Picture 5" descr="VPC-Clou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3268" y="837791"/>
            <a:ext cx="812609" cy="812609"/>
          </a:xfrm>
          <a:prstGeom prst="rect">
            <a:avLst/>
          </a:prstGeom>
        </p:spPr>
      </p:pic>
      <p:grpSp>
        <p:nvGrpSpPr>
          <p:cNvPr id="19" name="Group 18"/>
          <p:cNvGrpSpPr/>
          <p:nvPr/>
        </p:nvGrpSpPr>
        <p:grpSpPr>
          <a:xfrm>
            <a:off x="6573661" y="1451289"/>
            <a:ext cx="3700153" cy="1415637"/>
            <a:chOff x="4629150" y="2824163"/>
            <a:chExt cx="1779892" cy="2071291"/>
          </a:xfrm>
        </p:grpSpPr>
        <p:sp>
          <p:nvSpPr>
            <p:cNvPr id="86" name="Rounded Rectangle 85"/>
            <p:cNvSpPr/>
            <p:nvPr/>
          </p:nvSpPr>
          <p:spPr>
            <a:xfrm>
              <a:off x="4629150" y="2824163"/>
              <a:ext cx="1752600" cy="1733550"/>
            </a:xfrm>
            <a:prstGeom prst="roundRect">
              <a:avLst>
                <a:gd name="adj" fmla="val 9818"/>
              </a:avLst>
            </a:prstGeom>
            <a:noFill/>
            <a:ln w="635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87" name="TextBox 37"/>
            <p:cNvSpPr txBox="1">
              <a:spLocks noChangeArrowheads="1"/>
            </p:cNvSpPr>
            <p:nvPr/>
          </p:nvSpPr>
          <p:spPr bwMode="auto">
            <a:xfrm>
              <a:off x="4632109" y="4557712"/>
              <a:ext cx="1776933" cy="3377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b="1" dirty="0" smtClean="0">
                  <a:latin typeface="Helvetica Neue"/>
                  <a:ea typeface="Verdana" pitchFamily="34" charset="0"/>
                  <a:cs typeface="Helvetica Neue"/>
                </a:rPr>
                <a:t>Web Server subnet (Public)</a:t>
              </a:r>
              <a:endParaRPr lang="en-US" sz="900" b="1" dirty="0">
                <a:latin typeface="Helvetica Neue"/>
                <a:ea typeface="Verdana" pitchFamily="34" charset="0"/>
                <a:cs typeface="Helvetica Neue"/>
              </a:endParaRPr>
            </a:p>
          </p:txBody>
        </p:sp>
      </p:grpSp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0509" y="1248564"/>
            <a:ext cx="215900" cy="245056"/>
          </a:xfrm>
          <a:prstGeom prst="rect">
            <a:avLst/>
          </a:prstGeom>
        </p:spPr>
      </p:pic>
      <p:grpSp>
        <p:nvGrpSpPr>
          <p:cNvPr id="21" name="Group 20"/>
          <p:cNvGrpSpPr/>
          <p:nvPr/>
        </p:nvGrpSpPr>
        <p:grpSpPr>
          <a:xfrm>
            <a:off x="5084982" y="3577582"/>
            <a:ext cx="5979676" cy="2643592"/>
            <a:chOff x="4629150" y="2870982"/>
            <a:chExt cx="1752600" cy="1785984"/>
          </a:xfrm>
        </p:grpSpPr>
        <p:sp>
          <p:nvSpPr>
            <p:cNvPr id="84" name="Rounded Rectangle 83"/>
            <p:cNvSpPr/>
            <p:nvPr/>
          </p:nvSpPr>
          <p:spPr>
            <a:xfrm>
              <a:off x="4629150" y="2870982"/>
              <a:ext cx="1752600" cy="1612784"/>
            </a:xfrm>
            <a:prstGeom prst="roundRect">
              <a:avLst>
                <a:gd name="adj" fmla="val 9818"/>
              </a:avLst>
            </a:prstGeom>
            <a:noFill/>
            <a:ln w="635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85" name="TextBox 37"/>
            <p:cNvSpPr txBox="1">
              <a:spLocks noChangeArrowheads="1"/>
            </p:cNvSpPr>
            <p:nvPr/>
          </p:nvSpPr>
          <p:spPr bwMode="auto">
            <a:xfrm>
              <a:off x="4727575" y="4501018"/>
              <a:ext cx="1555750" cy="1559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b="1" dirty="0" smtClean="0">
                  <a:latin typeface="Helvetica Neue"/>
                  <a:ea typeface="Verdana" pitchFamily="34" charset="0"/>
                  <a:cs typeface="Helvetica Neue"/>
                </a:rPr>
                <a:t>Management, Application, RDS and </a:t>
              </a:r>
              <a:r>
                <a:rPr lang="en-US" sz="900" b="1" dirty="0" err="1" smtClean="0">
                  <a:latin typeface="Helvetica Neue"/>
                  <a:ea typeface="Verdana" pitchFamily="34" charset="0"/>
                  <a:cs typeface="Helvetica Neue"/>
                </a:rPr>
                <a:t>MongoDB</a:t>
              </a:r>
              <a:r>
                <a:rPr lang="en-US" sz="900" b="1" dirty="0" smtClean="0">
                  <a:latin typeface="Helvetica Neue"/>
                  <a:ea typeface="Verdana" pitchFamily="34" charset="0"/>
                  <a:cs typeface="Helvetica Neue"/>
                </a:rPr>
                <a:t> subnets (Private)</a:t>
              </a:r>
              <a:endParaRPr lang="en-US" sz="900" b="1" dirty="0">
                <a:latin typeface="Helvetica Neue"/>
                <a:ea typeface="Verdana" pitchFamily="34" charset="0"/>
                <a:cs typeface="Helvetica Neue"/>
              </a:endParaRPr>
            </a:p>
          </p:txBody>
        </p:sp>
      </p:grpSp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338" y="3413173"/>
            <a:ext cx="215900" cy="241300"/>
          </a:xfrm>
          <a:prstGeom prst="rect">
            <a:avLst/>
          </a:prstGeom>
        </p:spPr>
      </p:pic>
      <p:sp>
        <p:nvSpPr>
          <p:cNvPr id="23" name="TextBox 34"/>
          <p:cNvSpPr txBox="1">
            <a:spLocks noChangeArrowheads="1"/>
          </p:cNvSpPr>
          <p:nvPr/>
        </p:nvSpPr>
        <p:spPr bwMode="auto">
          <a:xfrm>
            <a:off x="5174947" y="5588931"/>
            <a:ext cx="155575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 err="1" smtClean="0">
                <a:latin typeface="Cambria" panose="02040503050406030204" pitchFamily="18" charset="0"/>
              </a:rPr>
              <a:t>tegrity</a:t>
            </a:r>
            <a:r>
              <a:rPr lang="en-US" sz="900" dirty="0" smtClean="0">
                <a:latin typeface="Cambria" panose="02040503050406030204" pitchFamily="18" charset="0"/>
              </a:rPr>
              <a:t>-prod-backend</a:t>
            </a:r>
            <a:endParaRPr lang="en-US" sz="900" b="1" dirty="0">
              <a:solidFill>
                <a:srgbClr val="6F2927"/>
              </a:solidFill>
              <a:latin typeface="Helvetica Neue"/>
              <a:ea typeface="Verdana" pitchFamily="34" charset="0"/>
              <a:cs typeface="Helvetica Neue"/>
            </a:endParaRPr>
          </a:p>
        </p:txBody>
      </p:sp>
      <p:sp>
        <p:nvSpPr>
          <p:cNvPr id="24" name="Rounded Rectangle 23"/>
          <p:cNvSpPr/>
          <p:nvPr/>
        </p:nvSpPr>
        <p:spPr bwMode="auto">
          <a:xfrm>
            <a:off x="5299687" y="4839394"/>
            <a:ext cx="1249430" cy="994842"/>
          </a:xfrm>
          <a:prstGeom prst="roundRect">
            <a:avLst>
              <a:gd name="adj" fmla="val 9818"/>
            </a:avLst>
          </a:prstGeom>
          <a:noFill/>
          <a:ln w="19050">
            <a:solidFill>
              <a:schemeClr val="accent2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291938" y="4860762"/>
            <a:ext cx="362600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latin typeface="Cambria" panose="02040503050406030204" pitchFamily="18" charset="0"/>
              </a:rPr>
              <a:t>SG</a:t>
            </a:r>
          </a:p>
        </p:txBody>
      </p:sp>
      <p:pic>
        <p:nvPicPr>
          <p:cNvPr id="26" name="Picture 25" descr="EC2-Instances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9688" y="4815434"/>
            <a:ext cx="736668" cy="736668"/>
          </a:xfrm>
          <a:prstGeom prst="rect">
            <a:avLst/>
          </a:prstGeom>
        </p:spPr>
      </p:pic>
      <p:sp>
        <p:nvSpPr>
          <p:cNvPr id="27" name="TextBox 38"/>
          <p:cNvSpPr txBox="1"/>
          <p:nvPr/>
        </p:nvSpPr>
        <p:spPr>
          <a:xfrm>
            <a:off x="5522982" y="5448052"/>
            <a:ext cx="8535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b="1" dirty="0" err="1" smtClean="0">
                <a:latin typeface="Cambria" panose="02040503050406030204" pitchFamily="18" charset="0"/>
              </a:rPr>
              <a:t>BackEnd</a:t>
            </a:r>
            <a:r>
              <a:rPr lang="en-US" sz="800" b="1" dirty="0" smtClean="0">
                <a:latin typeface="Cambria" panose="02040503050406030204" pitchFamily="18" charset="0"/>
              </a:rPr>
              <a:t> AS</a:t>
            </a:r>
            <a:endParaRPr lang="en-US" sz="800" b="1" dirty="0">
              <a:latin typeface="Cambria" panose="02040503050406030204" pitchFamily="18" charset="0"/>
            </a:endParaRPr>
          </a:p>
        </p:txBody>
      </p:sp>
      <p:sp>
        <p:nvSpPr>
          <p:cNvPr id="28" name="TextBox 34"/>
          <p:cNvSpPr txBox="1">
            <a:spLocks noChangeArrowheads="1"/>
          </p:cNvSpPr>
          <p:nvPr/>
        </p:nvSpPr>
        <p:spPr bwMode="auto">
          <a:xfrm>
            <a:off x="6707971" y="2275815"/>
            <a:ext cx="155575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 err="1" smtClean="0">
                <a:latin typeface="Cambria" panose="02040503050406030204" pitchFamily="18" charset="0"/>
              </a:rPr>
              <a:t>tegrity</a:t>
            </a:r>
            <a:r>
              <a:rPr lang="en-US" sz="900" dirty="0" smtClean="0">
                <a:latin typeface="Cambria" panose="02040503050406030204" pitchFamily="18" charset="0"/>
              </a:rPr>
              <a:t>-prod-frontend</a:t>
            </a:r>
            <a:endParaRPr lang="en-US" sz="900" b="1" dirty="0">
              <a:solidFill>
                <a:srgbClr val="6F2927"/>
              </a:solidFill>
              <a:latin typeface="Helvetica Neue"/>
              <a:ea typeface="Verdana" pitchFamily="34" charset="0"/>
              <a:cs typeface="Helvetica Neue"/>
            </a:endParaRPr>
          </a:p>
        </p:txBody>
      </p:sp>
      <p:sp>
        <p:nvSpPr>
          <p:cNvPr id="29" name="Rounded Rectangle 28"/>
          <p:cNvSpPr/>
          <p:nvPr/>
        </p:nvSpPr>
        <p:spPr bwMode="auto">
          <a:xfrm>
            <a:off x="6672087" y="1542753"/>
            <a:ext cx="1555750" cy="1010327"/>
          </a:xfrm>
          <a:prstGeom prst="roundRect">
            <a:avLst>
              <a:gd name="adj" fmla="val 9818"/>
            </a:avLst>
          </a:prstGeom>
          <a:noFill/>
          <a:ln w="19050">
            <a:solidFill>
              <a:schemeClr val="accent2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684916" y="1547646"/>
            <a:ext cx="362600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latin typeface="Cambria" panose="02040503050406030204" pitchFamily="18" charset="0"/>
              </a:rPr>
              <a:t>SG</a:t>
            </a:r>
          </a:p>
        </p:txBody>
      </p:sp>
      <p:pic>
        <p:nvPicPr>
          <p:cNvPr id="31" name="Picture 30" descr="EC2-Instances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712" y="1502317"/>
            <a:ext cx="736668" cy="748135"/>
          </a:xfrm>
          <a:prstGeom prst="rect">
            <a:avLst/>
          </a:prstGeom>
        </p:spPr>
      </p:pic>
      <p:sp>
        <p:nvSpPr>
          <p:cNvPr id="32" name="TextBox 43"/>
          <p:cNvSpPr txBox="1"/>
          <p:nvPr/>
        </p:nvSpPr>
        <p:spPr>
          <a:xfrm>
            <a:off x="7056006" y="2134936"/>
            <a:ext cx="8535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b="1" dirty="0" err="1" smtClean="0">
                <a:latin typeface="Cambria" panose="02040503050406030204" pitchFamily="18" charset="0"/>
              </a:rPr>
              <a:t>FrontEnd</a:t>
            </a:r>
            <a:r>
              <a:rPr lang="en-US" sz="800" b="1" dirty="0" smtClean="0">
                <a:latin typeface="Cambria" panose="02040503050406030204" pitchFamily="18" charset="0"/>
              </a:rPr>
              <a:t> AS</a:t>
            </a:r>
            <a:endParaRPr lang="en-US" sz="800" b="1" dirty="0">
              <a:latin typeface="Cambria" panose="02040503050406030204" pitchFamily="18" charset="0"/>
            </a:endParaRPr>
          </a:p>
        </p:txBody>
      </p:sp>
      <p:sp>
        <p:nvSpPr>
          <p:cNvPr id="33" name="TextBox 34"/>
          <p:cNvSpPr txBox="1">
            <a:spLocks noChangeArrowheads="1"/>
          </p:cNvSpPr>
          <p:nvPr/>
        </p:nvSpPr>
        <p:spPr bwMode="auto">
          <a:xfrm>
            <a:off x="6682651" y="5579562"/>
            <a:ext cx="1309539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 err="1" smtClean="0">
                <a:latin typeface="Cambria" panose="02040503050406030204" pitchFamily="18" charset="0"/>
              </a:rPr>
              <a:t>tegrity</a:t>
            </a:r>
            <a:r>
              <a:rPr lang="en-US" sz="900" dirty="0" smtClean="0">
                <a:latin typeface="Cambria" panose="02040503050406030204" pitchFamily="18" charset="0"/>
              </a:rPr>
              <a:t>-prod-</a:t>
            </a:r>
            <a:r>
              <a:rPr lang="en-US" sz="900" dirty="0" err="1" smtClean="0">
                <a:latin typeface="Cambria" panose="02040503050406030204" pitchFamily="18" charset="0"/>
              </a:rPr>
              <a:t>mongodb</a:t>
            </a:r>
            <a:endParaRPr lang="en-US" sz="900" b="1" dirty="0">
              <a:solidFill>
                <a:srgbClr val="6F2927"/>
              </a:solidFill>
              <a:latin typeface="Helvetica Neue"/>
              <a:ea typeface="Verdana" pitchFamily="34" charset="0"/>
              <a:cs typeface="Helvetica Neue"/>
            </a:endParaRPr>
          </a:p>
        </p:txBody>
      </p:sp>
      <p:sp>
        <p:nvSpPr>
          <p:cNvPr id="34" name="Rounded Rectangle 33"/>
          <p:cNvSpPr/>
          <p:nvPr/>
        </p:nvSpPr>
        <p:spPr bwMode="auto">
          <a:xfrm>
            <a:off x="6691460" y="4839394"/>
            <a:ext cx="1300731" cy="994842"/>
          </a:xfrm>
          <a:prstGeom prst="roundRect">
            <a:avLst>
              <a:gd name="adj" fmla="val 9818"/>
            </a:avLst>
          </a:prstGeom>
          <a:noFill/>
          <a:ln w="19050">
            <a:solidFill>
              <a:schemeClr val="accent2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6682652" y="4860762"/>
            <a:ext cx="362600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latin typeface="Cambria" panose="02040503050406030204" pitchFamily="18" charset="0"/>
              </a:rPr>
              <a:t>SG</a:t>
            </a:r>
          </a:p>
        </p:txBody>
      </p:sp>
      <p:pic>
        <p:nvPicPr>
          <p:cNvPr id="36" name="Picture 35" descr="EC2-Instances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6878" y="4815434"/>
            <a:ext cx="736668" cy="736668"/>
          </a:xfrm>
          <a:prstGeom prst="rect">
            <a:avLst/>
          </a:prstGeom>
        </p:spPr>
      </p:pic>
      <p:sp>
        <p:nvSpPr>
          <p:cNvPr id="37" name="TextBox 48"/>
          <p:cNvSpPr txBox="1"/>
          <p:nvPr/>
        </p:nvSpPr>
        <p:spPr>
          <a:xfrm>
            <a:off x="6844935" y="5446877"/>
            <a:ext cx="95838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b="1" dirty="0" err="1" smtClean="0">
                <a:latin typeface="Cambria" panose="02040503050406030204" pitchFamily="18" charset="0"/>
              </a:rPr>
              <a:t>MongoDB</a:t>
            </a:r>
            <a:endParaRPr lang="en-US" sz="800" b="1" dirty="0">
              <a:latin typeface="Cambria" panose="02040503050406030204" pitchFamily="18" charset="0"/>
            </a:endParaRPr>
          </a:p>
        </p:txBody>
      </p:sp>
      <p:pic>
        <p:nvPicPr>
          <p:cNvPr id="38" name="Picture 37" descr="Internet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762" y="3092705"/>
            <a:ext cx="731520" cy="731520"/>
          </a:xfrm>
          <a:prstGeom prst="rect">
            <a:avLst/>
          </a:prstGeom>
        </p:spPr>
      </p:pic>
      <p:sp>
        <p:nvSpPr>
          <p:cNvPr id="39" name="TextBox 55"/>
          <p:cNvSpPr txBox="1"/>
          <p:nvPr/>
        </p:nvSpPr>
        <p:spPr>
          <a:xfrm>
            <a:off x="977929" y="3723536"/>
            <a:ext cx="647186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b="1" dirty="0" smtClean="0">
                <a:latin typeface="Cambria" panose="02040503050406030204" pitchFamily="18" charset="0"/>
                <a:cs typeface="Helvetica Neue"/>
              </a:rPr>
              <a:t>Internet</a:t>
            </a:r>
            <a:endParaRPr lang="en-US" sz="900" b="1" dirty="0">
              <a:latin typeface="Cambria" panose="02040503050406030204" pitchFamily="18" charset="0"/>
              <a:cs typeface="Helvetica Neue"/>
            </a:endParaRPr>
          </a:p>
        </p:txBody>
      </p:sp>
      <p:pic>
        <p:nvPicPr>
          <p:cNvPr id="40" name="Picture 39" descr="VPC-Internet-Gateway.pn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4068" y="2685048"/>
            <a:ext cx="731520" cy="731520"/>
          </a:xfrm>
          <a:prstGeom prst="rect">
            <a:avLst/>
          </a:prstGeom>
        </p:spPr>
      </p:pic>
      <p:sp>
        <p:nvSpPr>
          <p:cNvPr id="41" name="TextBox 57"/>
          <p:cNvSpPr txBox="1"/>
          <p:nvPr/>
        </p:nvSpPr>
        <p:spPr>
          <a:xfrm>
            <a:off x="4448604" y="2495025"/>
            <a:ext cx="58892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b="1" dirty="0" smtClean="0">
                <a:latin typeface="Cambria" panose="02040503050406030204" pitchFamily="18" charset="0"/>
                <a:cs typeface="Helvetica Neue"/>
              </a:rPr>
              <a:t>Internet gateway</a:t>
            </a:r>
            <a:endParaRPr lang="en-US" sz="900" b="1" dirty="0">
              <a:latin typeface="Cambria" panose="02040503050406030204" pitchFamily="18" charset="0"/>
              <a:cs typeface="Helvetica Neue"/>
            </a:endParaRPr>
          </a:p>
        </p:txBody>
      </p:sp>
      <p:pic>
        <p:nvPicPr>
          <p:cNvPr id="42" name="Picture 41" descr="Amazon-Elastic-Load-Balacing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3580" y="1505058"/>
            <a:ext cx="731520" cy="731520"/>
          </a:xfrm>
          <a:prstGeom prst="rect">
            <a:avLst/>
          </a:prstGeom>
        </p:spPr>
      </p:pic>
      <p:sp>
        <p:nvSpPr>
          <p:cNvPr id="43" name="TextBox 39"/>
          <p:cNvSpPr txBox="1">
            <a:spLocks noChangeArrowheads="1"/>
          </p:cNvSpPr>
          <p:nvPr/>
        </p:nvSpPr>
        <p:spPr bwMode="auto">
          <a:xfrm>
            <a:off x="2435471" y="2196640"/>
            <a:ext cx="947738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b="1" dirty="0" smtClean="0">
                <a:latin typeface="Helvetica Neue"/>
                <a:ea typeface="Verdana" pitchFamily="34" charset="0"/>
                <a:cs typeface="Helvetica Neue"/>
              </a:rPr>
              <a:t>ELB</a:t>
            </a:r>
          </a:p>
        </p:txBody>
      </p:sp>
      <p:pic>
        <p:nvPicPr>
          <p:cNvPr id="44" name="Picture 43" descr="Route-53.pn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762" y="1673294"/>
            <a:ext cx="731520" cy="731520"/>
          </a:xfrm>
          <a:prstGeom prst="rect">
            <a:avLst/>
          </a:prstGeom>
        </p:spPr>
      </p:pic>
      <p:sp>
        <p:nvSpPr>
          <p:cNvPr id="45" name="TextBox 65"/>
          <p:cNvSpPr txBox="1"/>
          <p:nvPr/>
        </p:nvSpPr>
        <p:spPr>
          <a:xfrm>
            <a:off x="921296" y="2384876"/>
            <a:ext cx="802053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b="1" dirty="0" smtClean="0">
                <a:latin typeface="Cambria" panose="02040503050406030204" pitchFamily="18" charset="0"/>
                <a:cs typeface="Helvetica Neue"/>
              </a:rPr>
              <a:t>Tegrity DNS Route 53</a:t>
            </a:r>
            <a:endParaRPr lang="en-US" sz="900" b="1" dirty="0">
              <a:latin typeface="Cambria" panose="02040503050406030204" pitchFamily="18" charset="0"/>
              <a:cs typeface="Helvetica Neue"/>
            </a:endParaRPr>
          </a:p>
        </p:txBody>
      </p:sp>
      <p:cxnSp>
        <p:nvCxnSpPr>
          <p:cNvPr id="46" name="Straight Arrow Connector 45"/>
          <p:cNvCxnSpPr>
            <a:stCxn id="52" idx="1"/>
            <a:endCxn id="44" idx="3"/>
          </p:cNvCxnSpPr>
          <p:nvPr/>
        </p:nvCxnSpPr>
        <p:spPr>
          <a:xfrm flipH="1" flipV="1">
            <a:off x="1667282" y="2039054"/>
            <a:ext cx="679085" cy="2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Picture 46" descr="ElasticCache.png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9593" y="4858562"/>
            <a:ext cx="656438" cy="656438"/>
          </a:xfrm>
          <a:prstGeom prst="rect">
            <a:avLst/>
          </a:prstGeom>
        </p:spPr>
      </p:pic>
      <p:sp>
        <p:nvSpPr>
          <p:cNvPr id="48" name="TextBox 69"/>
          <p:cNvSpPr txBox="1"/>
          <p:nvPr/>
        </p:nvSpPr>
        <p:spPr>
          <a:xfrm>
            <a:off x="8170172" y="5521359"/>
            <a:ext cx="118285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b="1" dirty="0" err="1" smtClean="0">
                <a:latin typeface="Cambria" panose="02040503050406030204" pitchFamily="18" charset="0"/>
                <a:cs typeface="Helvetica Neue"/>
              </a:rPr>
              <a:t>ElastiCache</a:t>
            </a:r>
            <a:r>
              <a:rPr lang="en-US" sz="800" b="1" dirty="0" smtClean="0">
                <a:latin typeface="Cambria" panose="02040503050406030204" pitchFamily="18" charset="0"/>
                <a:cs typeface="Helvetica Neue"/>
              </a:rPr>
              <a:t> Cluster</a:t>
            </a:r>
            <a:endParaRPr lang="en-US" sz="800" b="1" dirty="0">
              <a:latin typeface="Cambria" panose="02040503050406030204" pitchFamily="18" charset="0"/>
              <a:cs typeface="Helvetica Neue"/>
            </a:endParaRPr>
          </a:p>
        </p:txBody>
      </p:sp>
      <p:sp>
        <p:nvSpPr>
          <p:cNvPr id="49" name="Rounded Rectangle 48"/>
          <p:cNvSpPr/>
          <p:nvPr/>
        </p:nvSpPr>
        <p:spPr bwMode="auto">
          <a:xfrm>
            <a:off x="8147851" y="4839033"/>
            <a:ext cx="1288889" cy="987273"/>
          </a:xfrm>
          <a:prstGeom prst="roundRect">
            <a:avLst>
              <a:gd name="adj" fmla="val 9818"/>
            </a:avLst>
          </a:prstGeom>
          <a:noFill/>
          <a:ln w="19050">
            <a:solidFill>
              <a:schemeClr val="accent2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8116624" y="4829290"/>
            <a:ext cx="362600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latin typeface="Cambria" panose="02040503050406030204" pitchFamily="18" charset="0"/>
              </a:rPr>
              <a:t>SG</a:t>
            </a:r>
          </a:p>
        </p:txBody>
      </p:sp>
      <p:sp>
        <p:nvSpPr>
          <p:cNvPr id="51" name="Rectangle 50"/>
          <p:cNvSpPr/>
          <p:nvPr/>
        </p:nvSpPr>
        <p:spPr>
          <a:xfrm>
            <a:off x="8192229" y="5598198"/>
            <a:ext cx="1194558" cy="2308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err="1" smtClean="0">
                <a:latin typeface="Cambria" panose="02040503050406030204" pitchFamily="18" charset="0"/>
              </a:rPr>
              <a:t>tegrity</a:t>
            </a:r>
            <a:r>
              <a:rPr lang="en-US" sz="900" dirty="0" smtClean="0">
                <a:latin typeface="Cambria" panose="02040503050406030204" pitchFamily="18" charset="0"/>
              </a:rPr>
              <a:t>-prod-</a:t>
            </a:r>
            <a:r>
              <a:rPr lang="en-US" sz="900" dirty="0" err="1" smtClean="0">
                <a:latin typeface="Cambria" panose="02040503050406030204" pitchFamily="18" charset="0"/>
              </a:rPr>
              <a:t>elcache</a:t>
            </a:r>
            <a:endParaRPr lang="en-US" sz="900" dirty="0">
              <a:latin typeface="Cambria" panose="02040503050406030204" pitchFamily="18" charset="0"/>
            </a:endParaRPr>
          </a:p>
        </p:txBody>
      </p:sp>
      <p:sp>
        <p:nvSpPr>
          <p:cNvPr id="52" name="Rounded Rectangle 51"/>
          <p:cNvSpPr/>
          <p:nvPr/>
        </p:nvSpPr>
        <p:spPr bwMode="auto">
          <a:xfrm>
            <a:off x="2346367" y="1516555"/>
            <a:ext cx="1163293" cy="1049134"/>
          </a:xfrm>
          <a:prstGeom prst="roundRect">
            <a:avLst>
              <a:gd name="adj" fmla="val 9818"/>
            </a:avLst>
          </a:prstGeom>
          <a:noFill/>
          <a:ln w="19050">
            <a:solidFill>
              <a:schemeClr val="accent2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2321157" y="1491841"/>
            <a:ext cx="362600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latin typeface="Cambria" panose="02040503050406030204" pitchFamily="18" charset="0"/>
              </a:rPr>
              <a:t>SG</a:t>
            </a:r>
          </a:p>
        </p:txBody>
      </p:sp>
      <p:sp>
        <p:nvSpPr>
          <p:cNvPr id="54" name="TextBox 34"/>
          <p:cNvSpPr txBox="1">
            <a:spLocks noChangeArrowheads="1"/>
          </p:cNvSpPr>
          <p:nvPr/>
        </p:nvSpPr>
        <p:spPr bwMode="auto">
          <a:xfrm>
            <a:off x="2149278" y="2278979"/>
            <a:ext cx="155575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 err="1" smtClean="0">
                <a:latin typeface="Cambria" panose="02040503050406030204" pitchFamily="18" charset="0"/>
              </a:rPr>
              <a:t>tegrity</a:t>
            </a:r>
            <a:r>
              <a:rPr lang="en-US" sz="900" dirty="0" smtClean="0">
                <a:latin typeface="Cambria" panose="02040503050406030204" pitchFamily="18" charset="0"/>
              </a:rPr>
              <a:t>-prod-</a:t>
            </a:r>
            <a:r>
              <a:rPr lang="en-US" sz="900" dirty="0" err="1" smtClean="0">
                <a:latin typeface="Cambria" panose="02040503050406030204" pitchFamily="18" charset="0"/>
              </a:rPr>
              <a:t>elb</a:t>
            </a:r>
            <a:endParaRPr lang="en-US" sz="900" b="1" dirty="0">
              <a:solidFill>
                <a:srgbClr val="6F2927"/>
              </a:solidFill>
              <a:latin typeface="Helvetica Neue"/>
              <a:ea typeface="Verdana" pitchFamily="34" charset="0"/>
              <a:cs typeface="Helvetica Neue"/>
            </a:endParaRPr>
          </a:p>
        </p:txBody>
      </p:sp>
      <p:sp>
        <p:nvSpPr>
          <p:cNvPr id="56" name="TextBox 78"/>
          <p:cNvSpPr txBox="1"/>
          <p:nvPr/>
        </p:nvSpPr>
        <p:spPr>
          <a:xfrm>
            <a:off x="4301992" y="5723910"/>
            <a:ext cx="732373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b="1" dirty="0" smtClean="0">
                <a:latin typeface="Cambria" panose="02040503050406030204" pitchFamily="18" charset="0"/>
                <a:cs typeface="Helvetica Neue"/>
              </a:rPr>
              <a:t>VPN connection</a:t>
            </a:r>
            <a:endParaRPr lang="en-US" sz="900" b="1" dirty="0">
              <a:latin typeface="Cambria" panose="02040503050406030204" pitchFamily="18" charset="0"/>
              <a:cs typeface="Helvetica Neue"/>
            </a:endParaRPr>
          </a:p>
        </p:txBody>
      </p:sp>
      <p:pic>
        <p:nvPicPr>
          <p:cNvPr id="60" name="Picture 59" descr="RDS-DB-Instace.png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1737" y="4807638"/>
            <a:ext cx="731520" cy="731520"/>
          </a:xfrm>
          <a:prstGeom prst="rect">
            <a:avLst/>
          </a:prstGeom>
        </p:spPr>
      </p:pic>
      <p:sp>
        <p:nvSpPr>
          <p:cNvPr id="61" name="TextBox 83"/>
          <p:cNvSpPr txBox="1"/>
          <p:nvPr/>
        </p:nvSpPr>
        <p:spPr>
          <a:xfrm>
            <a:off x="9763959" y="5523938"/>
            <a:ext cx="847076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b="1" dirty="0" smtClean="0">
                <a:latin typeface="Cambria" panose="02040503050406030204" pitchFamily="18" charset="0"/>
                <a:cs typeface="Helvetica Neue"/>
              </a:rPr>
              <a:t>RDS DB MSSQL</a:t>
            </a:r>
            <a:endParaRPr lang="en-US" sz="900" b="1" dirty="0">
              <a:latin typeface="Cambria" panose="02040503050406030204" pitchFamily="18" charset="0"/>
              <a:cs typeface="Helvetica Neue"/>
            </a:endParaRPr>
          </a:p>
        </p:txBody>
      </p:sp>
      <p:sp>
        <p:nvSpPr>
          <p:cNvPr id="62" name="TextBox 34"/>
          <p:cNvSpPr txBox="1">
            <a:spLocks noChangeArrowheads="1"/>
          </p:cNvSpPr>
          <p:nvPr/>
        </p:nvSpPr>
        <p:spPr bwMode="auto">
          <a:xfrm>
            <a:off x="9484775" y="5600154"/>
            <a:ext cx="149727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 err="1" smtClean="0">
                <a:latin typeface="Cambria" panose="02040503050406030204" pitchFamily="18" charset="0"/>
              </a:rPr>
              <a:t>tegrity</a:t>
            </a:r>
            <a:r>
              <a:rPr lang="en-US" sz="900" dirty="0" smtClean="0">
                <a:latin typeface="Cambria" panose="02040503050406030204" pitchFamily="18" charset="0"/>
              </a:rPr>
              <a:t>-prod-</a:t>
            </a:r>
            <a:r>
              <a:rPr lang="en-US" sz="900" dirty="0" err="1" smtClean="0">
                <a:latin typeface="Cambria" panose="02040503050406030204" pitchFamily="18" charset="0"/>
              </a:rPr>
              <a:t>mssqlrds</a:t>
            </a:r>
            <a:endParaRPr lang="en-US" sz="900" b="1" dirty="0">
              <a:solidFill>
                <a:srgbClr val="6F2927"/>
              </a:solidFill>
              <a:latin typeface="Helvetica Neue"/>
              <a:ea typeface="Verdana" pitchFamily="34" charset="0"/>
              <a:cs typeface="Helvetica Neue"/>
            </a:endParaRPr>
          </a:p>
        </p:txBody>
      </p:sp>
      <p:sp>
        <p:nvSpPr>
          <p:cNvPr id="63" name="Rounded Rectangle 62"/>
          <p:cNvSpPr/>
          <p:nvPr/>
        </p:nvSpPr>
        <p:spPr bwMode="auto">
          <a:xfrm>
            <a:off x="9581896" y="4850617"/>
            <a:ext cx="1255260" cy="994842"/>
          </a:xfrm>
          <a:prstGeom prst="roundRect">
            <a:avLst>
              <a:gd name="adj" fmla="val 9818"/>
            </a:avLst>
          </a:prstGeom>
          <a:noFill/>
          <a:ln w="19050">
            <a:solidFill>
              <a:schemeClr val="accent2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9560575" y="4839033"/>
            <a:ext cx="362600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latin typeface="Cambria" panose="02040503050406030204" pitchFamily="18" charset="0"/>
              </a:rPr>
              <a:t>SG</a:t>
            </a:r>
          </a:p>
        </p:txBody>
      </p:sp>
      <p:sp>
        <p:nvSpPr>
          <p:cNvPr id="65" name="TextBox 84"/>
          <p:cNvSpPr txBox="1"/>
          <p:nvPr/>
        </p:nvSpPr>
        <p:spPr>
          <a:xfrm>
            <a:off x="3205148" y="515348"/>
            <a:ext cx="6147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 smtClean="0">
                <a:solidFill>
                  <a:srgbClr val="00B0F0"/>
                </a:solidFill>
                <a:latin typeface="Cambria" panose="02040503050406030204" pitchFamily="18" charset="0"/>
              </a:rPr>
              <a:t>TLC Prod VPC architecture diagram</a:t>
            </a:r>
            <a:endParaRPr lang="en-US" sz="2400" b="1" dirty="0">
              <a:solidFill>
                <a:srgbClr val="00B0F0"/>
              </a:solidFill>
              <a:latin typeface="Cambria" panose="02040503050406030204" pitchFamily="18" charset="0"/>
            </a:endParaRPr>
          </a:p>
        </p:txBody>
      </p:sp>
      <p:cxnSp>
        <p:nvCxnSpPr>
          <p:cNvPr id="66" name="Straight Arrow Connector 65"/>
          <p:cNvCxnSpPr>
            <a:stCxn id="86" idx="1"/>
            <a:endCxn id="52" idx="3"/>
          </p:cNvCxnSpPr>
          <p:nvPr/>
        </p:nvCxnSpPr>
        <p:spPr>
          <a:xfrm flipH="1" flipV="1">
            <a:off x="3509660" y="2041122"/>
            <a:ext cx="3064001" cy="2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/>
          <p:cNvCxnSpPr>
            <a:stCxn id="87" idx="2"/>
            <a:endCxn id="40" idx="3"/>
          </p:cNvCxnSpPr>
          <p:nvPr/>
        </p:nvCxnSpPr>
        <p:spPr>
          <a:xfrm rot="5400000">
            <a:off x="6679260" y="1303255"/>
            <a:ext cx="183882" cy="331122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45" idx="2"/>
            <a:endCxn id="38" idx="0"/>
          </p:cNvCxnSpPr>
          <p:nvPr/>
        </p:nvCxnSpPr>
        <p:spPr>
          <a:xfrm flipH="1">
            <a:off x="1301522" y="2661875"/>
            <a:ext cx="20801" cy="430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68"/>
          <p:cNvCxnSpPr>
            <a:stCxn id="40" idx="2"/>
          </p:cNvCxnSpPr>
          <p:nvPr/>
        </p:nvCxnSpPr>
        <p:spPr>
          <a:xfrm rot="5400000">
            <a:off x="3156082" y="1983836"/>
            <a:ext cx="161015" cy="302647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0" name="Picture 69" descr="EC2-Instance.png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4539" y="4289942"/>
            <a:ext cx="663747" cy="663747"/>
          </a:xfrm>
          <a:prstGeom prst="rect">
            <a:avLst/>
          </a:prstGeom>
        </p:spPr>
      </p:pic>
      <p:sp>
        <p:nvSpPr>
          <p:cNvPr id="71" name="TextBox 86"/>
          <p:cNvSpPr txBox="1"/>
          <p:nvPr/>
        </p:nvSpPr>
        <p:spPr>
          <a:xfrm>
            <a:off x="4097034" y="4945546"/>
            <a:ext cx="718755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 smtClean="0">
                <a:latin typeface="Cambria" panose="02040503050406030204" pitchFamily="18" charset="0"/>
                <a:cs typeface="Helvetica Neue"/>
              </a:rPr>
              <a:t>NAT instance</a:t>
            </a:r>
            <a:endParaRPr lang="en-US" sz="900" dirty="0">
              <a:latin typeface="Cambria" panose="02040503050406030204" pitchFamily="18" charset="0"/>
              <a:cs typeface="Helvetica Neue"/>
            </a:endParaRPr>
          </a:p>
        </p:txBody>
      </p:sp>
      <p:cxnSp>
        <p:nvCxnSpPr>
          <p:cNvPr id="72" name="Straight Arrow Connector 71"/>
          <p:cNvCxnSpPr>
            <a:endCxn id="70" idx="3"/>
          </p:cNvCxnSpPr>
          <p:nvPr/>
        </p:nvCxnSpPr>
        <p:spPr>
          <a:xfrm flipH="1" flipV="1">
            <a:off x="4788286" y="4621816"/>
            <a:ext cx="296696" cy="6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/>
          <p:cNvCxnSpPr>
            <a:stCxn id="70" idx="1"/>
            <a:endCxn id="39" idx="2"/>
          </p:cNvCxnSpPr>
          <p:nvPr/>
        </p:nvCxnSpPr>
        <p:spPr>
          <a:xfrm rot="10800000">
            <a:off x="1301523" y="3862036"/>
            <a:ext cx="2823017" cy="75978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34"/>
          <p:cNvSpPr txBox="1">
            <a:spLocks noChangeArrowheads="1"/>
          </p:cNvSpPr>
          <p:nvPr/>
        </p:nvSpPr>
        <p:spPr bwMode="auto">
          <a:xfrm>
            <a:off x="8513605" y="2284172"/>
            <a:ext cx="155575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 err="1" smtClean="0">
                <a:solidFill>
                  <a:srgbClr val="00B050"/>
                </a:solidFill>
                <a:latin typeface="Cambria" panose="02040503050406030204" pitchFamily="18" charset="0"/>
              </a:rPr>
              <a:t>tegrity</a:t>
            </a:r>
            <a:r>
              <a:rPr lang="en-US" sz="900" dirty="0" smtClean="0">
                <a:solidFill>
                  <a:srgbClr val="00B050"/>
                </a:solidFill>
                <a:latin typeface="Cambria" panose="02040503050406030204" pitchFamily="18" charset="0"/>
              </a:rPr>
              <a:t>-prod-</a:t>
            </a:r>
            <a:r>
              <a:rPr lang="en-US" sz="900" dirty="0" err="1" smtClean="0">
                <a:solidFill>
                  <a:srgbClr val="00B050"/>
                </a:solidFill>
                <a:latin typeface="Cambria" panose="02040503050406030204" pitchFamily="18" charset="0"/>
              </a:rPr>
              <a:t>wms</a:t>
            </a:r>
            <a:endParaRPr lang="en-US" sz="900" b="1" dirty="0">
              <a:solidFill>
                <a:srgbClr val="00B050"/>
              </a:solidFill>
              <a:latin typeface="Helvetica Neue"/>
              <a:ea typeface="Verdana" pitchFamily="34" charset="0"/>
              <a:cs typeface="Helvetica Neue"/>
            </a:endParaRPr>
          </a:p>
        </p:txBody>
      </p:sp>
      <p:sp>
        <p:nvSpPr>
          <p:cNvPr id="75" name="Rounded Rectangle 74"/>
          <p:cNvSpPr/>
          <p:nvPr/>
        </p:nvSpPr>
        <p:spPr bwMode="auto">
          <a:xfrm>
            <a:off x="8477721" y="1551110"/>
            <a:ext cx="1555750" cy="1010327"/>
          </a:xfrm>
          <a:prstGeom prst="roundRect">
            <a:avLst>
              <a:gd name="adj" fmla="val 9818"/>
            </a:avLst>
          </a:prstGeom>
          <a:noFill/>
          <a:ln w="19050">
            <a:solidFill>
              <a:schemeClr val="accent2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8490550" y="1556003"/>
            <a:ext cx="362600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latin typeface="Cambria" panose="02040503050406030204" pitchFamily="18" charset="0"/>
              </a:rPr>
              <a:t>SG</a:t>
            </a:r>
          </a:p>
        </p:txBody>
      </p:sp>
      <p:pic>
        <p:nvPicPr>
          <p:cNvPr id="77" name="Picture 76" descr="EC2-Instances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8346" y="1510674"/>
            <a:ext cx="736668" cy="748135"/>
          </a:xfrm>
          <a:prstGeom prst="rect">
            <a:avLst/>
          </a:prstGeom>
        </p:spPr>
      </p:pic>
      <p:sp>
        <p:nvSpPr>
          <p:cNvPr id="78" name="TextBox 95"/>
          <p:cNvSpPr txBox="1"/>
          <p:nvPr/>
        </p:nvSpPr>
        <p:spPr>
          <a:xfrm>
            <a:off x="8861640" y="2143293"/>
            <a:ext cx="8535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b="1" dirty="0" smtClean="0">
                <a:solidFill>
                  <a:srgbClr val="00B050"/>
                </a:solidFill>
                <a:latin typeface="Cambria" panose="02040503050406030204" pitchFamily="18" charset="0"/>
              </a:rPr>
              <a:t>WMS AS</a:t>
            </a:r>
            <a:endParaRPr lang="en-US" sz="800" b="1" dirty="0">
              <a:solidFill>
                <a:srgbClr val="00B050"/>
              </a:solidFill>
              <a:latin typeface="Cambria" panose="02040503050406030204" pitchFamily="18" charset="0"/>
            </a:endParaRPr>
          </a:p>
        </p:txBody>
      </p:sp>
      <p:sp>
        <p:nvSpPr>
          <p:cNvPr id="79" name="TextBox 34"/>
          <p:cNvSpPr txBox="1">
            <a:spLocks noChangeArrowheads="1"/>
          </p:cNvSpPr>
          <p:nvPr/>
        </p:nvSpPr>
        <p:spPr bwMode="auto">
          <a:xfrm>
            <a:off x="8015301" y="4477128"/>
            <a:ext cx="155575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 err="1" smtClean="0">
                <a:solidFill>
                  <a:srgbClr val="00B050"/>
                </a:solidFill>
                <a:latin typeface="Cambria" panose="02040503050406030204" pitchFamily="18" charset="0"/>
              </a:rPr>
              <a:t>tegrity</a:t>
            </a:r>
            <a:r>
              <a:rPr lang="en-US" sz="900" dirty="0" smtClean="0">
                <a:solidFill>
                  <a:srgbClr val="00B050"/>
                </a:solidFill>
                <a:latin typeface="Cambria" panose="02040503050406030204" pitchFamily="18" charset="0"/>
              </a:rPr>
              <a:t>-prod-</a:t>
            </a:r>
            <a:r>
              <a:rPr lang="en-US" sz="900" dirty="0" err="1" smtClean="0">
                <a:solidFill>
                  <a:srgbClr val="00B050"/>
                </a:solidFill>
                <a:latin typeface="Cambria" panose="02040503050406030204" pitchFamily="18" charset="0"/>
              </a:rPr>
              <a:t>ssrs</a:t>
            </a:r>
            <a:endParaRPr lang="en-US" sz="900" b="1" dirty="0">
              <a:solidFill>
                <a:srgbClr val="00B050"/>
              </a:solidFill>
              <a:latin typeface="Helvetica Neue"/>
              <a:ea typeface="Verdana" pitchFamily="34" charset="0"/>
              <a:cs typeface="Helvetica Neue"/>
            </a:endParaRPr>
          </a:p>
        </p:txBody>
      </p:sp>
      <p:sp>
        <p:nvSpPr>
          <p:cNvPr id="80" name="Rounded Rectangle 79"/>
          <p:cNvSpPr/>
          <p:nvPr/>
        </p:nvSpPr>
        <p:spPr bwMode="auto">
          <a:xfrm>
            <a:off x="8148751" y="3667863"/>
            <a:ext cx="1287989" cy="1010327"/>
          </a:xfrm>
          <a:prstGeom prst="roundRect">
            <a:avLst>
              <a:gd name="adj" fmla="val 9818"/>
            </a:avLst>
          </a:prstGeom>
          <a:noFill/>
          <a:ln w="19050">
            <a:solidFill>
              <a:schemeClr val="accent2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8161580" y="3672756"/>
            <a:ext cx="362600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latin typeface="Cambria" panose="02040503050406030204" pitchFamily="18" charset="0"/>
              </a:rPr>
              <a:t>SG</a:t>
            </a:r>
          </a:p>
        </p:txBody>
      </p:sp>
      <p:pic>
        <p:nvPicPr>
          <p:cNvPr id="82" name="Picture 81" descr="EC2-Instances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0041" y="3627427"/>
            <a:ext cx="736668" cy="748135"/>
          </a:xfrm>
          <a:prstGeom prst="rect">
            <a:avLst/>
          </a:prstGeom>
        </p:spPr>
      </p:pic>
      <p:sp>
        <p:nvSpPr>
          <p:cNvPr id="83" name="TextBox 95"/>
          <p:cNvSpPr txBox="1"/>
          <p:nvPr/>
        </p:nvSpPr>
        <p:spPr>
          <a:xfrm>
            <a:off x="8363336" y="4336249"/>
            <a:ext cx="8535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b="1" dirty="0" smtClean="0">
                <a:solidFill>
                  <a:srgbClr val="00B050"/>
                </a:solidFill>
                <a:latin typeface="Cambria" panose="02040503050406030204" pitchFamily="18" charset="0"/>
              </a:rPr>
              <a:t>SSRS AS</a:t>
            </a:r>
            <a:endParaRPr lang="en-US" sz="800" b="1" dirty="0">
              <a:solidFill>
                <a:srgbClr val="00B05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1752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7193" y="47867"/>
            <a:ext cx="9537614" cy="6762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587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66</Words>
  <Application>Microsoft Office PowerPoint</Application>
  <PresentationFormat>Widescreen</PresentationFormat>
  <Paragraphs>34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Calibri</vt:lpstr>
      <vt:lpstr>Calibri Light</vt:lpstr>
      <vt:lpstr>Cambria</vt:lpstr>
      <vt:lpstr>Helvetica Neue</vt:lpstr>
      <vt:lpstr>Verdana</vt:lpstr>
      <vt:lpstr>Office Theme</vt:lpstr>
      <vt:lpstr>1_Office Theme</vt:lpstr>
      <vt:lpstr>PowerPoint Presentation</vt:lpstr>
      <vt:lpstr>PowerPoint Presentation</vt:lpstr>
    </vt:vector>
  </TitlesOfParts>
  <Company>MHEI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Roy Lauer</dc:creator>
  <cp:lastModifiedBy>Shelton, Shane</cp:lastModifiedBy>
  <cp:revision>2</cp:revision>
  <dcterms:created xsi:type="dcterms:W3CDTF">2015-03-08T15:52:46Z</dcterms:created>
  <dcterms:modified xsi:type="dcterms:W3CDTF">2015-08-25T15:39:57Z</dcterms:modified>
</cp:coreProperties>
</file>