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6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15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55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2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6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20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8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9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8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7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8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1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7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13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391886"/>
            <a:ext cx="7773308" cy="2323322"/>
          </a:xfrm>
        </p:spPr>
        <p:txBody>
          <a:bodyPr>
            <a:normAutofit/>
          </a:bodyPr>
          <a:lstStyle/>
          <a:p>
            <a:r>
              <a:rPr dirty="0"/>
              <a:t>Census Data Standardization and Analysis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296671"/>
            <a:ext cx="7773308" cy="1655762"/>
          </a:xfrm>
        </p:spPr>
        <p:txBody>
          <a:bodyPr/>
          <a:lstStyle/>
          <a:p>
            <a:r>
              <a:rPr dirty="0"/>
              <a:t>From Cleaning to Visualization</a:t>
            </a:r>
          </a:p>
          <a:p>
            <a:r>
              <a:rPr dirty="0" smtClean="0"/>
              <a:t>Yash </a:t>
            </a:r>
            <a:r>
              <a:rPr dirty="0"/>
              <a:t>Bhimrao Koli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417"/>
            <a:ext cx="7772400" cy="1321835"/>
          </a:xfrm>
        </p:spPr>
        <p:txBody>
          <a:bodyPr/>
          <a:lstStyle/>
          <a:p>
            <a:r>
              <a:rPr dirty="0"/>
              <a:t>Data Visualization and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7967"/>
            <a:ext cx="7772400" cy="2668554"/>
          </a:xfrm>
        </p:spPr>
        <p:txBody>
          <a:bodyPr anchor="ctr"/>
          <a:lstStyle/>
          <a:p>
            <a:r>
              <a:rPr lang="en-IN" dirty="0"/>
              <a:t>U</a:t>
            </a:r>
            <a:r>
              <a:rPr dirty="0" smtClean="0"/>
              <a:t>se </a:t>
            </a:r>
            <a:r>
              <a:rPr dirty="0"/>
              <a:t>Streamlit to visualize insights from the census data</a:t>
            </a:r>
            <a:r>
              <a:rPr dirty="0" smtClean="0"/>
              <a:t>.</a:t>
            </a:r>
            <a:endParaRPr lang="en-IN" dirty="0" smtClean="0"/>
          </a:p>
          <a:p>
            <a:r>
              <a:rPr lang="en-US" dirty="0"/>
              <a:t>Utilize the database to run complex queries and retrieve specific insights.</a:t>
            </a:r>
            <a:endParaRPr lang="en-IN" dirty="0" smtClean="0"/>
          </a:p>
          <a:p>
            <a:r>
              <a:rPr lang="en-US" dirty="0"/>
              <a:t>Provide up-to-date information by querying the latest data in the database.</a:t>
            </a:r>
            <a:endParaRPr dirty="0"/>
          </a:p>
          <a:p>
            <a:r>
              <a:rPr dirty="0"/>
              <a:t>Example queries: Total population by district, literacy rates, household amenities.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91"/>
            <a:ext cx="7772400" cy="845975"/>
          </a:xfrm>
        </p:spPr>
        <p:txBody>
          <a:bodyPr/>
          <a:lstStyle/>
          <a:p>
            <a:r>
              <a:rPr dirty="0" smtClean="0"/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989"/>
            <a:ext cx="7772400" cy="490254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Successful standardization and processing of census data</a:t>
            </a:r>
            <a:r>
              <a:rPr dirty="0" smtClean="0"/>
              <a:t>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Impact on Data Quality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Consistent Data </a:t>
            </a:r>
            <a:r>
              <a:rPr lang="en-US" b="1" dirty="0" smtClean="0"/>
              <a:t>Retrieval</a:t>
            </a:r>
            <a:r>
              <a:rPr lang="en-US" dirty="0" smtClean="0"/>
              <a:t>: Ensure </a:t>
            </a:r>
            <a:r>
              <a:rPr lang="en-US" dirty="0"/>
              <a:t>accurate and consistent data retrieval through standardized SQL queries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Real-time Data </a:t>
            </a:r>
            <a:r>
              <a:rPr lang="en-US" b="1" dirty="0" smtClean="0"/>
              <a:t>Access</a:t>
            </a:r>
            <a:r>
              <a:rPr lang="en-US" dirty="0" smtClean="0"/>
              <a:t>: Provide </a:t>
            </a:r>
            <a:r>
              <a:rPr lang="en-US" dirty="0"/>
              <a:t>up-to-date information by querying the latest data in the database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</a:t>
            </a:r>
            <a:r>
              <a:rPr lang="en-US" b="1" dirty="0" smtClean="0"/>
              <a:t>Accuracy</a:t>
            </a:r>
            <a:r>
              <a:rPr lang="en-US" dirty="0" smtClean="0"/>
              <a:t>: Minimize </a:t>
            </a:r>
            <a:r>
              <a:rPr lang="en-US" dirty="0"/>
              <a:t>errors by validating and cleaning data before uploading to the database.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2662548"/>
          </a:xfrm>
        </p:spPr>
        <p:txBody>
          <a:bodyPr>
            <a:normAutofit/>
          </a:bodyPr>
          <a:lstStyle/>
          <a:p>
            <a:r>
              <a:rPr dirty="0" smtClean="0"/>
              <a:t>Project </a:t>
            </a:r>
            <a:r>
              <a:rPr dirty="0"/>
              <a:t>goal: Clean, process, and analyze census data for accurate and accessible insights</a:t>
            </a:r>
            <a:r>
              <a:rPr dirty="0" smtClean="0"/>
              <a:t>.</a:t>
            </a:r>
            <a:endParaRPr lang="en-IN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Technologies used: Python,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</a:t>
            </a:r>
            <a:r>
              <a:rPr dirty="0" smtClean="0"/>
              <a:t>SQL</a:t>
            </a:r>
            <a:r>
              <a:rPr dirty="0"/>
              <a:t>,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</a:t>
            </a:r>
            <a:r>
              <a:rPr dirty="0" smtClean="0"/>
              <a:t>MongoDB</a:t>
            </a:r>
            <a:r>
              <a:rPr dirty="0"/>
              <a:t>,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</a:t>
            </a:r>
            <a:r>
              <a:rPr dirty="0" smtClean="0"/>
              <a:t>Streamlit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78" y="142379"/>
            <a:ext cx="7772400" cy="1456267"/>
          </a:xfrm>
        </p:spPr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78" y="1763486"/>
            <a:ext cx="7765322" cy="4142792"/>
          </a:xfrm>
        </p:spPr>
        <p:txBody>
          <a:bodyPr>
            <a:noAutofit/>
          </a:bodyPr>
          <a:lstStyle/>
          <a:p>
            <a:r>
              <a:rPr dirty="0"/>
              <a:t>Objective: Ensure uniformity, accuracy, and accessibility of census data for further analysis and visualization</a:t>
            </a:r>
            <a:r>
              <a:rPr dirty="0" smtClean="0"/>
              <a:t>.</a:t>
            </a:r>
            <a:endParaRPr lang="en-IN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Key tasks: </a:t>
            </a:r>
            <a:r>
              <a:rPr lang="en-IN" dirty="0" smtClean="0"/>
              <a:t> Column</a:t>
            </a:r>
            <a:r>
              <a:rPr dirty="0" smtClean="0"/>
              <a:t> </a:t>
            </a:r>
            <a:r>
              <a:rPr dirty="0"/>
              <a:t>renaming,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S</a:t>
            </a:r>
            <a:r>
              <a:rPr dirty="0" smtClean="0"/>
              <a:t>tate/UT </a:t>
            </a:r>
            <a:r>
              <a:rPr dirty="0"/>
              <a:t>name standardization,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N</a:t>
            </a:r>
            <a:r>
              <a:rPr dirty="0" smtClean="0"/>
              <a:t>ew </a:t>
            </a:r>
            <a:r>
              <a:rPr dirty="0"/>
              <a:t>state/UT formation,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Handling </a:t>
            </a:r>
            <a:r>
              <a:rPr lang="en-IN" dirty="0"/>
              <a:t>missing data,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Saving data to MongoDB,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           </a:t>
            </a:r>
            <a:r>
              <a:rPr lang="en-US" dirty="0" smtClean="0"/>
              <a:t>Database </a:t>
            </a:r>
            <a:r>
              <a:rPr lang="en-US" dirty="0"/>
              <a:t>connection and data </a:t>
            </a:r>
            <a:r>
              <a:rPr lang="en-US" dirty="0" smtClean="0"/>
              <a:t>upload,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D</a:t>
            </a:r>
            <a:r>
              <a:rPr dirty="0" smtClean="0"/>
              <a:t>ata </a:t>
            </a:r>
            <a:r>
              <a:rPr lang="en-IN" dirty="0" smtClean="0"/>
              <a:t>visualization</a:t>
            </a:r>
            <a:r>
              <a:rPr dirty="0" smtClean="0"/>
              <a:t> </a:t>
            </a:r>
            <a:r>
              <a:rPr dirty="0"/>
              <a:t>and querying.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61732"/>
            <a:ext cx="7765321" cy="678023"/>
          </a:xfrm>
        </p:spPr>
        <p:txBody>
          <a:bodyPr>
            <a:normAutofit/>
          </a:bodyPr>
          <a:lstStyle/>
          <a:p>
            <a:r>
              <a:rPr dirty="0" smtClean="0"/>
              <a:t>Rename </a:t>
            </a:r>
            <a:r>
              <a:rPr dirty="0"/>
              <a:t>Column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946735"/>
            <a:ext cx="7765322" cy="55380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Purpose of Renaming </a:t>
            </a:r>
            <a:r>
              <a:rPr lang="en-US" sz="1600" b="1" dirty="0" smtClean="0"/>
              <a:t>Columns:</a:t>
            </a:r>
            <a:endParaRPr lang="en-US" sz="1600" dirty="0"/>
          </a:p>
          <a:p>
            <a:r>
              <a:rPr lang="en-US" sz="1600" dirty="0"/>
              <a:t>Standardize column names for better readability and uniformity.</a:t>
            </a:r>
          </a:p>
          <a:p>
            <a:r>
              <a:rPr lang="en-US" sz="1600" dirty="0"/>
              <a:t>Ensure consistency across the dataset to facilitate easier data processing and analysis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Examples of renaming include 'State name' to 'State/UT' and 'Male_Literate' to 'Literate_Male</a:t>
            </a:r>
            <a:r>
              <a:rPr lang="en-US" sz="1600" dirty="0" smtClean="0"/>
              <a:t>'.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 smtClean="0">
                <a:effectLst/>
              </a:rPr>
              <a:t>Implementation </a:t>
            </a:r>
            <a:r>
              <a:rPr lang="en-US" altLang="en-US" sz="1600" b="1" dirty="0">
                <a:effectLst/>
              </a:rPr>
              <a:t>Details</a:t>
            </a:r>
            <a:r>
              <a:rPr lang="en-US" altLang="en-US" sz="1600" b="1" dirty="0" smtClean="0">
                <a:effectLst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effectLst/>
              </a:rPr>
              <a:t>   Utilized </a:t>
            </a:r>
            <a:r>
              <a:rPr lang="en-US" altLang="en-US" sz="1600" dirty="0">
                <a:effectLst/>
              </a:rPr>
              <a:t>the pandas DataFrame </a:t>
            </a:r>
            <a:r>
              <a:rPr lang="en-US" altLang="en-US" sz="1600" dirty="0" smtClean="0">
                <a:effectLst/>
              </a:rPr>
              <a:t>‘</a:t>
            </a:r>
            <a:r>
              <a:rPr lang="en-US" altLang="en-US" sz="1600" b="1" dirty="0" smtClean="0">
                <a:effectLst/>
              </a:rPr>
              <a:t>rename</a:t>
            </a:r>
            <a:r>
              <a:rPr lang="en-US" altLang="en-US" sz="1600" dirty="0" smtClean="0">
                <a:effectLst/>
              </a:rPr>
              <a:t> </a:t>
            </a:r>
            <a:r>
              <a:rPr lang="en-US" altLang="en-US" sz="1600" b="1" dirty="0" smtClean="0">
                <a:effectLst/>
              </a:rPr>
              <a:t>method</a:t>
            </a:r>
            <a:r>
              <a:rPr lang="en-US" altLang="en-US" sz="1600" dirty="0" smtClean="0">
                <a:effectLst/>
              </a:rPr>
              <a:t>’ </a:t>
            </a:r>
            <a:r>
              <a:rPr lang="en-US" altLang="en-US" sz="1600" dirty="0">
                <a:effectLst/>
              </a:rPr>
              <a:t>with the defined </a:t>
            </a:r>
            <a:r>
              <a:rPr lang="en-US" altLang="en-US" sz="1600" dirty="0" smtClean="0">
                <a:effectLst/>
              </a:rPr>
              <a:t>column mapping.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effectLst/>
              </a:rPr>
              <a:t>   Ensured </a:t>
            </a:r>
            <a:r>
              <a:rPr lang="en-US" altLang="en-US" sz="1600" dirty="0">
                <a:effectLst/>
              </a:rPr>
              <a:t>that changes are made in-place to avoid creating a copy of the DataFrame</a:t>
            </a:r>
            <a:r>
              <a:rPr lang="en-US" altLang="en-US" sz="1600" dirty="0" smtClean="0">
                <a:effectLst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 smtClean="0"/>
          </a:p>
          <a:p>
            <a:pPr marL="0" indent="0">
              <a:buNone/>
            </a:pPr>
            <a:r>
              <a:rPr lang="en-US" sz="1600" b="1" dirty="0"/>
              <a:t>Impact on Data Quality:</a:t>
            </a:r>
            <a:endParaRPr lang="en-US" sz="1600" dirty="0"/>
          </a:p>
          <a:p>
            <a:r>
              <a:rPr lang="en-US" sz="1600" dirty="0"/>
              <a:t>Improved data quality by making the dataset more user-friendly.</a:t>
            </a:r>
          </a:p>
          <a:p>
            <a:r>
              <a:rPr lang="en-US" sz="1600" dirty="0"/>
              <a:t>Facilitated smoother downstream processes, such as data querying and visualization, by having clear and concise column names.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740"/>
            <a:ext cx="7772400" cy="1013925"/>
          </a:xfrm>
        </p:spPr>
        <p:txBody>
          <a:bodyPr/>
          <a:lstStyle/>
          <a:p>
            <a:r>
              <a:rPr dirty="0" smtClean="0"/>
              <a:t>Rename </a:t>
            </a:r>
            <a:r>
              <a:rPr dirty="0"/>
              <a:t>State/UT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7665"/>
            <a:ext cx="7772400" cy="55703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Purpose of Renaming State/UT Names:</a:t>
            </a:r>
            <a:endParaRPr lang="en-US" sz="1600" dirty="0"/>
          </a:p>
          <a:p>
            <a:r>
              <a:rPr lang="en-US" sz="1600" dirty="0"/>
              <a:t>Ensure consistent and standardized formatting of State/UT </a:t>
            </a:r>
            <a:r>
              <a:rPr lang="en-US" sz="1600" dirty="0" smtClean="0"/>
              <a:t>names.</a:t>
            </a:r>
          </a:p>
          <a:p>
            <a:r>
              <a:rPr lang="en-US" sz="1600" dirty="0" smtClean="0"/>
              <a:t>Improve </a:t>
            </a:r>
            <a:r>
              <a:rPr lang="en-US" sz="1600" dirty="0"/>
              <a:t>readability and uniformity across the dataset.</a:t>
            </a:r>
          </a:p>
          <a:p>
            <a:r>
              <a:rPr lang="en-US" sz="1600" dirty="0"/>
              <a:t>Example: "ANDHRA PRADESH" to "Andhra Pradesh</a:t>
            </a:r>
            <a:r>
              <a:rPr lang="en-US" sz="1600" dirty="0" smtClean="0"/>
              <a:t>".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/>
              <a:t>Implementation Details</a:t>
            </a:r>
            <a:r>
              <a:rPr lang="en-US" altLang="en-US" sz="1600" b="1" dirty="0" smtClean="0"/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 smtClean="0"/>
              <a:t>    Utilized </a:t>
            </a:r>
            <a:r>
              <a:rPr lang="en-US" altLang="en-US" sz="1600" dirty="0"/>
              <a:t>the pandas string method </a:t>
            </a:r>
            <a:r>
              <a:rPr lang="en-US" altLang="en-US" sz="1600" dirty="0" smtClean="0"/>
              <a:t>‘</a:t>
            </a:r>
            <a:r>
              <a:rPr lang="en-US" altLang="en-US" sz="1600" b="1" dirty="0" smtClean="0"/>
              <a:t>str.title()</a:t>
            </a:r>
            <a:r>
              <a:rPr lang="en-US" altLang="en-US" sz="1600" dirty="0" smtClean="0"/>
              <a:t>’</a:t>
            </a:r>
            <a:r>
              <a:rPr lang="en-US" altLang="en-US" sz="1600" b="1" dirty="0" smtClean="0"/>
              <a:t> </a:t>
            </a:r>
            <a:r>
              <a:rPr lang="en-US" altLang="en-US" sz="1600" dirty="0" smtClean="0"/>
              <a:t>for </a:t>
            </a:r>
            <a:r>
              <a:rPr lang="en-US" altLang="en-US" sz="1600" dirty="0"/>
              <a:t>title case </a:t>
            </a:r>
            <a:r>
              <a:rPr lang="en-US" altLang="en-US" sz="1600" dirty="0" smtClean="0"/>
              <a:t>conversion.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Applied ‘</a:t>
            </a:r>
            <a:r>
              <a:rPr lang="en-US" altLang="en-US" sz="1600" b="1" dirty="0" smtClean="0"/>
              <a:t>str.replace()</a:t>
            </a:r>
            <a:r>
              <a:rPr lang="en-US" altLang="en-US" sz="1600" dirty="0" smtClean="0"/>
              <a:t>’ </a:t>
            </a:r>
            <a:r>
              <a:rPr lang="en-US" altLang="en-US" sz="1600" dirty="0"/>
              <a:t>to handle specific formatting changes in State/UT names</a:t>
            </a:r>
            <a:r>
              <a:rPr lang="en-US" altLang="en-US" sz="1600" dirty="0" smtClean="0"/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US" sz="1600" b="1" dirty="0"/>
              <a:t>Impact on Data Quality:</a:t>
            </a:r>
            <a:endParaRPr lang="en-US" sz="1600" dirty="0"/>
          </a:p>
          <a:p>
            <a:r>
              <a:rPr lang="en-US" sz="1600" dirty="0"/>
              <a:t>Enhanced data quality by ensuring uniformity in State/UT names.</a:t>
            </a:r>
          </a:p>
          <a:p>
            <a:r>
              <a:rPr lang="en-US" sz="1600" dirty="0"/>
              <a:t>Facilitated accurate and reliable data analysis and visualization by maintaining consistent naming conventions.</a:t>
            </a:r>
          </a:p>
          <a:p>
            <a:pPr marL="0" indent="0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55" y="124410"/>
            <a:ext cx="7772400" cy="1107231"/>
          </a:xfrm>
        </p:spPr>
        <p:txBody>
          <a:bodyPr/>
          <a:lstStyle/>
          <a:p>
            <a:r>
              <a:rPr dirty="0" smtClean="0"/>
              <a:t>Handle </a:t>
            </a:r>
            <a:r>
              <a:rPr dirty="0"/>
              <a:t>New State/UT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55" y="1231641"/>
            <a:ext cx="7772400" cy="51878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Purpose of Handling New State/UT Formation:</a:t>
            </a:r>
            <a:endParaRPr lang="en-US" sz="1600" dirty="0"/>
          </a:p>
          <a:p>
            <a:r>
              <a:rPr lang="en-US" sz="1600" dirty="0"/>
              <a:t>Update records to reflect the formation of new states/UTs.</a:t>
            </a:r>
          </a:p>
          <a:p>
            <a:r>
              <a:rPr lang="en-US" sz="1600" dirty="0"/>
              <a:t>Ensure the dataset accurately represents the current administrative divisions.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/>
              <a:t>Implementation Details</a:t>
            </a:r>
            <a:r>
              <a:rPr lang="en-US" altLang="en-US" sz="1600" b="1" dirty="0" smtClean="0"/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 Utilized the pandas ‘</a:t>
            </a:r>
            <a:r>
              <a:rPr lang="en-US" altLang="en-US" sz="1600" b="1" dirty="0" smtClean="0"/>
              <a:t>loc method</a:t>
            </a:r>
            <a:r>
              <a:rPr lang="en-US" altLang="en-US" sz="1600" dirty="0" smtClean="0"/>
              <a:t>’ to update the 'State/UT' column based on district data.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 </a:t>
            </a:r>
            <a:r>
              <a:rPr lang="en-IN" sz="1600" dirty="0" smtClean="0"/>
              <a:t>Loaded </a:t>
            </a:r>
            <a:r>
              <a:rPr lang="en-IN" sz="1600" dirty="0"/>
              <a:t>district data for Telangana from an external file ('Telangana.txt').</a:t>
            </a:r>
            <a:endParaRPr lang="en-US" altLang="en-US" sz="16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 Ensured </a:t>
            </a:r>
            <a:r>
              <a:rPr lang="en-US" altLang="en-US" sz="1600" dirty="0"/>
              <a:t>accurate reassignment of districts to their respective new states/UTs</a:t>
            </a:r>
            <a:r>
              <a:rPr lang="en-US" altLang="en-US" sz="1600" dirty="0" smtClean="0"/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>
              <a:buNone/>
            </a:pPr>
            <a:r>
              <a:rPr lang="en-US" sz="1600" b="1" dirty="0"/>
              <a:t>Impact on Data Quality:</a:t>
            </a:r>
            <a:endParaRPr lang="en-US" sz="1600" dirty="0"/>
          </a:p>
          <a:p>
            <a:r>
              <a:rPr lang="en-US" sz="1600" dirty="0"/>
              <a:t>Enhanced data accuracy by reflecting current administrative boundaries.</a:t>
            </a:r>
          </a:p>
          <a:p>
            <a:r>
              <a:rPr lang="en-US" sz="1600" dirty="0"/>
              <a:t>Improved the reliability of analysis and visualization by maintaining up-to-date state/UT information.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41"/>
            <a:ext cx="7772400" cy="617219"/>
          </a:xfrm>
        </p:spPr>
        <p:txBody>
          <a:bodyPr/>
          <a:lstStyle/>
          <a:p>
            <a:r>
              <a:rPr dirty="0" smtClean="0"/>
              <a:t>Handle </a:t>
            </a:r>
            <a:r>
              <a:rPr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1425788"/>
            <a:ext cx="7772400" cy="457877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/>
              <a:t>Purpose of Handling Missing Data</a:t>
            </a:r>
            <a:r>
              <a:rPr lang="en-US" sz="1600" b="1" dirty="0" smtClean="0"/>
              <a:t>:</a:t>
            </a:r>
          </a:p>
          <a:p>
            <a:r>
              <a:rPr lang="en-US" sz="1600" dirty="0"/>
              <a:t>Ensure completeness and reliability of the dataset by identifying and processing missing values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Avoid </a:t>
            </a:r>
            <a:r>
              <a:rPr lang="en-US" sz="1600" dirty="0"/>
              <a:t>biases and inaccuracies in analysis caused by missing data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IN" sz="1600" b="1" dirty="0"/>
              <a:t>Implementation Details</a:t>
            </a:r>
            <a:r>
              <a:rPr lang="en-IN" sz="1600" b="1" dirty="0" smtClean="0"/>
              <a:t>:</a:t>
            </a:r>
          </a:p>
          <a:p>
            <a:r>
              <a:rPr lang="en-US" sz="1600" dirty="0"/>
              <a:t>Calculated the percentage of missing data for key columns before processing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Imputed missing </a:t>
            </a:r>
            <a:r>
              <a:rPr lang="en-US" sz="1600" dirty="0" smtClean="0"/>
              <a:t>values </a:t>
            </a:r>
            <a:r>
              <a:rPr lang="en-US" sz="1600" dirty="0"/>
              <a:t>using logical operations</a:t>
            </a:r>
            <a:r>
              <a:rPr lang="en-US" sz="1600" dirty="0" smtClean="0"/>
              <a:t>. </a:t>
            </a:r>
            <a:r>
              <a:rPr lang="en-US" sz="1600" dirty="0"/>
              <a:t>(e.g. </a:t>
            </a:r>
            <a:r>
              <a:rPr lang="en-US" sz="1600" dirty="0" smtClean="0"/>
              <a:t>Population = Male + Female)</a:t>
            </a:r>
          </a:p>
          <a:p>
            <a:r>
              <a:rPr lang="en-US" sz="1600" dirty="0"/>
              <a:t>Calculated and compared the percentage of missing data before and after handling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Visualized the comparison using a horizontal bar chart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Impact on Data Quality:</a:t>
            </a:r>
            <a:endParaRPr lang="en-US" sz="1600" dirty="0"/>
          </a:p>
          <a:p>
            <a:r>
              <a:rPr lang="en-US" sz="1600" dirty="0"/>
              <a:t>Significantly reduced the percentage of missing data, enhancing dataset completeness.</a:t>
            </a:r>
          </a:p>
          <a:p>
            <a:r>
              <a:rPr lang="en-US" sz="1600" dirty="0"/>
              <a:t>Ensured accurate and reliable data analysis by addressing and imputing missing values effectively.</a:t>
            </a:r>
          </a:p>
          <a:p>
            <a:pPr marL="0" indent="0"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765810"/>
          </a:xfrm>
        </p:spPr>
        <p:txBody>
          <a:bodyPr/>
          <a:lstStyle/>
          <a:p>
            <a:r>
              <a:rPr dirty="0" smtClean="0"/>
              <a:t>Save </a:t>
            </a:r>
            <a:r>
              <a:rPr dirty="0"/>
              <a:t>Data to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410"/>
            <a:ext cx="7772400" cy="539115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Purpose of Saving Data to </a:t>
            </a:r>
            <a:r>
              <a:rPr lang="en-US" sz="1600" b="1" dirty="0" smtClean="0"/>
              <a:t>MongoDB:</a:t>
            </a:r>
          </a:p>
          <a:p>
            <a:r>
              <a:rPr lang="en-US" sz="1600" dirty="0" smtClean="0"/>
              <a:t>Store </a:t>
            </a:r>
            <a:r>
              <a:rPr lang="en-US" sz="1600" dirty="0"/>
              <a:t>processed census data in a centralized database for easy access and </a:t>
            </a:r>
            <a:r>
              <a:rPr lang="en-US" sz="1600" dirty="0" smtClean="0"/>
              <a:t>management.</a:t>
            </a:r>
          </a:p>
          <a:p>
            <a:r>
              <a:rPr lang="en-US" sz="1600" dirty="0" smtClean="0"/>
              <a:t>Enable </a:t>
            </a:r>
            <a:r>
              <a:rPr lang="en-US" sz="1600" dirty="0"/>
              <a:t>efficient data retrieval for further analysis and </a:t>
            </a:r>
            <a:r>
              <a:rPr lang="en-US" sz="1600" dirty="0" smtClean="0"/>
              <a:t>visualization.</a:t>
            </a:r>
          </a:p>
          <a:p>
            <a:r>
              <a:rPr lang="en-US" sz="1600" dirty="0" smtClean="0"/>
              <a:t>Ensure </a:t>
            </a:r>
            <a:r>
              <a:rPr lang="en-US" sz="1600" dirty="0"/>
              <a:t>data is stored persistently and securely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IN" sz="1600" b="1" dirty="0"/>
              <a:t>Implementation Details</a:t>
            </a:r>
            <a:r>
              <a:rPr lang="en-IN" sz="1600" b="1" dirty="0" smtClean="0"/>
              <a:t>:</a:t>
            </a:r>
          </a:p>
          <a:p>
            <a:r>
              <a:rPr lang="en-US" sz="1600" dirty="0"/>
              <a:t>Created a connection to the MongoDB server running on localhost at the default port 27017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Accessed the 'census_db' database and the 'census' collection. MongoDB creates them if they don't exist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Converted the DataFrame to a list of dictionaries and inserted them into the 'census' collection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IN" sz="1600" b="1" dirty="0"/>
              <a:t>Impact on Data Quality</a:t>
            </a:r>
            <a:r>
              <a:rPr lang="en-IN" sz="1600" b="1" dirty="0" smtClean="0"/>
              <a:t>:</a:t>
            </a:r>
          </a:p>
          <a:p>
            <a:r>
              <a:rPr lang="en-US" sz="1600" dirty="0"/>
              <a:t>Centralized storage improves data organization and accessibility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Facilitated efficient querying and manipulation of large datasets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Ensured that data is securely stored and can be reliably retrieved for future use.</a:t>
            </a:r>
            <a:endParaRPr lang="en-US" sz="1600" dirty="0" smtClean="0"/>
          </a:p>
          <a:p>
            <a:endParaRPr lang="en-US" sz="16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9" y="143073"/>
            <a:ext cx="7772400" cy="622037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connection and data upload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3" y="662473"/>
            <a:ext cx="8584165" cy="603690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b="1" dirty="0"/>
              <a:t>Purpose of </a:t>
            </a:r>
            <a:r>
              <a:rPr lang="en-US" sz="1600" b="1" dirty="0" smtClean="0"/>
              <a:t>Uploading </a:t>
            </a:r>
            <a:r>
              <a:rPr lang="en-US" sz="1600" b="1" dirty="0"/>
              <a:t>Data to Database</a:t>
            </a:r>
            <a:r>
              <a:rPr lang="en-US" sz="1600" b="1" dirty="0" smtClean="0"/>
              <a:t>:</a:t>
            </a:r>
            <a:endParaRPr lang="en-IN" sz="1600" b="1" dirty="0"/>
          </a:p>
          <a:p>
            <a:r>
              <a:rPr lang="en-US" sz="1600" dirty="0"/>
              <a:t>Enforce data validation and constraints to maintain data accuracy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Enable efficient querying and retrieval of data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IN" sz="1600" b="1" dirty="0"/>
              <a:t>Implementation Details</a:t>
            </a:r>
            <a:r>
              <a:rPr lang="en-IN" sz="1600" b="1" dirty="0" smtClean="0"/>
              <a:t>:</a:t>
            </a:r>
          </a:p>
          <a:p>
            <a:pPr lvl="0"/>
            <a:r>
              <a:rPr lang="en-US" altLang="en-US" sz="1600" dirty="0"/>
              <a:t>Establish connection to MongoDB server </a:t>
            </a:r>
            <a:r>
              <a:rPr lang="en-US" sz="1600" dirty="0"/>
              <a:t>running on localhost at the default port </a:t>
            </a:r>
            <a:r>
              <a:rPr lang="en-US" sz="1600" dirty="0" smtClean="0"/>
              <a:t>27017 for fetching the data.</a:t>
            </a:r>
          </a:p>
          <a:p>
            <a:pPr lvl="0"/>
            <a:r>
              <a:rPr lang="en-US" altLang="en-US" sz="1600" dirty="0"/>
              <a:t>Establish connection </a:t>
            </a:r>
            <a:r>
              <a:rPr lang="en-US" altLang="en-US" sz="1600" dirty="0" smtClean="0"/>
              <a:t>to MySQL database using the credentials that is stored in ‘db_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credentials.txt’ file for security purpose. </a:t>
            </a:r>
          </a:p>
          <a:p>
            <a:r>
              <a:rPr lang="en-US" altLang="en-US" sz="1600" dirty="0"/>
              <a:t>Create States, Districts, Census_Data, and Household_Data </a:t>
            </a:r>
            <a:r>
              <a:rPr lang="en-US" altLang="en-US" sz="1600" dirty="0" smtClean="0"/>
              <a:t>tables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maintaining the proper primary and foreign key relationship.</a:t>
            </a:r>
            <a:endParaRPr lang="en-US" altLang="en-US" sz="1600" dirty="0"/>
          </a:p>
          <a:p>
            <a:r>
              <a:rPr lang="en-US" altLang="en-US" sz="1600" dirty="0"/>
              <a:t>Insert unique records into </a:t>
            </a:r>
            <a:r>
              <a:rPr lang="en-US" altLang="en-US" sz="1600" dirty="0" smtClean="0"/>
              <a:t>States, </a:t>
            </a:r>
            <a:r>
              <a:rPr lang="en-US" altLang="en-US" sz="1600" dirty="0"/>
              <a:t>Districts, Census_Data, and Household_Data </a:t>
            </a:r>
            <a:r>
              <a:rPr lang="en-US" altLang="en-US" sz="1600" dirty="0" smtClean="0"/>
              <a:t>tables</a:t>
            </a:r>
            <a:r>
              <a:rPr lang="en-US" altLang="en-US" sz="1600" dirty="0"/>
              <a:t>. </a:t>
            </a:r>
            <a:endParaRPr lang="en-US" altLang="en-US" sz="1600" dirty="0" smtClean="0"/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IN" sz="1600" b="1" dirty="0"/>
              <a:t>Impact on Data Quality</a:t>
            </a:r>
            <a:r>
              <a:rPr lang="en-IN" sz="1600" b="1" dirty="0" smtClean="0"/>
              <a:t>:</a:t>
            </a:r>
          </a:p>
          <a:p>
            <a:r>
              <a:rPr lang="en-US" sz="1600" b="1" dirty="0"/>
              <a:t>Data Consistency</a:t>
            </a:r>
            <a:r>
              <a:rPr lang="en-US" sz="1600" dirty="0" smtClean="0"/>
              <a:t>: Ensure </a:t>
            </a:r>
            <a:r>
              <a:rPr lang="en-US" sz="1600" dirty="0"/>
              <a:t>uniform data formats and structures across all tables</a:t>
            </a:r>
            <a:r>
              <a:rPr lang="en-US" sz="1600" dirty="0" smtClean="0"/>
              <a:t>.</a:t>
            </a:r>
          </a:p>
          <a:p>
            <a:r>
              <a:rPr lang="en-US" sz="1600" b="1" dirty="0"/>
              <a:t>Data Accuracy</a:t>
            </a:r>
            <a:r>
              <a:rPr lang="en-US" sz="1600" dirty="0" smtClean="0"/>
              <a:t>: Validate </a:t>
            </a:r>
            <a:r>
              <a:rPr lang="en-US" sz="1600" dirty="0"/>
              <a:t>data during upload to prevent erroneous entries.</a:t>
            </a:r>
          </a:p>
          <a:p>
            <a:r>
              <a:rPr lang="en-US" sz="1600" b="1" dirty="0"/>
              <a:t>Data Integrity</a:t>
            </a:r>
            <a:r>
              <a:rPr lang="en-US" sz="1600" dirty="0" smtClean="0"/>
              <a:t>: Enforce </a:t>
            </a:r>
            <a:r>
              <a:rPr lang="en-US" sz="1600" dirty="0"/>
              <a:t>primary and foreign key constraints to maintain relationships between tables.</a:t>
            </a:r>
          </a:p>
          <a:p>
            <a:endParaRPr lang="en-US" sz="1600" dirty="0"/>
          </a:p>
          <a:p>
            <a:endParaRPr lang="en-US" altLang="en-US" sz="1600" b="1" dirty="0"/>
          </a:p>
          <a:p>
            <a:pPr lvl="0"/>
            <a:endParaRPr lang="en-US" altLang="en-US" sz="1600" dirty="0"/>
          </a:p>
          <a:p>
            <a:endParaRPr lang="en-IN" sz="16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4470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57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531</TotalTime>
  <Words>943</Words>
  <Application>Microsoft Office PowerPoint</Application>
  <PresentationFormat>On-screen Show (4:3)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Census Data Standardization and Analysis Pipeline</vt:lpstr>
      <vt:lpstr>Introduction</vt:lpstr>
      <vt:lpstr>Problem Statement</vt:lpstr>
      <vt:lpstr>Rename Column Names</vt:lpstr>
      <vt:lpstr>Rename State/UT Names</vt:lpstr>
      <vt:lpstr>Handle New State/UT Formation</vt:lpstr>
      <vt:lpstr>Handle Missing Data</vt:lpstr>
      <vt:lpstr>Save Data to MongoDB</vt:lpstr>
      <vt:lpstr>Database connection and data upload </vt:lpstr>
      <vt:lpstr>Data Visualization and Querying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Data Standardization and Analysis Pipeline</dc:title>
  <dc:subject/>
  <dc:creator/>
  <cp:keywords/>
  <dc:description>generated using python-pptx</dc:description>
  <cp:lastModifiedBy>Admin</cp:lastModifiedBy>
  <cp:revision>23</cp:revision>
  <dcterms:created xsi:type="dcterms:W3CDTF">2013-01-27T09:14:16Z</dcterms:created>
  <dcterms:modified xsi:type="dcterms:W3CDTF">2024-07-24T16:26:57Z</dcterms:modified>
  <cp:category/>
</cp:coreProperties>
</file>