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2" r:id="rId3"/>
    <p:sldId id="269" r:id="rId4"/>
    <p:sldId id="272" r:id="rId5"/>
    <p:sldId id="273" r:id="rId6"/>
    <p:sldId id="263" r:id="rId7"/>
    <p:sldId id="270" r:id="rId8"/>
    <p:sldId id="265" r:id="rId9"/>
    <p:sldId id="266" r:id="rId10"/>
    <p:sldId id="267" r:id="rId11"/>
    <p:sldId id="342" r:id="rId12"/>
    <p:sldId id="264" r:id="rId13"/>
    <p:sldId id="258" r:id="rId14"/>
    <p:sldId id="262" r:id="rId15"/>
    <p:sldId id="288" r:id="rId16"/>
    <p:sldId id="268" r:id="rId17"/>
    <p:sldId id="261" r:id="rId18"/>
    <p:sldId id="289" r:id="rId19"/>
    <p:sldId id="290" r:id="rId20"/>
    <p:sldId id="257" r:id="rId21"/>
    <p:sldId id="291" r:id="rId22"/>
    <p:sldId id="292" r:id="rId23"/>
    <p:sldId id="293" r:id="rId24"/>
    <p:sldId id="294" r:id="rId25"/>
    <p:sldId id="295" r:id="rId26"/>
    <p:sldId id="296" r:id="rId27"/>
    <p:sldId id="310" r:id="rId28"/>
    <p:sldId id="297" r:id="rId29"/>
    <p:sldId id="306" r:id="rId30"/>
    <p:sldId id="298" r:id="rId31"/>
    <p:sldId id="300" r:id="rId32"/>
    <p:sldId id="31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37510" y="1243330"/>
            <a:ext cx="63163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关于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milvus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的重要参数解析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18155" y="2813050"/>
            <a:ext cx="26092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分享人</a:t>
            </a:r>
            <a:r>
              <a:rPr lang="en-US" altLang="zh-CN" sz="2000"/>
              <a:t>: </a:t>
            </a:r>
            <a:r>
              <a:rPr lang="zh-CN" altLang="en-US" sz="2000"/>
              <a:t>李亚彬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时间</a:t>
            </a:r>
            <a:r>
              <a:rPr lang="en-US" altLang="zh-CN" sz="2000"/>
              <a:t>: 2021</a:t>
            </a:r>
            <a:r>
              <a:rPr lang="zh-CN" altLang="en-US" sz="2000"/>
              <a:t>年</a:t>
            </a:r>
            <a:r>
              <a:rPr lang="en-US" altLang="zh-CN" sz="2000"/>
              <a:t>12</a:t>
            </a:r>
            <a:r>
              <a:rPr lang="zh-CN" altLang="en-US" sz="2000"/>
              <a:t>月</a:t>
            </a:r>
            <a:r>
              <a:rPr lang="en-US" altLang="zh-CN" sz="2000"/>
              <a:t>16</a:t>
            </a:r>
            <a:r>
              <a:rPr lang="zh-CN" altLang="en-US" sz="2000"/>
              <a:t>号</a:t>
            </a:r>
            <a:endParaRPr lang="zh-CN" altLang="en-US" sz="2000"/>
          </a:p>
        </p:txBody>
      </p:sp>
      <p:pic>
        <p:nvPicPr>
          <p:cNvPr id="102" name="图片 101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11580" y="1429703"/>
            <a:ext cx="1409700" cy="333375"/>
          </a:xfrm>
          <a:prstGeom prst="rect">
            <a:avLst/>
          </a:prstGeom>
          <a:noFill/>
        </p:spPr>
      </p:pic>
      <p:pic>
        <p:nvPicPr>
          <p:cNvPr id="104" name="图片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454025" y="4786630"/>
            <a:ext cx="4824730" cy="16884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>
                  <a:alpha val="100000"/>
                </a:srgbClr>
              </a:clrFrom>
              <a:clrTo>
                <a:srgbClr val="F9F9F9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41795" y="3815715"/>
            <a:ext cx="4038600" cy="2600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2966085" y="622300"/>
            <a:ext cx="6259195" cy="61106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23545" y="349250"/>
            <a:ext cx="20250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milvus1.x </a:t>
            </a:r>
            <a:r>
              <a:rPr lang="zh-CN" altLang="en-US" sz="2400"/>
              <a:t>架构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193290" y="717550"/>
            <a:ext cx="8182610" cy="57886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23545" y="349250"/>
            <a:ext cx="20472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milvus2.0 </a:t>
            </a:r>
            <a:r>
              <a:rPr lang="zh-CN" altLang="en-US" sz="2400"/>
              <a:t>架构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210945" y="1045210"/>
            <a:ext cx="8190230" cy="5026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57505" y="501650"/>
            <a:ext cx="56807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milvus1.x </a:t>
            </a:r>
            <a:r>
              <a:rPr lang="zh-CN" altLang="en-US" sz="2400"/>
              <a:t>数据存储结构</a:t>
            </a:r>
            <a:r>
              <a:rPr lang="en-US" altLang="zh-CN" sz="2400"/>
              <a:t>: </a:t>
            </a:r>
            <a:r>
              <a:rPr lang="zh-CN" altLang="en-US" sz="2400"/>
              <a:t>集合</a:t>
            </a:r>
            <a:r>
              <a:rPr lang="en-US" altLang="zh-CN" sz="2400"/>
              <a:t>,</a:t>
            </a:r>
            <a:r>
              <a:rPr lang="zh-CN" altLang="en-US" sz="2400"/>
              <a:t>分区</a:t>
            </a:r>
            <a:r>
              <a:rPr lang="en-US" altLang="zh-CN" sz="2400"/>
              <a:t>,</a:t>
            </a:r>
            <a:r>
              <a:rPr lang="zh-CN" altLang="en-US" sz="2400"/>
              <a:t>数据段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609090" y="4770120"/>
            <a:ext cx="384048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分区使用方式</a:t>
            </a:r>
            <a:r>
              <a:rPr lang="en-US" altLang="zh-CN"/>
              <a:t>: </a:t>
            </a:r>
            <a:r>
              <a:rPr lang="zh-CN" altLang="en-US"/>
              <a:t>可以以天为单位划分</a:t>
            </a:r>
            <a:r>
              <a:rPr lang="en-US" altLang="zh-CN"/>
              <a:t>	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0" y="1797685"/>
            <a:ext cx="4686300" cy="2952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6575" y="66421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数据段合并方式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570" y="2336800"/>
            <a:ext cx="6372225" cy="2047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91175" y="1797685"/>
            <a:ext cx="4970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尽量让不同数据段合并到index_file_size指定大小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7505" y="50165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/>
              <a:t>数据段大小的影响</a:t>
            </a:r>
            <a:endParaRPr lang="zh-CN" sz="240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2159000" y="1860550"/>
            <a:ext cx="7874000" cy="1968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" y="4193540"/>
            <a:ext cx="11005185" cy="966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" y="5438775"/>
            <a:ext cx="5336540" cy="809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9580" y="1227455"/>
            <a:ext cx="4836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1.1.1</a:t>
            </a:r>
            <a:r>
              <a:rPr lang="zh-CN" altLang="en-US"/>
              <a:t>版本中</a:t>
            </a:r>
            <a:r>
              <a:rPr lang="en-US" altLang="zh-CN"/>
              <a:t>,index_file_size</a:t>
            </a:r>
            <a:r>
              <a:rPr lang="zh-CN" altLang="en-US"/>
              <a:t>最大值更新为 128 GB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4255135" y="1314450"/>
            <a:ext cx="2848332" cy="1432282"/>
            <a:chOff x="2353" y="780"/>
            <a:chExt cx="7985" cy="4015"/>
          </a:xfrm>
        </p:grpSpPr>
        <p:sp>
          <p:nvSpPr>
            <p:cNvPr id="8" name="矩形 7"/>
            <p:cNvSpPr/>
            <p:nvPr/>
          </p:nvSpPr>
          <p:spPr>
            <a:xfrm>
              <a:off x="2353" y="780"/>
              <a:ext cx="7985" cy="40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39" y="107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919" y="119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274" y="3131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639" y="175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039" y="131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319" y="163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919" y="4345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14" y="347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217" y="163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439" y="211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634" y="3078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069" y="199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710" y="239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186" y="143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119" y="3371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540" y="3371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7306" y="175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066" y="3960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7306" y="359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688" y="359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066" y="371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9012" y="3251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92" y="163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337" y="4080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787" y="4200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457" y="4465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650" y="4080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9012" y="4225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770" y="4345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650" y="175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9103" y="203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8530" y="235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8770" y="211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4" name="椭圆 43"/>
          <p:cNvSpPr/>
          <p:nvPr/>
        </p:nvSpPr>
        <p:spPr>
          <a:xfrm>
            <a:off x="7924165" y="1325245"/>
            <a:ext cx="436880" cy="43688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2416810" y="774065"/>
            <a:ext cx="3078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计算数据段内向量距离</a:t>
            </a:r>
            <a:r>
              <a:rPr lang="en-US" altLang="zh-CN" sz="1600"/>
              <a:t>,</a:t>
            </a:r>
            <a:r>
              <a:rPr lang="zh-CN" altLang="en-US" sz="1600"/>
              <a:t>之后聚类</a:t>
            </a:r>
            <a:endParaRPr lang="zh-CN" altLang="en-US" sz="1600"/>
          </a:p>
        </p:txBody>
      </p:sp>
      <p:sp>
        <p:nvSpPr>
          <p:cNvPr id="48" name="矩形 47"/>
          <p:cNvSpPr/>
          <p:nvPr/>
        </p:nvSpPr>
        <p:spPr>
          <a:xfrm>
            <a:off x="645160" y="1315085"/>
            <a:ext cx="2846705" cy="1431925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8019415" y="1315085"/>
            <a:ext cx="2848332" cy="1432282"/>
            <a:chOff x="2353" y="780"/>
            <a:chExt cx="7985" cy="4015"/>
          </a:xfrm>
        </p:grpSpPr>
        <p:sp>
          <p:nvSpPr>
            <p:cNvPr id="51" name="矩形 50"/>
            <p:cNvSpPr/>
            <p:nvPr/>
          </p:nvSpPr>
          <p:spPr>
            <a:xfrm>
              <a:off x="2353" y="780"/>
              <a:ext cx="7985" cy="40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39" y="107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919" y="119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274" y="3131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639" y="175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039" y="131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319" y="163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19" y="4345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14" y="347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217" y="163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439" y="211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3634" y="3078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6069" y="199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710" y="239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7186" y="143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119" y="3371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9540" y="3371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7306" y="175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7066" y="3960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7306" y="359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6688" y="359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7066" y="371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9012" y="3251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8892" y="163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337" y="4080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787" y="4200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4457" y="4465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8650" y="4080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9012" y="4225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8770" y="4345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8650" y="175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9103" y="203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8530" y="235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8770" y="2113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7" name="椭圆 86"/>
          <p:cNvSpPr/>
          <p:nvPr/>
        </p:nvSpPr>
        <p:spPr>
          <a:xfrm>
            <a:off x="8450580" y="1367790"/>
            <a:ext cx="436880" cy="43688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8996680" y="1537970"/>
            <a:ext cx="436880" cy="43688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9565640" y="1410970"/>
            <a:ext cx="436880" cy="43688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10111105" y="1565275"/>
            <a:ext cx="436880" cy="43688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10308590" y="2012315"/>
            <a:ext cx="436880" cy="43688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10033000" y="2388870"/>
            <a:ext cx="436880" cy="43688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9504045" y="2140585"/>
            <a:ext cx="436880" cy="43688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8880475" y="2012950"/>
            <a:ext cx="436880" cy="43688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8611870" y="2390140"/>
            <a:ext cx="436880" cy="43688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8013700" y="2390140"/>
            <a:ext cx="436880" cy="43688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8221345" y="1951990"/>
            <a:ext cx="436880" cy="43688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6277610" y="774065"/>
            <a:ext cx="26098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根据</a:t>
            </a:r>
            <a:r>
              <a:rPr lang="en-US" altLang="zh-CN" sz="1600"/>
              <a:t>nlist</a:t>
            </a:r>
            <a:r>
              <a:rPr lang="zh-CN" altLang="en-US" sz="1600"/>
              <a:t>值</a:t>
            </a:r>
            <a:r>
              <a:rPr lang="en-US" altLang="zh-CN" sz="1600"/>
              <a:t>,</a:t>
            </a:r>
            <a:r>
              <a:rPr lang="zh-CN" altLang="en-US" sz="1600"/>
              <a:t>划分聚类单元数</a:t>
            </a:r>
            <a:endParaRPr lang="zh-CN" altLang="en-US" sz="1600"/>
          </a:p>
        </p:txBody>
      </p:sp>
      <p:sp>
        <p:nvSpPr>
          <p:cNvPr id="100" name="椭圆 99"/>
          <p:cNvSpPr/>
          <p:nvPr/>
        </p:nvSpPr>
        <p:spPr>
          <a:xfrm>
            <a:off x="509270" y="3512820"/>
            <a:ext cx="436880" cy="43688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604520" y="3502660"/>
            <a:ext cx="2848610" cy="1432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706755" y="3607435"/>
            <a:ext cx="42545" cy="42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806450" y="3649980"/>
            <a:ext cx="42545" cy="42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706755" y="3850005"/>
            <a:ext cx="42545" cy="42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806450" y="4774565"/>
            <a:ext cx="42545" cy="42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2286000" y="4636770"/>
            <a:ext cx="42545" cy="42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2371090" y="4505960"/>
            <a:ext cx="42545" cy="42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2150745" y="4505960"/>
            <a:ext cx="42545" cy="42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2286000" y="4549140"/>
            <a:ext cx="42545" cy="42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2936875" y="3806825"/>
            <a:ext cx="42545" cy="42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1312545" y="4679950"/>
            <a:ext cx="42545" cy="42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1472565" y="4722495"/>
            <a:ext cx="42545" cy="42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355090" y="4817110"/>
            <a:ext cx="42545" cy="42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2850515" y="3850005"/>
            <a:ext cx="42545" cy="42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3012440" y="3949700"/>
            <a:ext cx="42545" cy="42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2807970" y="4064000"/>
            <a:ext cx="42545" cy="42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2893695" y="3978275"/>
            <a:ext cx="42545" cy="42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2696210" y="3752850"/>
            <a:ext cx="436880" cy="43688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2089150" y="4328160"/>
            <a:ext cx="436880" cy="43688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1196975" y="4577715"/>
            <a:ext cx="436880" cy="43688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598805" y="4577715"/>
            <a:ext cx="436880" cy="43688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右箭头 148"/>
          <p:cNvSpPr/>
          <p:nvPr/>
        </p:nvSpPr>
        <p:spPr>
          <a:xfrm>
            <a:off x="3545205" y="1962150"/>
            <a:ext cx="671195" cy="21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右箭头 149"/>
          <p:cNvSpPr/>
          <p:nvPr/>
        </p:nvSpPr>
        <p:spPr>
          <a:xfrm>
            <a:off x="7246620" y="1933575"/>
            <a:ext cx="671195" cy="21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右箭头 150"/>
          <p:cNvSpPr/>
          <p:nvPr/>
        </p:nvSpPr>
        <p:spPr>
          <a:xfrm>
            <a:off x="128270" y="4064000"/>
            <a:ext cx="470535" cy="21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文本框 151"/>
          <p:cNvSpPr txBox="1"/>
          <p:nvPr/>
        </p:nvSpPr>
        <p:spPr>
          <a:xfrm>
            <a:off x="288925" y="5163185"/>
            <a:ext cx="33191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根据</a:t>
            </a:r>
            <a:r>
              <a:rPr lang="en-US" altLang="zh-CN" sz="1600"/>
              <a:t>nprob</a:t>
            </a:r>
            <a:r>
              <a:rPr lang="zh-CN" altLang="en-US" sz="1600"/>
              <a:t>选择距离最近的聚类中心</a:t>
            </a:r>
            <a:endParaRPr lang="zh-CN" altLang="en-US" sz="1600"/>
          </a:p>
        </p:txBody>
      </p:sp>
      <p:sp>
        <p:nvSpPr>
          <p:cNvPr id="153" name="文本框 152"/>
          <p:cNvSpPr txBox="1"/>
          <p:nvPr/>
        </p:nvSpPr>
        <p:spPr>
          <a:xfrm>
            <a:off x="8843645" y="29972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索引文件</a:t>
            </a:r>
            <a:endParaRPr lang="zh-CN" altLang="en-US"/>
          </a:p>
        </p:txBody>
      </p:sp>
      <p:sp>
        <p:nvSpPr>
          <p:cNvPr id="154" name="右箭头 153"/>
          <p:cNvSpPr/>
          <p:nvPr/>
        </p:nvSpPr>
        <p:spPr>
          <a:xfrm>
            <a:off x="3560445" y="4064000"/>
            <a:ext cx="340995" cy="21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4022725" y="3469005"/>
            <a:ext cx="26860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56" name="矩形 155"/>
          <p:cNvSpPr/>
          <p:nvPr/>
        </p:nvSpPr>
        <p:spPr>
          <a:xfrm>
            <a:off x="4291330" y="3469005"/>
            <a:ext cx="26860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57" name="矩形 156"/>
          <p:cNvSpPr/>
          <p:nvPr/>
        </p:nvSpPr>
        <p:spPr>
          <a:xfrm>
            <a:off x="4559935" y="3469005"/>
            <a:ext cx="26860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58" name="矩形 157"/>
          <p:cNvSpPr/>
          <p:nvPr/>
        </p:nvSpPr>
        <p:spPr>
          <a:xfrm>
            <a:off x="4828540" y="3469005"/>
            <a:ext cx="26860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59" name="矩形 158"/>
          <p:cNvSpPr/>
          <p:nvPr/>
        </p:nvSpPr>
        <p:spPr>
          <a:xfrm>
            <a:off x="5103495" y="3469005"/>
            <a:ext cx="26860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64" name="文本框 163"/>
          <p:cNvSpPr txBox="1"/>
          <p:nvPr/>
        </p:nvSpPr>
        <p:spPr>
          <a:xfrm>
            <a:off x="5979160" y="3562985"/>
            <a:ext cx="21799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返回排序后的</a:t>
            </a:r>
            <a:r>
              <a:rPr lang="en-US" altLang="zh-CN" sz="1600"/>
              <a:t>topk</a:t>
            </a:r>
            <a:r>
              <a:rPr lang="zh-CN" altLang="en-US" sz="1600"/>
              <a:t>结构</a:t>
            </a:r>
            <a:endParaRPr lang="zh-CN" altLang="en-US" sz="1600"/>
          </a:p>
        </p:txBody>
      </p:sp>
      <p:grpSp>
        <p:nvGrpSpPr>
          <p:cNvPr id="170" name="组合 169"/>
          <p:cNvGrpSpPr/>
          <p:nvPr/>
        </p:nvGrpSpPr>
        <p:grpSpPr>
          <a:xfrm>
            <a:off x="7214235" y="5024120"/>
            <a:ext cx="1348740" cy="267970"/>
            <a:chOff x="10806" y="7897"/>
            <a:chExt cx="2124" cy="422"/>
          </a:xfrm>
        </p:grpSpPr>
        <p:sp>
          <p:nvSpPr>
            <p:cNvPr id="165" name="矩形 164"/>
            <p:cNvSpPr/>
            <p:nvPr/>
          </p:nvSpPr>
          <p:spPr>
            <a:xfrm>
              <a:off x="10806" y="7897"/>
              <a:ext cx="423" cy="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11229" y="7897"/>
              <a:ext cx="423" cy="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11652" y="7897"/>
              <a:ext cx="423" cy="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12075" y="7897"/>
              <a:ext cx="423" cy="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12508" y="7897"/>
              <a:ext cx="423" cy="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8700135" y="5024120"/>
            <a:ext cx="1348740" cy="267970"/>
            <a:chOff x="10806" y="7897"/>
            <a:chExt cx="2124" cy="422"/>
          </a:xfrm>
          <a:solidFill>
            <a:srgbClr val="FFC000"/>
          </a:solidFill>
        </p:grpSpPr>
        <p:sp>
          <p:nvSpPr>
            <p:cNvPr id="172" name="矩形 171"/>
            <p:cNvSpPr/>
            <p:nvPr/>
          </p:nvSpPr>
          <p:spPr>
            <a:xfrm>
              <a:off x="10806" y="7897"/>
              <a:ext cx="423" cy="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11229" y="7897"/>
              <a:ext cx="423" cy="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11652" y="7897"/>
              <a:ext cx="423" cy="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12075" y="7897"/>
              <a:ext cx="423" cy="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12508" y="7897"/>
              <a:ext cx="423" cy="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10181590" y="5024120"/>
            <a:ext cx="1348740" cy="267970"/>
            <a:chOff x="10806" y="7897"/>
            <a:chExt cx="2124" cy="422"/>
          </a:xfrm>
          <a:solidFill>
            <a:srgbClr val="C00000"/>
          </a:solidFill>
        </p:grpSpPr>
        <p:sp>
          <p:nvSpPr>
            <p:cNvPr id="179" name="矩形 178"/>
            <p:cNvSpPr/>
            <p:nvPr/>
          </p:nvSpPr>
          <p:spPr>
            <a:xfrm>
              <a:off x="10806" y="7897"/>
              <a:ext cx="423" cy="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11229" y="7897"/>
              <a:ext cx="423" cy="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11652" y="7897"/>
              <a:ext cx="423" cy="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12075" y="7897"/>
              <a:ext cx="423" cy="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12508" y="7897"/>
              <a:ext cx="423" cy="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</p:grpSp>
      <p:sp>
        <p:nvSpPr>
          <p:cNvPr id="184" name="文本框 183"/>
          <p:cNvSpPr txBox="1"/>
          <p:nvPr/>
        </p:nvSpPr>
        <p:spPr>
          <a:xfrm>
            <a:off x="11680825" y="490537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85" name="直角上箭头 184"/>
          <p:cNvSpPr/>
          <p:nvPr/>
        </p:nvSpPr>
        <p:spPr>
          <a:xfrm rot="5400000">
            <a:off x="6317615" y="4631690"/>
            <a:ext cx="814070" cy="4394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圆角矩形 185"/>
          <p:cNvSpPr/>
          <p:nvPr/>
        </p:nvSpPr>
        <p:spPr>
          <a:xfrm>
            <a:off x="7031990" y="4751070"/>
            <a:ext cx="5005070" cy="76708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右箭头 186"/>
          <p:cNvSpPr/>
          <p:nvPr/>
        </p:nvSpPr>
        <p:spPr>
          <a:xfrm rot="5400000">
            <a:off x="9443085" y="5651500"/>
            <a:ext cx="393700" cy="26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8950325" y="6071235"/>
            <a:ext cx="1348740" cy="267970"/>
            <a:chOff x="10806" y="7897"/>
            <a:chExt cx="2124" cy="422"/>
          </a:xfrm>
          <a:solidFill>
            <a:srgbClr val="7030A0"/>
          </a:solidFill>
        </p:grpSpPr>
        <p:sp>
          <p:nvSpPr>
            <p:cNvPr id="189" name="矩形 188"/>
            <p:cNvSpPr/>
            <p:nvPr/>
          </p:nvSpPr>
          <p:spPr>
            <a:xfrm>
              <a:off x="10806" y="7897"/>
              <a:ext cx="423" cy="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11229" y="7897"/>
              <a:ext cx="423" cy="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11652" y="7897"/>
              <a:ext cx="423" cy="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12075" y="7897"/>
              <a:ext cx="423" cy="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12508" y="7897"/>
              <a:ext cx="423" cy="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</p:grpSp>
      <p:sp>
        <p:nvSpPr>
          <p:cNvPr id="194" name="文本框 193"/>
          <p:cNvSpPr txBox="1"/>
          <p:nvPr/>
        </p:nvSpPr>
        <p:spPr>
          <a:xfrm>
            <a:off x="7687945" y="4342765"/>
            <a:ext cx="35007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多个数据段结果合并</a:t>
            </a:r>
            <a:r>
              <a:rPr lang="en-US" altLang="zh-CN" sz="1600"/>
              <a:t>,</a:t>
            </a:r>
            <a:r>
              <a:rPr lang="zh-CN" altLang="en-US" sz="1600"/>
              <a:t>再排序</a:t>
            </a:r>
            <a:r>
              <a:rPr lang="en-US" altLang="zh-CN" sz="1600"/>
              <a:t>,</a:t>
            </a:r>
            <a:r>
              <a:rPr lang="zh-CN" altLang="en-US" sz="1600"/>
              <a:t>选出</a:t>
            </a:r>
            <a:r>
              <a:rPr lang="en-US" altLang="zh-CN" sz="1600"/>
              <a:t>topk</a:t>
            </a:r>
            <a:endParaRPr lang="en-US" altLang="zh-CN" sz="1600"/>
          </a:p>
        </p:txBody>
      </p:sp>
      <p:sp>
        <p:nvSpPr>
          <p:cNvPr id="196" name="文本框 195"/>
          <p:cNvSpPr txBox="1"/>
          <p:nvPr/>
        </p:nvSpPr>
        <p:spPr>
          <a:xfrm>
            <a:off x="353695" y="322580"/>
            <a:ext cx="2202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milvus</a:t>
            </a:r>
            <a:r>
              <a:rPr lang="zh-CN" altLang="en-US" sz="2400"/>
              <a:t>工作流程</a:t>
            </a:r>
            <a:endParaRPr lang="zh-CN" altLang="en-US" sz="2400"/>
          </a:p>
        </p:txBody>
      </p:sp>
      <p:sp>
        <p:nvSpPr>
          <p:cNvPr id="197" name="矩形 196"/>
          <p:cNvSpPr/>
          <p:nvPr/>
        </p:nvSpPr>
        <p:spPr>
          <a:xfrm>
            <a:off x="4035425" y="3881755"/>
            <a:ext cx="26860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8" name="矩形 197"/>
          <p:cNvSpPr/>
          <p:nvPr/>
        </p:nvSpPr>
        <p:spPr>
          <a:xfrm>
            <a:off x="4304030" y="3881755"/>
            <a:ext cx="26860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9" name="矩形 198"/>
          <p:cNvSpPr/>
          <p:nvPr/>
        </p:nvSpPr>
        <p:spPr>
          <a:xfrm>
            <a:off x="4572635" y="3881755"/>
            <a:ext cx="26860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00" name="矩形 199"/>
          <p:cNvSpPr/>
          <p:nvPr/>
        </p:nvSpPr>
        <p:spPr>
          <a:xfrm>
            <a:off x="4841240" y="3881755"/>
            <a:ext cx="26860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01" name="矩形 200"/>
          <p:cNvSpPr/>
          <p:nvPr/>
        </p:nvSpPr>
        <p:spPr>
          <a:xfrm>
            <a:off x="5116195" y="3881755"/>
            <a:ext cx="26860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02" name="矩形 201"/>
          <p:cNvSpPr/>
          <p:nvPr/>
        </p:nvSpPr>
        <p:spPr>
          <a:xfrm>
            <a:off x="4022725" y="4237355"/>
            <a:ext cx="26860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03" name="矩形 202"/>
          <p:cNvSpPr/>
          <p:nvPr/>
        </p:nvSpPr>
        <p:spPr>
          <a:xfrm>
            <a:off x="4291330" y="4237355"/>
            <a:ext cx="26860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04" name="矩形 203"/>
          <p:cNvSpPr/>
          <p:nvPr/>
        </p:nvSpPr>
        <p:spPr>
          <a:xfrm>
            <a:off x="4559935" y="4237355"/>
            <a:ext cx="26860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05" name="矩形 204"/>
          <p:cNvSpPr/>
          <p:nvPr/>
        </p:nvSpPr>
        <p:spPr>
          <a:xfrm>
            <a:off x="4828540" y="4237355"/>
            <a:ext cx="26860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06" name="矩形 205"/>
          <p:cNvSpPr/>
          <p:nvPr/>
        </p:nvSpPr>
        <p:spPr>
          <a:xfrm>
            <a:off x="5103495" y="4237355"/>
            <a:ext cx="26860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07" name="矩形 206"/>
          <p:cNvSpPr/>
          <p:nvPr/>
        </p:nvSpPr>
        <p:spPr>
          <a:xfrm>
            <a:off x="4035425" y="4609465"/>
            <a:ext cx="26860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08" name="矩形 207"/>
          <p:cNvSpPr/>
          <p:nvPr/>
        </p:nvSpPr>
        <p:spPr>
          <a:xfrm>
            <a:off x="4304030" y="4609465"/>
            <a:ext cx="26860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09" name="矩形 208"/>
          <p:cNvSpPr/>
          <p:nvPr/>
        </p:nvSpPr>
        <p:spPr>
          <a:xfrm>
            <a:off x="4572635" y="4609465"/>
            <a:ext cx="26860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10" name="矩形 209"/>
          <p:cNvSpPr/>
          <p:nvPr/>
        </p:nvSpPr>
        <p:spPr>
          <a:xfrm>
            <a:off x="4841240" y="4609465"/>
            <a:ext cx="26860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11" name="矩形 210"/>
          <p:cNvSpPr/>
          <p:nvPr/>
        </p:nvSpPr>
        <p:spPr>
          <a:xfrm>
            <a:off x="5116195" y="4609465"/>
            <a:ext cx="268605" cy="26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12" name="文本框 211"/>
          <p:cNvSpPr txBox="1"/>
          <p:nvPr/>
        </p:nvSpPr>
        <p:spPr>
          <a:xfrm>
            <a:off x="4531360" y="496506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13" name="圆角矩形 212"/>
          <p:cNvSpPr/>
          <p:nvPr/>
        </p:nvSpPr>
        <p:spPr>
          <a:xfrm>
            <a:off x="3923665" y="3310890"/>
            <a:ext cx="1579880" cy="21602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文本框 213"/>
          <p:cNvSpPr txBox="1"/>
          <p:nvPr/>
        </p:nvSpPr>
        <p:spPr>
          <a:xfrm>
            <a:off x="3453130" y="560832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比较被选中聚类中心的所有</a:t>
            </a:r>
            <a:endParaRPr lang="zh-CN" altLang="en-US" sz="1600"/>
          </a:p>
          <a:p>
            <a:r>
              <a:rPr lang="zh-CN" altLang="en-US" sz="1600"/>
              <a:t>向量</a:t>
            </a:r>
            <a:endParaRPr lang="en-US" altLang="zh-CN" sz="1600"/>
          </a:p>
        </p:txBody>
      </p:sp>
      <p:sp>
        <p:nvSpPr>
          <p:cNvPr id="215" name="右箭头 214"/>
          <p:cNvSpPr/>
          <p:nvPr/>
        </p:nvSpPr>
        <p:spPr>
          <a:xfrm>
            <a:off x="5623560" y="4064000"/>
            <a:ext cx="340995" cy="21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8" name="组合 217"/>
          <p:cNvGrpSpPr/>
          <p:nvPr/>
        </p:nvGrpSpPr>
        <p:grpSpPr>
          <a:xfrm>
            <a:off x="6050280" y="4025900"/>
            <a:ext cx="1348740" cy="267970"/>
            <a:chOff x="10806" y="7897"/>
            <a:chExt cx="2124" cy="422"/>
          </a:xfrm>
        </p:grpSpPr>
        <p:sp>
          <p:nvSpPr>
            <p:cNvPr id="219" name="矩形 218"/>
            <p:cNvSpPr/>
            <p:nvPr/>
          </p:nvSpPr>
          <p:spPr>
            <a:xfrm>
              <a:off x="10806" y="7897"/>
              <a:ext cx="423" cy="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11229" y="7897"/>
              <a:ext cx="423" cy="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11652" y="7897"/>
              <a:ext cx="423" cy="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75" y="7897"/>
              <a:ext cx="423" cy="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12508" y="7897"/>
              <a:ext cx="423" cy="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</p:grpSp>
      <p:sp>
        <p:nvSpPr>
          <p:cNvPr id="224" name="文本框 223"/>
          <p:cNvSpPr txBox="1"/>
          <p:nvPr/>
        </p:nvSpPr>
        <p:spPr>
          <a:xfrm>
            <a:off x="10427335" y="598741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最终输出结果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5535" y="2256790"/>
            <a:ext cx="7514590" cy="2534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80" y="1342390"/>
            <a:ext cx="9382125" cy="914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84275" y="7302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查询队列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3225" y="570865"/>
            <a:ext cx="7781925" cy="1228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5" y="2512695"/>
            <a:ext cx="5311775" cy="2698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410" y="2531745"/>
            <a:ext cx="5423535" cy="2303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5020" y="2275205"/>
            <a:ext cx="1466850" cy="504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410" y="2390140"/>
            <a:ext cx="1466850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607820" y="2696528"/>
            <a:ext cx="2019300" cy="695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02590" y="514350"/>
            <a:ext cx="4526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欧式距离</a:t>
            </a:r>
            <a:r>
              <a:rPr lang="en-US" altLang="zh-CN" sz="2400"/>
              <a:t>,</a:t>
            </a:r>
            <a:r>
              <a:rPr lang="zh-CN" altLang="en-US" sz="2400"/>
              <a:t>内积和余弦相似度关系</a:t>
            </a:r>
            <a:endParaRPr lang="en-US" altLang="zh-CN" sz="2400"/>
          </a:p>
        </p:txBody>
      </p:sp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1529080" y="3392170"/>
            <a:ext cx="4972050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6854190" y="1692275"/>
            <a:ext cx="3707130" cy="3169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607820" y="4705350"/>
            <a:ext cx="2754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当为单位向量时</a:t>
            </a:r>
            <a:r>
              <a:rPr lang="en-US" altLang="zh-CN"/>
              <a:t>,</a:t>
            </a:r>
            <a:r>
              <a:rPr lang="zh-CN" altLang="en-US"/>
              <a:t>三者等价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325" y="1285240"/>
            <a:ext cx="2720975" cy="7715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750" y="2072005"/>
            <a:ext cx="250507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36140" y="920750"/>
            <a:ext cx="7657465" cy="54635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2170" y="461010"/>
            <a:ext cx="1698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milvus</a:t>
            </a:r>
            <a:r>
              <a:rPr lang="zh-CN" altLang="en-US"/>
              <a:t>索引类型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1949450"/>
            <a:ext cx="11068050" cy="28371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1320" y="639445"/>
            <a:ext cx="414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非结构化数据映射成高维向量</a:t>
            </a:r>
            <a:endParaRPr lang="zh-CN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45465" y="55689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索引类型分析一</a:t>
            </a:r>
            <a:endParaRPr lang="zh-CN" altLang="en-US"/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5332095" y="2740025"/>
            <a:ext cx="6043930" cy="34753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" y="925195"/>
            <a:ext cx="6989445" cy="31261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5465" y="4755515"/>
            <a:ext cx="48672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FLAT查询时间随nq的变化曲线 。查询时间与topk 无关，随着nq的增大而增大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" y="584200"/>
            <a:ext cx="7581265" cy="27254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80" y="2513330"/>
            <a:ext cx="7495540" cy="38461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0" y="261620"/>
            <a:ext cx="6743065" cy="36772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765" y="519430"/>
            <a:ext cx="6949440" cy="32492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4155" y="1329055"/>
            <a:ext cx="7578090" cy="37388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3425" y="2781300"/>
            <a:ext cx="7832090" cy="32277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" y="462280"/>
            <a:ext cx="10730865" cy="21558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7230" y="800735"/>
            <a:ext cx="91395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它把全图中心位置设为导航点，然后通过特定的选边策略来控制每个点的出度（小于等于 out_degree），使得搜索时既能减少内存使用，又能快速定位到目标位置附近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9990" y="2606675"/>
            <a:ext cx="6486525" cy="3695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2606675"/>
            <a:ext cx="3891915" cy="36652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9105" y="438150"/>
            <a:ext cx="702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RNSG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2090" y="504825"/>
            <a:ext cx="9228455" cy="1314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65" y="2189480"/>
            <a:ext cx="8477250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9995" y="1473835"/>
            <a:ext cx="4105275" cy="4370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" y="1398905"/>
            <a:ext cx="5867400" cy="27063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2945" y="4455160"/>
            <a:ext cx="64592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/>
              <a:t>1. </a:t>
            </a:r>
            <a:r>
              <a:rPr lang="zh-CN" altLang="en-US" sz="1600"/>
              <a:t>通过采用层状结构，将边按特征半径进行分层，从而将 NSW 的计算复杂度由多重对数复杂度降到了对数复杂度。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en-US" altLang="zh-CN" sz="1600">
                <a:sym typeface="+mn-ea"/>
              </a:rPr>
              <a:t>2. </a:t>
            </a:r>
            <a:r>
              <a:rPr lang="zh-CN" altLang="en-US" sz="1600">
                <a:sym typeface="+mn-ea"/>
              </a:rPr>
              <a:t>它会为一张图按规则建成多层导航图，并让越上层的图越稀疏，结点间的距离越远；越下层的图越稠密，结点间的距离越近。搜索时从最上层开始，找到本层距离目标最近的结点后进入下一层再查找。如此迭代，快速逼近目标位置</a:t>
            </a:r>
            <a:r>
              <a:rPr lang="en-US" altLang="zh-CN" sz="1600">
                <a:sym typeface="+mn-ea"/>
              </a:rPr>
              <a:t>.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1781810" y="1166495"/>
            <a:ext cx="636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NSW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453120" y="946150"/>
            <a:ext cx="778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HNSW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98170" y="514350"/>
            <a:ext cx="1588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HNSW</a:t>
            </a:r>
            <a:r>
              <a:rPr lang="zh-CN" altLang="en-US" sz="2400"/>
              <a:t>原理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4423410" y="798195"/>
            <a:ext cx="3566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floor(-ln(uniform(0,1)) </a:t>
            </a:r>
            <a:r>
              <a:rPr lang="en-US" altLang="zh-CN"/>
              <a:t>* </a:t>
            </a:r>
            <a:r>
              <a:rPr lang="zh-CN" altLang="en-US"/>
              <a:t>ml)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285" y="1061720"/>
            <a:ext cx="9467850" cy="1609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370" y="3114675"/>
            <a:ext cx="9055735" cy="25628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49580" y="668020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向量的基本检索流程</a:t>
            </a:r>
            <a:endParaRPr lang="zh-CN" altLang="en-US" sz="2400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013585" y="1505585"/>
            <a:ext cx="7953375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0" y="342265"/>
            <a:ext cx="8940800" cy="3334385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556260" y="3772535"/>
            <a:ext cx="3702050" cy="2773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074285" y="3864610"/>
            <a:ext cx="6327775" cy="25888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83455" y="2552065"/>
            <a:ext cx="2011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7200"/>
              <a:t>谢谢</a:t>
            </a:r>
            <a:endParaRPr lang="en-US" altLang="zh-CN"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7495" y="38481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向量检索常用方法</a:t>
            </a:r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630" y="845185"/>
            <a:ext cx="11001375" cy="5915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1228725"/>
            <a:ext cx="9863455" cy="46818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7830" y="608965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各种向量搜索引擎比较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538605" y="54203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Jina-ai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42405" y="5450840"/>
            <a:ext cx="42659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/>
              <a:t>是一款基于Python开发的下一代云端神经搜索框架</a:t>
            </a:r>
            <a:endParaRPr lang="zh-CN" altLang="en-US" sz="1400" b="1"/>
          </a:p>
        </p:txBody>
      </p:sp>
      <p:sp>
        <p:nvSpPr>
          <p:cNvPr id="6" name="文本框 5"/>
          <p:cNvSpPr txBox="1"/>
          <p:nvPr/>
        </p:nvSpPr>
        <p:spPr>
          <a:xfrm>
            <a:off x="3571875" y="5420360"/>
            <a:ext cx="212852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https://github.com/jina-ai/jina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5932805" y="5450840"/>
            <a:ext cx="5905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12.6K</a:t>
            </a:r>
            <a:endParaRPr lang="en-US" altLang="zh-CN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660" y="3248025"/>
            <a:ext cx="419100" cy="285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95035" y="3272155"/>
            <a:ext cx="365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9K</a:t>
            </a:r>
            <a:endParaRPr lang="en-US" altLang="zh-CN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557145" y="1096645"/>
            <a:ext cx="6850380" cy="50615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95935" y="420370"/>
            <a:ext cx="1875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milvus</a:t>
            </a:r>
            <a:r>
              <a:rPr lang="zh-CN" altLang="en-US"/>
              <a:t>与</a:t>
            </a:r>
            <a:r>
              <a:rPr lang="en-US" altLang="zh-CN"/>
              <a:t>faiss</a:t>
            </a:r>
            <a:r>
              <a:rPr lang="zh-CN" altLang="en-US"/>
              <a:t>对比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294005"/>
            <a:ext cx="6344920" cy="33997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505" y="3243580"/>
            <a:ext cx="6375400" cy="33362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020" y="1067435"/>
            <a:ext cx="9239250" cy="4962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0210" y="394970"/>
            <a:ext cx="2155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milvus</a:t>
            </a:r>
            <a:r>
              <a:rPr lang="zh-CN" altLang="en-US"/>
              <a:t>两种版本区别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5390" y="1233170"/>
            <a:ext cx="7606665" cy="50660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7840" y="603885"/>
            <a:ext cx="26568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milvus2.0 </a:t>
            </a:r>
            <a:r>
              <a:rPr lang="zh-CN" altLang="en-US" sz="2400"/>
              <a:t>开发现状</a:t>
            </a:r>
            <a:endParaRPr lang="zh-CN" altLang="en-US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935,&quot;width&quot;:12255}"/>
</p:tagLst>
</file>

<file path=ppt/tags/tag2.xml><?xml version="1.0" encoding="utf-8"?>
<p:tagLst xmlns:p="http://schemas.openxmlformats.org/presentationml/2006/main">
  <p:tag name="KSO_WM_UNIT_PLACING_PICTURE_USER_VIEWPORT" val="{&quot;height&quot;:9600,&quot;width&quot;:134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WPS 演示</Application>
  <PresentationFormat>宽屏</PresentationFormat>
  <Paragraphs>148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FH</cp:lastModifiedBy>
  <cp:revision>30</cp:revision>
  <dcterms:created xsi:type="dcterms:W3CDTF">2021-12-07T08:22:00Z</dcterms:created>
  <dcterms:modified xsi:type="dcterms:W3CDTF">2021-12-16T02:14:16Z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28C938D4A4204113B8E05C4B7C2AD9AF</vt:lpwstr>
  </property>
  <property fmtid="{D5CDD505-2E9C-101B-9397-08002B2CF9AE}" pid="3" name="KSOProductBuildVer">
    <vt:lpwstr>2052-11.1.0.11115</vt:lpwstr>
  </property>
</Properties>
</file>