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59" r:id="rId4"/>
    <p:sldId id="260" r:id="rId5"/>
    <p:sldId id="283" r:id="rId6"/>
    <p:sldId id="268" r:id="rId7"/>
    <p:sldId id="284" r:id="rId8"/>
    <p:sldId id="277" r:id="rId9"/>
    <p:sldId id="256" r:id="rId10"/>
    <p:sldId id="261" r:id="rId11"/>
    <p:sldId id="266" r:id="rId12"/>
    <p:sldId id="262" r:id="rId13"/>
    <p:sldId id="280" r:id="rId14"/>
    <p:sldId id="267" r:id="rId15"/>
    <p:sldId id="279" r:id="rId16"/>
    <p:sldId id="278" r:id="rId17"/>
    <p:sldId id="257" r:id="rId18"/>
    <p:sldId id="28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5370" y="487045"/>
            <a:ext cx="9123680" cy="4733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5182870"/>
            <a:ext cx="2988310" cy="458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635" y="5708015"/>
            <a:ext cx="3264535" cy="3295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84370" y="5207635"/>
            <a:ext cx="3385820" cy="90233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0" y="1316355"/>
            <a:ext cx="661035" cy="7156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55" y="2127250"/>
            <a:ext cx="860425" cy="9029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5" y="3125470"/>
            <a:ext cx="1084580" cy="1175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2860" y="1316355"/>
            <a:ext cx="661035" cy="7156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165" y="2127250"/>
            <a:ext cx="860425" cy="9029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405" y="3125470"/>
            <a:ext cx="1084580" cy="11753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2235" y="1316355"/>
            <a:ext cx="661035" cy="7156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540" y="2127250"/>
            <a:ext cx="860425" cy="9029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780" y="3125470"/>
            <a:ext cx="1084580" cy="11753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3045" y="1316355"/>
            <a:ext cx="661035" cy="7156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350" y="2127250"/>
            <a:ext cx="860425" cy="90297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590" y="3125470"/>
            <a:ext cx="1084580" cy="117538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0025" y="1316355"/>
            <a:ext cx="661035" cy="71564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330" y="2127250"/>
            <a:ext cx="860425" cy="90297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570" y="3125470"/>
            <a:ext cx="1084580" cy="117538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0835" y="1316355"/>
            <a:ext cx="661035" cy="71564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140" y="2127250"/>
            <a:ext cx="860425" cy="90297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380" y="3125470"/>
            <a:ext cx="1084580" cy="117538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0210" y="1316355"/>
            <a:ext cx="661035" cy="71564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515" y="2127250"/>
            <a:ext cx="860425" cy="90297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755" y="3125470"/>
            <a:ext cx="1084580" cy="117538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1020" y="1316355"/>
            <a:ext cx="661035" cy="71564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2127250"/>
            <a:ext cx="860425" cy="90297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9565" y="3125470"/>
            <a:ext cx="1084580" cy="1175385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2260600" y="868045"/>
            <a:ext cx="1306830" cy="37376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63625" y="1299845"/>
            <a:ext cx="10398125" cy="76263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54940" y="1497330"/>
            <a:ext cx="744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13x13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154940" y="2459355"/>
            <a:ext cx="744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26x26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154940" y="3619500"/>
            <a:ext cx="744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52x52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659765" y="44640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损失函数计算次序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562860" y="4752340"/>
            <a:ext cx="5651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图片</a:t>
            </a:r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36" name="文本框 35"/>
          <p:cNvSpPr txBox="1"/>
          <p:nvPr/>
        </p:nvSpPr>
        <p:spPr>
          <a:xfrm>
            <a:off x="877570" y="5741670"/>
            <a:ext cx="1383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batch_size=8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1062355" y="4752340"/>
            <a:ext cx="56515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sym typeface="+mn-ea"/>
              </a:rPr>
              <a:t>图片</a:t>
            </a:r>
            <a:r>
              <a:rPr lang="en-US" altLang="zh-CN" sz="1200">
                <a:sym typeface="+mn-ea"/>
              </a:rPr>
              <a:t>1</a:t>
            </a:r>
            <a:endParaRPr lang="en-US" altLang="zh-CN" sz="1200"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912235" y="4752340"/>
            <a:ext cx="56515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sym typeface="+mn-ea"/>
              </a:rPr>
              <a:t>图片</a:t>
            </a:r>
            <a:r>
              <a:rPr lang="en-US" altLang="zh-CN" sz="1200">
                <a:sym typeface="+mn-ea"/>
              </a:rPr>
              <a:t>3</a:t>
            </a:r>
            <a:endParaRPr lang="en-US" altLang="zh-CN" sz="1200"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13350" y="4752340"/>
            <a:ext cx="56515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sym typeface="+mn-ea"/>
              </a:rPr>
              <a:t>图片</a:t>
            </a:r>
            <a:r>
              <a:rPr lang="en-US" altLang="zh-CN" sz="1200">
                <a:sym typeface="+mn-ea"/>
              </a:rPr>
              <a:t>4</a:t>
            </a:r>
            <a:endParaRPr lang="en-US" altLang="zh-CN" sz="1200"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597650" y="4752340"/>
            <a:ext cx="56515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sym typeface="+mn-ea"/>
              </a:rPr>
              <a:t>图片</a:t>
            </a:r>
            <a:r>
              <a:rPr lang="en-US" altLang="zh-CN" sz="1200">
                <a:sym typeface="+mn-ea"/>
              </a:rPr>
              <a:t>5</a:t>
            </a:r>
            <a:endParaRPr lang="en-US" altLang="zh-CN" sz="1200"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998460" y="4752340"/>
            <a:ext cx="56515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sym typeface="+mn-ea"/>
              </a:rPr>
              <a:t>图片</a:t>
            </a:r>
            <a:r>
              <a:rPr lang="en-US" altLang="zh-CN" sz="1200">
                <a:sym typeface="+mn-ea"/>
              </a:rPr>
              <a:t>6</a:t>
            </a:r>
            <a:endParaRPr lang="en-US" altLang="zh-CN" sz="1200"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364345" y="4752340"/>
            <a:ext cx="56515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sym typeface="+mn-ea"/>
              </a:rPr>
              <a:t>图片</a:t>
            </a:r>
            <a:r>
              <a:rPr lang="en-US" altLang="zh-CN" sz="1200">
                <a:sym typeface="+mn-ea"/>
              </a:rPr>
              <a:t>7</a:t>
            </a:r>
            <a:endParaRPr lang="en-US" altLang="zh-CN" sz="1200"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748010" y="4752340"/>
            <a:ext cx="56515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sym typeface="+mn-ea"/>
              </a:rPr>
              <a:t>图片</a:t>
            </a:r>
            <a:r>
              <a:rPr lang="en-US" altLang="zh-CN" sz="1200">
                <a:sym typeface="+mn-ea"/>
              </a:rPr>
              <a:t>8</a:t>
            </a:r>
            <a:endParaRPr lang="en-US" altLang="zh-CN" sz="1200"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956050" y="814705"/>
            <a:ext cx="2141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shape=[8,3,13,13,25]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7" name="图片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2473960" y="1271905"/>
            <a:ext cx="6097905" cy="44792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28980" y="67056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负样本选择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622415" y="1127760"/>
            <a:ext cx="2185035" cy="2185035"/>
          </a:xfrm>
          <a:prstGeom prst="rect">
            <a:avLst/>
          </a:prstGeom>
          <a:pattFill prst="lgGrid">
            <a:fgClr>
              <a:srgbClr val="5B9BD5"/>
            </a:fgClr>
            <a:bgClr>
              <a:srgbClr val="FFFFFF"/>
            </a:bgClr>
          </a:patt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84975" y="658495"/>
            <a:ext cx="744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13x13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41350" y="754380"/>
            <a:ext cx="3460115" cy="298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86765" y="1015365"/>
            <a:ext cx="981075" cy="1294130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93900" y="2089785"/>
            <a:ext cx="780415" cy="940435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875280" y="1290955"/>
            <a:ext cx="1057275" cy="6648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42100" y="3735070"/>
            <a:ext cx="2185035" cy="2185035"/>
          </a:xfrm>
          <a:prstGeom prst="rect">
            <a:avLst/>
          </a:prstGeom>
          <a:pattFill prst="lgGrid">
            <a:fgClr>
              <a:srgbClr val="5B9BD5"/>
            </a:fgClr>
            <a:bgClr>
              <a:srgbClr val="FFFFFF"/>
            </a:bgClr>
          </a:patt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231900" y="1702435"/>
            <a:ext cx="90805" cy="90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326005" y="2514600"/>
            <a:ext cx="90805" cy="90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358515" y="1702435"/>
            <a:ext cx="90805" cy="90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859395" y="1444625"/>
            <a:ext cx="691515" cy="4349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011795" y="4035425"/>
            <a:ext cx="633095" cy="3981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529195" y="4699000"/>
            <a:ext cx="565150" cy="681355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880860" y="4035425"/>
            <a:ext cx="495300" cy="728345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0" name="图片 109"/>
          <p:cNvPicPr/>
          <p:nvPr/>
        </p:nvPicPr>
        <p:blipFill>
          <a:blip r:embed="rId1"/>
          <a:stretch>
            <a:fillRect/>
          </a:stretch>
        </p:blipFill>
        <p:spPr>
          <a:xfrm>
            <a:off x="1355090" y="904875"/>
            <a:ext cx="3810000" cy="5048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1630045" y="1895475"/>
            <a:ext cx="1579245" cy="3943985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45130" y="3406775"/>
            <a:ext cx="1536065" cy="2546350"/>
          </a:xfrm>
          <a:prstGeom prst="rect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17620" y="1895475"/>
            <a:ext cx="1347470" cy="33248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5413375" y="1084580"/>
          <a:ext cx="602615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50"/>
                <a:gridCol w="463550"/>
                <a:gridCol w="463550"/>
                <a:gridCol w="463550"/>
                <a:gridCol w="463550"/>
                <a:gridCol w="463550"/>
                <a:gridCol w="463550"/>
                <a:gridCol w="463550"/>
                <a:gridCol w="463550"/>
                <a:gridCol w="463550"/>
                <a:gridCol w="463550"/>
                <a:gridCol w="463550"/>
                <a:gridCol w="46355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04815" y="536575"/>
            <a:ext cx="17329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[</a:t>
            </a:r>
            <a:r>
              <a:rPr lang="en-US" altLang="zh-CN"/>
              <a:t>8,3,13,13</a:t>
            </a:r>
            <a:r>
              <a:rPr lang="zh-CN" altLang="en-US"/>
              <a:t>, 4:5]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010" y="490855"/>
            <a:ext cx="6372225" cy="6010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580" y="419100"/>
            <a:ext cx="4924425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03450" y="809625"/>
            <a:ext cx="6619875" cy="53530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188460" y="885825"/>
            <a:ext cx="3719195" cy="15049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2080" y="1435735"/>
            <a:ext cx="6155055" cy="33445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635" y="833120"/>
            <a:ext cx="5186680" cy="54616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21755" y="400050"/>
            <a:ext cx="185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BCE loss</a:t>
            </a:r>
            <a:r>
              <a:rPr lang="zh-CN" altLang="en-US"/>
              <a:t>求导过程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总结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1591945" y="2023745"/>
            <a:ext cx="371792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 </a:t>
            </a:r>
            <a:r>
              <a:rPr lang="zh-CN" altLang="en-US"/>
              <a:t>我所做的工作有哪些</a:t>
            </a:r>
            <a:r>
              <a:rPr lang="en-US" altLang="zh-CN"/>
              <a:t>?</a:t>
            </a:r>
            <a:endParaRPr lang="en-US" altLang="zh-CN"/>
          </a:p>
          <a:p>
            <a:r>
              <a:rPr lang="en-US" altLang="zh-CN"/>
              <a:t>           </a:t>
            </a:r>
            <a:r>
              <a:rPr lang="zh-CN" altLang="en-US"/>
              <a:t>对代码的重构</a:t>
            </a:r>
            <a:r>
              <a:rPr lang="en-US" altLang="zh-CN"/>
              <a:t>, </a:t>
            </a:r>
            <a:endParaRPr lang="en-US" altLang="zh-CN"/>
          </a:p>
          <a:p>
            <a:r>
              <a:rPr lang="en-US" altLang="zh-CN"/>
              <a:t>           </a:t>
            </a:r>
            <a:r>
              <a:rPr lang="zh-CN" altLang="en-US"/>
              <a:t>部分模块的改进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 </a:t>
            </a:r>
            <a:r>
              <a:rPr lang="zh-CN" altLang="en-US"/>
              <a:t>对</a:t>
            </a:r>
            <a:r>
              <a:rPr lang="en-US" altLang="zh-CN"/>
              <a:t>yolov3</a:t>
            </a:r>
            <a:r>
              <a:rPr lang="zh-CN" altLang="en-US"/>
              <a:t>的后续改进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与</a:t>
            </a:r>
            <a:r>
              <a:rPr lang="en-US" altLang="zh-CN"/>
              <a:t>yolov4,5</a:t>
            </a:r>
            <a:r>
              <a:rPr lang="zh-CN" altLang="en-US"/>
              <a:t>的关系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什么时候能跳出当前架构</a:t>
            </a:r>
            <a:r>
              <a:rPr lang="en-US" altLang="zh-CN"/>
              <a:t>?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782320" y="472440"/>
            <a:ext cx="6100445" cy="5552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530" y="1209675"/>
            <a:ext cx="2600325" cy="46958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62650" y="564515"/>
            <a:ext cx="3088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r>
              <a:rPr lang="zh-CN" altLang="en-US"/>
              <a:t>个</a:t>
            </a:r>
            <a:r>
              <a:rPr lang="en-US" altLang="zh-CN"/>
              <a:t>anchor, </a:t>
            </a:r>
            <a:endParaRPr lang="en-US" altLang="zh-CN"/>
          </a:p>
          <a:p>
            <a:r>
              <a:rPr lang="zh-CN" altLang="en-US"/>
              <a:t>每个输出特征层有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anchor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710555" y="1405890"/>
            <a:ext cx="2425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zh-CN" altLang="en-US"/>
              <a:t>输出</a:t>
            </a:r>
            <a:r>
              <a:rPr lang="en-US" altLang="zh-CN"/>
              <a:t>shape=(8,75,13,13)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055620" y="765175"/>
            <a:ext cx="1554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真实值的编码</a:t>
            </a:r>
            <a:endParaRPr lang="zh-CN" altLang="en-US"/>
          </a:p>
          <a:p>
            <a:r>
              <a:rPr lang="zh-CN" altLang="en-US"/>
              <a:t>预测值的解码</a:t>
            </a:r>
            <a:endParaRPr lang="zh-CN" altLang="en-US"/>
          </a:p>
          <a:p>
            <a:r>
              <a:rPr lang="zh-CN" altLang="en-US"/>
              <a:t>损失函数实现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523240" y="902335"/>
            <a:ext cx="4820920" cy="58775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7451090" y="3054350"/>
            <a:ext cx="2571750" cy="2247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767830" y="5427980"/>
            <a:ext cx="3088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r>
              <a:rPr lang="zh-CN" altLang="en-US"/>
              <a:t>个</a:t>
            </a:r>
            <a:r>
              <a:rPr lang="en-US" altLang="zh-CN"/>
              <a:t>anchor, </a:t>
            </a:r>
            <a:endParaRPr lang="en-US" altLang="zh-CN"/>
          </a:p>
          <a:p>
            <a:r>
              <a:rPr lang="zh-CN" altLang="en-US"/>
              <a:t>每个输出特征层有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anchor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558030" y="673100"/>
            <a:ext cx="72555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10,13,  16,30,  33,23,  30,61,  62,45,  59,119,  116,90,  156,198,  373,326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80890" y="667385"/>
            <a:ext cx="2051050" cy="37401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679565" y="667385"/>
            <a:ext cx="2051050" cy="374015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836025" y="667385"/>
            <a:ext cx="2500630" cy="374015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20920" y="11277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457190" y="11277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099810" y="11277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741795" y="11277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451090" y="11277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8227060" y="11277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984615" y="11277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9856470" y="11277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0767060" y="11277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012690" y="255270"/>
            <a:ext cx="744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52x52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7332980" y="264795"/>
            <a:ext cx="744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26x26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633585" y="245745"/>
            <a:ext cx="744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13x13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558030" y="1725295"/>
            <a:ext cx="60102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num_layers = len(anchors) // 3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anchor_mask = [[6, 7, 8], [3, 4, 5], [0, 1, 2]]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立方体 3"/>
          <p:cNvSpPr/>
          <p:nvPr/>
        </p:nvSpPr>
        <p:spPr>
          <a:xfrm>
            <a:off x="738505" y="3806825"/>
            <a:ext cx="1216660" cy="1216660"/>
          </a:xfrm>
          <a:prstGeom prst="cub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rgbClr val="5B9BD5"/>
                  </a:fgClr>
                  <a:bgClr>
                    <a:srgbClr val="FFFFFF"/>
                  </a:bgClr>
                </a:patt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38505" y="4132580"/>
            <a:ext cx="901700" cy="901700"/>
          </a:xfrm>
          <a:prstGeom prst="rect">
            <a:avLst/>
          </a:prstGeom>
          <a:pattFill prst="lgGrid">
            <a:fgClr>
              <a:srgbClr val="5B9BD5"/>
            </a:fgClr>
            <a:bgClr>
              <a:srgbClr val="FFFFFF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1028065" y="3493135"/>
            <a:ext cx="1216660" cy="1216660"/>
          </a:xfrm>
          <a:prstGeom prst="cub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rgbClr val="5B9BD5"/>
                  </a:fgClr>
                  <a:bgClr>
                    <a:srgbClr val="FFFFFF"/>
                  </a:bgClr>
                </a:patt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1325245" y="3205480"/>
            <a:ext cx="1216660" cy="1216660"/>
          </a:xfrm>
          <a:prstGeom prst="cub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rgbClr val="5B9BD5"/>
                  </a:fgClr>
                  <a:bgClr>
                    <a:srgbClr val="FFFFFF"/>
                  </a:bgClr>
                </a:patt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822325" y="1744345"/>
            <a:ext cx="1264920" cy="1283335"/>
            <a:chOff x="4452" y="2460"/>
            <a:chExt cx="2840" cy="2880"/>
          </a:xfrm>
        </p:grpSpPr>
        <p:sp>
          <p:nvSpPr>
            <p:cNvPr id="10" name="立方体 9"/>
            <p:cNvSpPr/>
            <p:nvPr/>
          </p:nvSpPr>
          <p:spPr>
            <a:xfrm>
              <a:off x="4452" y="3407"/>
              <a:ext cx="1916" cy="1916"/>
            </a:xfrm>
            <a:prstGeom prst="cube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5B9BD5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52" y="3920"/>
              <a:ext cx="1420" cy="1420"/>
            </a:xfrm>
            <a:prstGeom prst="rect">
              <a:avLst/>
            </a:prstGeom>
            <a:pattFill prst="lgGrid">
              <a:fgClr>
                <a:srgbClr val="5B9BD5"/>
              </a:fgClr>
              <a:bgClr>
                <a:srgbClr val="FFFFFF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立方体 11"/>
            <p:cNvSpPr/>
            <p:nvPr/>
          </p:nvSpPr>
          <p:spPr>
            <a:xfrm>
              <a:off x="4908" y="2913"/>
              <a:ext cx="1916" cy="1916"/>
            </a:xfrm>
            <a:prstGeom prst="cube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5B9BD5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5376" y="2460"/>
              <a:ext cx="1916" cy="1916"/>
            </a:xfrm>
            <a:prstGeom prst="cube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5B9BD5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70280" y="653415"/>
            <a:ext cx="972185" cy="986790"/>
            <a:chOff x="4452" y="2460"/>
            <a:chExt cx="2840" cy="2880"/>
          </a:xfrm>
        </p:grpSpPr>
        <p:sp>
          <p:nvSpPr>
            <p:cNvPr id="15" name="立方体 14"/>
            <p:cNvSpPr/>
            <p:nvPr/>
          </p:nvSpPr>
          <p:spPr>
            <a:xfrm>
              <a:off x="4452" y="3407"/>
              <a:ext cx="1916" cy="1916"/>
            </a:xfrm>
            <a:prstGeom prst="cube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5B9BD5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52" y="3920"/>
              <a:ext cx="1420" cy="1420"/>
            </a:xfrm>
            <a:prstGeom prst="rect">
              <a:avLst/>
            </a:prstGeom>
            <a:pattFill prst="lgGrid">
              <a:fgClr>
                <a:srgbClr val="5B9BD5"/>
              </a:fgClr>
              <a:bgClr>
                <a:srgbClr val="FFFFFF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立方体 16"/>
            <p:cNvSpPr/>
            <p:nvPr/>
          </p:nvSpPr>
          <p:spPr>
            <a:xfrm>
              <a:off x="4908" y="2913"/>
              <a:ext cx="1916" cy="1916"/>
            </a:xfrm>
            <a:prstGeom prst="cube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5B9BD5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立方体 17"/>
            <p:cNvSpPr/>
            <p:nvPr/>
          </p:nvSpPr>
          <p:spPr>
            <a:xfrm>
              <a:off x="5376" y="2460"/>
              <a:ext cx="1916" cy="1916"/>
            </a:xfrm>
            <a:prstGeom prst="cube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5B9BD5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942465" y="5595620"/>
            <a:ext cx="3378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空的全</a:t>
            </a:r>
            <a:r>
              <a:rPr lang="en-US" altLang="zh-CN"/>
              <a:t>0</a:t>
            </a:r>
            <a:r>
              <a:rPr lang="zh-CN" altLang="en-US"/>
              <a:t>矩阵</a:t>
            </a:r>
            <a:r>
              <a:rPr lang="en-US" altLang="zh-CN"/>
              <a:t>, </a:t>
            </a:r>
            <a:r>
              <a:rPr lang="zh-CN" altLang="en-US"/>
              <a:t>待填充真实编码值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29235" y="9525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229235" y="22974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229235" y="42310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</a:t>
            </a:r>
            <a:endParaRPr lang="en-US" altLang="zh-CN"/>
          </a:p>
        </p:txBody>
      </p:sp>
      <p:sp>
        <p:nvSpPr>
          <p:cNvPr id="23" name="立方体 22"/>
          <p:cNvSpPr/>
          <p:nvPr/>
        </p:nvSpPr>
        <p:spPr>
          <a:xfrm>
            <a:off x="2693670" y="3696335"/>
            <a:ext cx="1216660" cy="1216660"/>
          </a:xfrm>
          <a:prstGeom prst="cub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rgbClr val="5B9BD5"/>
                  </a:fgClr>
                  <a:bgClr>
                    <a:srgbClr val="FFFFFF"/>
                  </a:bgClr>
                </a:patt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693670" y="4022090"/>
            <a:ext cx="901700" cy="901700"/>
          </a:xfrm>
          <a:prstGeom prst="rect">
            <a:avLst/>
          </a:prstGeom>
          <a:pattFill prst="lgGrid">
            <a:fgClr>
              <a:srgbClr val="5B9BD5"/>
            </a:fgClr>
            <a:bgClr>
              <a:srgbClr val="FFFFFF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2983230" y="3382645"/>
            <a:ext cx="1216660" cy="1216660"/>
          </a:xfrm>
          <a:prstGeom prst="cub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rgbClr val="5B9BD5"/>
                  </a:fgClr>
                  <a:bgClr>
                    <a:srgbClr val="FFFFFF"/>
                  </a:bgClr>
                </a:patt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立方体 25"/>
          <p:cNvSpPr/>
          <p:nvPr/>
        </p:nvSpPr>
        <p:spPr>
          <a:xfrm>
            <a:off x="3280410" y="3094990"/>
            <a:ext cx="1216660" cy="1216660"/>
          </a:xfrm>
          <a:prstGeom prst="cub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rgbClr val="5B9BD5"/>
                  </a:fgClr>
                  <a:bgClr>
                    <a:srgbClr val="FFFFFF"/>
                  </a:bgClr>
                </a:patt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777490" y="1633855"/>
            <a:ext cx="1264920" cy="1283335"/>
            <a:chOff x="4452" y="2460"/>
            <a:chExt cx="2840" cy="2880"/>
          </a:xfrm>
        </p:grpSpPr>
        <p:sp>
          <p:nvSpPr>
            <p:cNvPr id="28" name="立方体 27"/>
            <p:cNvSpPr/>
            <p:nvPr/>
          </p:nvSpPr>
          <p:spPr>
            <a:xfrm>
              <a:off x="4452" y="3407"/>
              <a:ext cx="1916" cy="1916"/>
            </a:xfrm>
            <a:prstGeom prst="cube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5B9BD5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452" y="3920"/>
              <a:ext cx="1420" cy="1420"/>
            </a:xfrm>
            <a:prstGeom prst="rect">
              <a:avLst/>
            </a:prstGeom>
            <a:pattFill prst="lgGrid">
              <a:fgClr>
                <a:srgbClr val="5B9BD5"/>
              </a:fgClr>
              <a:bgClr>
                <a:srgbClr val="FFFFFF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立方体 29"/>
            <p:cNvSpPr/>
            <p:nvPr/>
          </p:nvSpPr>
          <p:spPr>
            <a:xfrm>
              <a:off x="4908" y="2913"/>
              <a:ext cx="1916" cy="1916"/>
            </a:xfrm>
            <a:prstGeom prst="cube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5B9BD5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立方体 30"/>
            <p:cNvSpPr/>
            <p:nvPr/>
          </p:nvSpPr>
          <p:spPr>
            <a:xfrm>
              <a:off x="5376" y="2460"/>
              <a:ext cx="1916" cy="1916"/>
            </a:xfrm>
            <a:prstGeom prst="cube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5B9BD5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925445" y="542925"/>
            <a:ext cx="972185" cy="986790"/>
            <a:chOff x="4452" y="2460"/>
            <a:chExt cx="2840" cy="2880"/>
          </a:xfrm>
        </p:grpSpPr>
        <p:sp>
          <p:nvSpPr>
            <p:cNvPr id="33" name="立方体 32"/>
            <p:cNvSpPr/>
            <p:nvPr/>
          </p:nvSpPr>
          <p:spPr>
            <a:xfrm>
              <a:off x="4452" y="3407"/>
              <a:ext cx="1916" cy="1916"/>
            </a:xfrm>
            <a:prstGeom prst="cube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5B9BD5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452" y="3920"/>
              <a:ext cx="1420" cy="1420"/>
            </a:xfrm>
            <a:prstGeom prst="rect">
              <a:avLst/>
            </a:prstGeom>
            <a:pattFill prst="lgGrid">
              <a:fgClr>
                <a:srgbClr val="5B9BD5"/>
              </a:fgClr>
              <a:bgClr>
                <a:srgbClr val="FFFFFF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立方体 34"/>
            <p:cNvSpPr/>
            <p:nvPr/>
          </p:nvSpPr>
          <p:spPr>
            <a:xfrm>
              <a:off x="4908" y="2913"/>
              <a:ext cx="1916" cy="1916"/>
            </a:xfrm>
            <a:prstGeom prst="cube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5B9BD5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立方体 35"/>
            <p:cNvSpPr/>
            <p:nvPr/>
          </p:nvSpPr>
          <p:spPr>
            <a:xfrm>
              <a:off x="5376" y="2460"/>
              <a:ext cx="1916" cy="1916"/>
            </a:xfrm>
            <a:prstGeom prst="cube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5B9BD5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4579620" y="1830070"/>
            <a:ext cx="60579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/>
              <a:t>...</a:t>
            </a:r>
            <a:endParaRPr lang="en-US" altLang="zh-CN" sz="4400"/>
          </a:p>
        </p:txBody>
      </p:sp>
      <p:sp>
        <p:nvSpPr>
          <p:cNvPr id="39" name="文本框 38"/>
          <p:cNvSpPr txBox="1"/>
          <p:nvPr/>
        </p:nvSpPr>
        <p:spPr>
          <a:xfrm>
            <a:off x="7851775" y="619760"/>
            <a:ext cx="14744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(8,3,13,13,25)</a:t>
            </a:r>
            <a:endParaRPr lang="en-US" altLang="zh-CN"/>
          </a:p>
        </p:txBody>
      </p:sp>
      <p:sp>
        <p:nvSpPr>
          <p:cNvPr id="40" name="立方体 39"/>
          <p:cNvSpPr/>
          <p:nvPr/>
        </p:nvSpPr>
        <p:spPr>
          <a:xfrm>
            <a:off x="5960745" y="3629025"/>
            <a:ext cx="1216660" cy="1216660"/>
          </a:xfrm>
          <a:prstGeom prst="cub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rgbClr val="5B9BD5"/>
                  </a:fgClr>
                  <a:bgClr>
                    <a:srgbClr val="FFFFFF"/>
                  </a:bgClr>
                </a:patt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960745" y="3954780"/>
            <a:ext cx="901700" cy="901700"/>
          </a:xfrm>
          <a:prstGeom prst="rect">
            <a:avLst/>
          </a:prstGeom>
          <a:pattFill prst="lgGrid">
            <a:fgClr>
              <a:srgbClr val="5B9BD5"/>
            </a:fgClr>
            <a:bgClr>
              <a:srgbClr val="FFFFFF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立方体 41"/>
          <p:cNvSpPr/>
          <p:nvPr/>
        </p:nvSpPr>
        <p:spPr>
          <a:xfrm>
            <a:off x="6250305" y="3315335"/>
            <a:ext cx="1216660" cy="1216660"/>
          </a:xfrm>
          <a:prstGeom prst="cub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rgbClr val="5B9BD5"/>
                  </a:fgClr>
                  <a:bgClr>
                    <a:srgbClr val="FFFFFF"/>
                  </a:bgClr>
                </a:patt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立方体 42"/>
          <p:cNvSpPr/>
          <p:nvPr/>
        </p:nvSpPr>
        <p:spPr>
          <a:xfrm>
            <a:off x="6547485" y="3027680"/>
            <a:ext cx="1216660" cy="1216660"/>
          </a:xfrm>
          <a:prstGeom prst="cub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pattFill prst="lgGrid">
                  <a:fgClr>
                    <a:srgbClr val="5B9BD5"/>
                  </a:fgClr>
                  <a:bgClr>
                    <a:srgbClr val="FFFFFF"/>
                  </a:bgClr>
                </a:patt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6044565" y="1566545"/>
            <a:ext cx="1264920" cy="1283335"/>
            <a:chOff x="4452" y="2460"/>
            <a:chExt cx="2840" cy="2880"/>
          </a:xfrm>
        </p:grpSpPr>
        <p:sp>
          <p:nvSpPr>
            <p:cNvPr id="45" name="立方体 44"/>
            <p:cNvSpPr/>
            <p:nvPr/>
          </p:nvSpPr>
          <p:spPr>
            <a:xfrm>
              <a:off x="4452" y="3407"/>
              <a:ext cx="1916" cy="1916"/>
            </a:xfrm>
            <a:prstGeom prst="cube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5B9BD5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452" y="3920"/>
              <a:ext cx="1420" cy="1420"/>
            </a:xfrm>
            <a:prstGeom prst="rect">
              <a:avLst/>
            </a:prstGeom>
            <a:pattFill prst="lgGrid">
              <a:fgClr>
                <a:srgbClr val="5B9BD5"/>
              </a:fgClr>
              <a:bgClr>
                <a:srgbClr val="FFFFFF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立方体 46"/>
            <p:cNvSpPr/>
            <p:nvPr/>
          </p:nvSpPr>
          <p:spPr>
            <a:xfrm>
              <a:off x="4908" y="2913"/>
              <a:ext cx="1916" cy="1916"/>
            </a:xfrm>
            <a:prstGeom prst="cube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5B9BD5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立方体 47"/>
            <p:cNvSpPr/>
            <p:nvPr/>
          </p:nvSpPr>
          <p:spPr>
            <a:xfrm>
              <a:off x="5376" y="2460"/>
              <a:ext cx="1916" cy="1916"/>
            </a:xfrm>
            <a:prstGeom prst="cube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5B9BD5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192520" y="475615"/>
            <a:ext cx="972185" cy="986790"/>
            <a:chOff x="4452" y="2460"/>
            <a:chExt cx="2840" cy="2880"/>
          </a:xfrm>
        </p:grpSpPr>
        <p:sp>
          <p:nvSpPr>
            <p:cNvPr id="50" name="立方体 49"/>
            <p:cNvSpPr/>
            <p:nvPr/>
          </p:nvSpPr>
          <p:spPr>
            <a:xfrm>
              <a:off x="4452" y="3407"/>
              <a:ext cx="1916" cy="1916"/>
            </a:xfrm>
            <a:prstGeom prst="cube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5B9BD5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4452" y="3920"/>
              <a:ext cx="1420" cy="1420"/>
            </a:xfrm>
            <a:prstGeom prst="rect">
              <a:avLst/>
            </a:prstGeom>
            <a:pattFill prst="lgGrid">
              <a:fgClr>
                <a:srgbClr val="5B9BD5"/>
              </a:fgClr>
              <a:bgClr>
                <a:srgbClr val="FFFFFF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立方体 51"/>
            <p:cNvSpPr/>
            <p:nvPr/>
          </p:nvSpPr>
          <p:spPr>
            <a:xfrm>
              <a:off x="4908" y="2913"/>
              <a:ext cx="1916" cy="1916"/>
            </a:xfrm>
            <a:prstGeom prst="cube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5B9BD5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立方体 52"/>
            <p:cNvSpPr/>
            <p:nvPr/>
          </p:nvSpPr>
          <p:spPr>
            <a:xfrm>
              <a:off x="5376" y="2460"/>
              <a:ext cx="1916" cy="1916"/>
            </a:xfrm>
            <a:prstGeom prst="cube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5B9BD5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4" name="矩形 53"/>
          <p:cNvSpPr/>
          <p:nvPr/>
        </p:nvSpPr>
        <p:spPr>
          <a:xfrm>
            <a:off x="643255" y="419100"/>
            <a:ext cx="1962785" cy="50704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1470" y="412115"/>
            <a:ext cx="1162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iou</a:t>
            </a:r>
            <a:r>
              <a:rPr lang="zh-CN" altLang="en-US"/>
              <a:t>的计算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856990" y="4133215"/>
            <a:ext cx="54222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4518660" y="1356995"/>
            <a:ext cx="0" cy="3402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107805" y="4391025"/>
            <a:ext cx="281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630420" y="1288415"/>
            <a:ext cx="286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518660" y="2353945"/>
            <a:ext cx="1779270" cy="1779270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18660" y="2784475"/>
            <a:ext cx="3025140" cy="1348740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17135" y="20878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331585" y="3350895"/>
            <a:ext cx="47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646670" y="34544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27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763895" y="25088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358505" y="5981065"/>
            <a:ext cx="702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30,30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393555" y="598106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50,27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502150" y="2792095"/>
            <a:ext cx="1787525" cy="1349375"/>
          </a:xfrm>
          <a:prstGeom prst="rect">
            <a:avLst/>
          </a:prstGeom>
          <a:pattFill prst="ltUpDiag">
            <a:fgClr>
              <a:srgbClr val="5B9BD5"/>
            </a:fgClr>
            <a:bgClr>
              <a:srgbClr val="FFFFFF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788795" y="849630"/>
            <a:ext cx="702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60,60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2823845" y="84963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100,54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1493520" y="2784475"/>
            <a:ext cx="3025140" cy="134874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518025" y="4133215"/>
            <a:ext cx="3025140" cy="134874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492885" y="4133215"/>
            <a:ext cx="3025140" cy="134874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13990" y="2353945"/>
            <a:ext cx="1779270" cy="177927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518025" y="4133215"/>
            <a:ext cx="1779270" cy="177927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713355" y="4133215"/>
            <a:ext cx="1779270" cy="177927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3753485" y="988060"/>
            <a:ext cx="773430" cy="111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767580" y="412115"/>
            <a:ext cx="803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x,y,w,h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4818380" y="873125"/>
            <a:ext cx="23622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(0,0,60,60),(0,0,100,54)</a:t>
            </a: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739390" y="2784475"/>
            <a:ext cx="1787525" cy="1349375"/>
          </a:xfrm>
          <a:prstGeom prst="rect">
            <a:avLst/>
          </a:prstGeom>
          <a:pattFill prst="ltUpDiag">
            <a:fgClr>
              <a:srgbClr val="5B9BD5"/>
            </a:fgClr>
            <a:bgClr>
              <a:srgbClr val="FFFFFF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730500" y="4133215"/>
            <a:ext cx="1787525" cy="1349375"/>
          </a:xfrm>
          <a:prstGeom prst="rect">
            <a:avLst/>
          </a:prstGeom>
          <a:pattFill prst="ltUpDiag">
            <a:fgClr>
              <a:srgbClr val="5B9BD5"/>
            </a:fgClr>
            <a:bgClr>
              <a:srgbClr val="FFFFFF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519295" y="4136390"/>
            <a:ext cx="1787525" cy="1349375"/>
          </a:xfrm>
          <a:prstGeom prst="rect">
            <a:avLst/>
          </a:prstGeom>
          <a:pattFill prst="ltUpDiag">
            <a:fgClr>
              <a:srgbClr val="5B9BD5"/>
            </a:fgClr>
            <a:bgClr>
              <a:srgbClr val="FFFFFF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626360" y="2258695"/>
            <a:ext cx="197485" cy="1974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233795" y="5788660"/>
            <a:ext cx="197485" cy="1974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386840" y="2679700"/>
            <a:ext cx="197485" cy="1974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449185" y="5389245"/>
            <a:ext cx="197485" cy="1974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9605" y="3009900"/>
            <a:ext cx="7067550" cy="838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079105" y="2948940"/>
            <a:ext cx="728345" cy="2679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77005" y="3159760"/>
            <a:ext cx="728345" cy="2679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67020" y="3389630"/>
            <a:ext cx="728345" cy="2679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19605" y="4299585"/>
            <a:ext cx="1701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best_iou=[8,2,4]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7558405" y="3172460"/>
          <a:ext cx="3871595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15"/>
                <a:gridCol w="297815"/>
                <a:gridCol w="297815"/>
                <a:gridCol w="297815"/>
                <a:gridCol w="297815"/>
                <a:gridCol w="297815"/>
                <a:gridCol w="297815"/>
                <a:gridCol w="297815"/>
                <a:gridCol w="297815"/>
                <a:gridCol w="297815"/>
                <a:gridCol w="297815"/>
                <a:gridCol w="297815"/>
                <a:gridCol w="297815"/>
              </a:tblGrid>
              <a:tr h="27178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77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77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77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019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14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241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77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77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77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77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14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019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87985" y="368935"/>
            <a:ext cx="3102610" cy="268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316355" y="1636395"/>
            <a:ext cx="124460" cy="124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72160" y="861695"/>
            <a:ext cx="12128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73710" y="240030"/>
            <a:ext cx="3188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59080" y="497840"/>
            <a:ext cx="0" cy="258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714115" y="179705"/>
            <a:ext cx="281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56210" y="3265170"/>
            <a:ext cx="286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56210" y="222885"/>
            <a:ext cx="375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0,0</a:t>
            </a:r>
            <a:endParaRPr lang="en-US" altLang="zh-CN" sz="1200"/>
          </a:p>
        </p:txBody>
      </p:sp>
      <p:sp>
        <p:nvSpPr>
          <p:cNvPr id="15" name="文本框 14"/>
          <p:cNvSpPr txBox="1"/>
          <p:nvPr/>
        </p:nvSpPr>
        <p:spPr>
          <a:xfrm>
            <a:off x="3334385" y="3084830"/>
            <a:ext cx="6858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416,416</a:t>
            </a:r>
            <a:endParaRPr lang="en-US" altLang="zh-CN" sz="1200"/>
          </a:p>
        </p:txBody>
      </p:sp>
      <p:sp>
        <p:nvSpPr>
          <p:cNvPr id="16" name="文本框 15"/>
          <p:cNvSpPr txBox="1"/>
          <p:nvPr/>
        </p:nvSpPr>
        <p:spPr>
          <a:xfrm>
            <a:off x="1110615" y="1778000"/>
            <a:ext cx="7785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(200,240)</a:t>
            </a:r>
            <a:endParaRPr lang="en-US" altLang="zh-CN" sz="120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126230" y="1883410"/>
            <a:ext cx="18395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02430" y="1454150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中心点归一化后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5965825" y="1695450"/>
            <a:ext cx="1146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(0.481,0.577)</a:t>
            </a:r>
            <a:endParaRPr lang="en-US" altLang="zh-CN" sz="140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198995" y="1848485"/>
            <a:ext cx="18395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299960" y="1419225"/>
            <a:ext cx="15093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映射到</a:t>
            </a:r>
            <a:r>
              <a:rPr lang="en-US" altLang="zh-CN" sz="1400"/>
              <a:t>13x13</a:t>
            </a:r>
            <a:r>
              <a:rPr lang="zh-CN" altLang="en-US" sz="1400"/>
              <a:t>网格</a:t>
            </a:r>
            <a:endParaRPr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9124315" y="1655445"/>
            <a:ext cx="1146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(6.253,7.501)</a:t>
            </a:r>
            <a:endParaRPr lang="en-US" altLang="zh-CN" sz="1400"/>
          </a:p>
        </p:txBody>
      </p:sp>
      <p:sp>
        <p:nvSpPr>
          <p:cNvPr id="26" name="文本框 25"/>
          <p:cNvSpPr txBox="1"/>
          <p:nvPr/>
        </p:nvSpPr>
        <p:spPr>
          <a:xfrm>
            <a:off x="1063625" y="661035"/>
            <a:ext cx="529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150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2017395" y="1615440"/>
            <a:ext cx="529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300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6019800" y="2397760"/>
            <a:ext cx="10388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>
                <a:sym typeface="+mn-ea"/>
              </a:rPr>
              <a:t>0.361,0.865</a:t>
            </a:r>
            <a:endParaRPr lang="en-US" altLang="zh-CN" sz="1400">
              <a:sym typeface="+mn-ea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126230" y="2602865"/>
            <a:ext cx="18395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202430" y="2173605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宽高归一化后</a:t>
            </a:r>
            <a:endParaRPr lang="zh-CN" altLang="en-US" sz="140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3933825"/>
            <a:ext cx="6977380" cy="262318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00" y="219075"/>
            <a:ext cx="6042660" cy="1064895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579755" y="3493770"/>
            <a:ext cx="340423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>
                <a:sym typeface="+mn-ea"/>
              </a:rPr>
              <a:t>    anchor_mask = [[6, 7, 8], [3, 4, 5], [0, 1, 2]]</a:t>
            </a:r>
            <a:endParaRPr lang="zh-CN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8" name="图片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403225" y="539750"/>
            <a:ext cx="4157345" cy="31026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28600" y="4646295"/>
            <a:ext cx="4983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预测的是中心点相对于真实的偏移量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预测框宽高相对于真实框宽高的比例值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04890" y="1578610"/>
            <a:ext cx="4969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要获得真实框的中心和宽高</a:t>
            </a:r>
            <a:r>
              <a:rPr lang="en-US" altLang="zh-CN"/>
              <a:t>, </a:t>
            </a:r>
            <a:r>
              <a:rPr lang="zh-CN" altLang="en-US"/>
              <a:t>预测值应该是什么</a:t>
            </a:r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229350" y="2576830"/>
            <a:ext cx="44272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true_x=bx-Cx</a:t>
            </a:r>
            <a:endParaRPr lang="en-US" altLang="zh-CN"/>
          </a:p>
          <a:p>
            <a:r>
              <a:rPr lang="en-US" altLang="zh-CN"/>
              <a:t>true_y=by-Cy</a:t>
            </a:r>
            <a:endParaRPr lang="en-US" altLang="zh-CN"/>
          </a:p>
          <a:p>
            <a:r>
              <a:rPr lang="en-US" altLang="zh-CN"/>
              <a:t>true_w=log(bw/Pw)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478905" y="3907790"/>
            <a:ext cx="41776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模型输出已做归一化处理</a:t>
            </a:r>
            <a:r>
              <a:rPr lang="en-US" altLang="zh-CN"/>
              <a:t>, </a:t>
            </a:r>
            <a:r>
              <a:rPr lang="zh-CN" altLang="en-US"/>
              <a:t>上述值也要做</a:t>
            </a:r>
            <a:endParaRPr lang="zh-CN" altLang="en-US"/>
          </a:p>
          <a:p>
            <a:r>
              <a:rPr lang="zh-CN" altLang="en-US"/>
              <a:t>同样的处理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4880" y="1310640"/>
            <a:ext cx="3495675" cy="3009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84880" y="10896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944620" y="106108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366895" y="10223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826635" y="106108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186430" y="17221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186430" y="218249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186430" y="26314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4707255" y="2104390"/>
            <a:ext cx="105410" cy="10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f737691-1fc6-4944-95af-3c5bfb900962}"/>
  <p:tag name="TABLE_ENDDRAG_ORIGIN_RECT" val="304*240"/>
  <p:tag name="TABLE_ENDDRAG_RECT" val="513*264*304*240"/>
  <p:tag name="TABLE_AUTOADJUST_FLAG" val="1"/>
</p:tagLst>
</file>

<file path=ppt/tags/tag2.xml><?xml version="1.0" encoding="utf-8"?>
<p:tagLst xmlns:p="http://schemas.openxmlformats.org/presentationml/2006/main">
  <p:tag name="KSO_WM_UNIT_TABLE_BEAUTIFY" val="smartTable{8f737691-1fc6-4944-95af-3c5bfb900962}"/>
  <p:tag name="TABLE_ENDDRAG_ORIGIN_RECT" val="474*275"/>
  <p:tag name="TABLE_ENDDRAG_RECT" val="144*189*474*275"/>
</p:tagLst>
</file>

<file path=ppt/tags/tag3.xml><?xml version="1.0" encoding="utf-8"?>
<p:tagLst xmlns:p="http://schemas.openxmlformats.org/presentationml/2006/main">
  <p:tag name="KSO_WM_UNIT_PLACING_PICTURE_USER_VIEWPORT" val="{&quot;height&quot;:8430,&quot;width&quot;:10425}"/>
</p:tagLst>
</file>

<file path=ppt/tags/tag4.xml><?xml version="1.0" encoding="utf-8"?>
<p:tagLst xmlns:p="http://schemas.openxmlformats.org/presentationml/2006/main">
  <p:tag name="KSO_WM_UNIT_PLACING_PICTURE_USER_VIEWPORT" val="{&quot;height&quot;:4890,&quot;width&quot;:90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1211</Words>
  <Application>WPS 演示</Application>
  <PresentationFormat>宽屏</PresentationFormat>
  <Paragraphs>858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FH</cp:lastModifiedBy>
  <cp:revision>19</cp:revision>
  <dcterms:created xsi:type="dcterms:W3CDTF">2021-11-17T06:31:00Z</dcterms:created>
  <dcterms:modified xsi:type="dcterms:W3CDTF">2021-11-18T13:05:27Z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0B8FE4F00F1D435786A567B697A972FF</vt:lpwstr>
  </property>
  <property fmtid="{D5CDD505-2E9C-101B-9397-08002B2CF9AE}" pid="3" name="KSOProductBuildVer">
    <vt:lpwstr>2052-11.1.0.11045</vt:lpwstr>
  </property>
</Properties>
</file>