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79" r:id="rId4"/>
    <p:sldId id="292" r:id="rId5"/>
    <p:sldId id="276" r:id="rId6"/>
    <p:sldId id="286" r:id="rId7"/>
    <p:sldId id="278" r:id="rId8"/>
    <p:sldId id="277" r:id="rId9"/>
    <p:sldId id="28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.xml"/><Relationship Id="rId10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2.xml"/><Relationship Id="rId10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135" y="963295"/>
            <a:ext cx="3454400" cy="5309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142875"/>
            <a:ext cx="2838450" cy="646874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2322195" y="1732915"/>
            <a:ext cx="1354455" cy="34544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313940" y="2052320"/>
            <a:ext cx="1353820" cy="137985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287905" y="2406015"/>
            <a:ext cx="1371600" cy="232918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270760" y="2733675"/>
            <a:ext cx="1414780" cy="30448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110" y="2052320"/>
            <a:ext cx="5393055" cy="3248025"/>
          </a:xfrm>
          <a:prstGeom prst="rect">
            <a:avLst/>
          </a:prstGeom>
        </p:spPr>
      </p:pic>
      <p:cxnSp>
        <p:nvCxnSpPr>
          <p:cNvPr id="13" name="肘形连接符 12"/>
          <p:cNvCxnSpPr/>
          <p:nvPr/>
        </p:nvCxnSpPr>
        <p:spPr>
          <a:xfrm flipV="1">
            <a:off x="4822190" y="3199765"/>
            <a:ext cx="2622550" cy="629285"/>
          </a:xfrm>
          <a:prstGeom prst="bentConnector3">
            <a:avLst>
              <a:gd name="adj1" fmla="val 70435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796790" y="2242185"/>
            <a:ext cx="2630805" cy="2233930"/>
          </a:xfrm>
          <a:prstGeom prst="bentConnector3">
            <a:avLst>
              <a:gd name="adj1" fmla="val 66087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4882515" y="3699510"/>
            <a:ext cx="4391025" cy="1423035"/>
          </a:xfrm>
          <a:prstGeom prst="bentConnector3">
            <a:avLst>
              <a:gd name="adj1" fmla="val 86348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4908550" y="4993005"/>
            <a:ext cx="4347845" cy="784860"/>
          </a:xfrm>
          <a:prstGeom prst="bentConnector3">
            <a:avLst>
              <a:gd name="adj1" fmla="val 89484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205" y="34290"/>
            <a:ext cx="8008620" cy="6790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: 圆角 96"/>
          <p:cNvSpPr/>
          <p:nvPr/>
        </p:nvSpPr>
        <p:spPr>
          <a:xfrm>
            <a:off x="7279167" y="3602226"/>
            <a:ext cx="1683515" cy="24894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: 圆角 94"/>
          <p:cNvSpPr/>
          <p:nvPr/>
        </p:nvSpPr>
        <p:spPr>
          <a:xfrm>
            <a:off x="3052125" y="2458907"/>
            <a:ext cx="1683515" cy="24894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142875"/>
            <a:ext cx="2838450" cy="6468745"/>
          </a:xfrm>
          <a:prstGeom prst="rect">
            <a:avLst/>
          </a:prstGeom>
        </p:spPr>
      </p:pic>
      <p:cxnSp>
        <p:nvCxnSpPr>
          <p:cNvPr id="10" name="肘形连接符 9"/>
          <p:cNvCxnSpPr/>
          <p:nvPr>
            <p:custDataLst>
              <p:tags r:id="rId2"/>
            </p:custDataLst>
          </p:nvPr>
        </p:nvCxnSpPr>
        <p:spPr>
          <a:xfrm>
            <a:off x="2165985" y="3562350"/>
            <a:ext cx="1006475" cy="323850"/>
          </a:xfrm>
          <a:prstGeom prst="bentConnector3">
            <a:avLst>
              <a:gd name="adj1" fmla="val 82422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37460" y="20948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B2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48840" y="191576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160x160x128*</a:t>
            </a:r>
            <a:r>
              <a:rPr lang="en-US" altLang="zh-CN" sz="900" b="1" dirty="0">
                <a:solidFill>
                  <a:srgbClr val="FFC000"/>
                </a:solidFill>
              </a:rPr>
              <a:t>w</a:t>
            </a:r>
            <a:endParaRPr lang="en-US" altLang="zh-CN" sz="900" b="1" dirty="0"/>
          </a:p>
          <a:p>
            <a:r>
              <a:rPr lang="en-US" altLang="zh-CN" sz="900" b="1" dirty="0"/>
              <a:t>stride=16</a:t>
            </a:r>
            <a:endParaRPr lang="en-US" altLang="zh-CN" sz="900" b="1" dirty="0"/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2486660" y="357568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B3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2462116" y="4882902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B4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37460" y="631444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B5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5403238" y="4125264"/>
            <a:ext cx="837565" cy="300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Low_IFM</a:t>
            </a:r>
            <a:endParaRPr lang="en-US" altLang="zh-CN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175635" y="4133215"/>
            <a:ext cx="784225" cy="28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BilLinear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220085" y="4425315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上采样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3172460" y="3752215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cxnSp>
        <p:nvCxnSpPr>
          <p:cNvPr id="27" name="肘形连接符 26"/>
          <p:cNvCxnSpPr>
            <a:endCxn id="28" idx="1"/>
          </p:cNvCxnSpPr>
          <p:nvPr/>
        </p:nvCxnSpPr>
        <p:spPr>
          <a:xfrm>
            <a:off x="2148840" y="2103755"/>
            <a:ext cx="1019175" cy="869315"/>
          </a:xfrm>
          <a:prstGeom prst="bentConnector3">
            <a:avLst>
              <a:gd name="adj1" fmla="val 8218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168015" y="2830830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29" name="椭圆 28"/>
          <p:cNvSpPr/>
          <p:nvPr/>
        </p:nvSpPr>
        <p:spPr>
          <a:xfrm>
            <a:off x="4465955" y="4166870"/>
            <a:ext cx="215900" cy="2159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肘形连接符 29"/>
          <p:cNvCxnSpPr>
            <a:stCxn id="28" idx="3"/>
            <a:endCxn id="29" idx="0"/>
          </p:cNvCxnSpPr>
          <p:nvPr/>
        </p:nvCxnSpPr>
        <p:spPr>
          <a:xfrm>
            <a:off x="3952240" y="2973070"/>
            <a:ext cx="621665" cy="11938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6" idx="3"/>
            <a:endCxn id="29" idx="0"/>
          </p:cNvCxnSpPr>
          <p:nvPr/>
        </p:nvCxnSpPr>
        <p:spPr>
          <a:xfrm>
            <a:off x="3956685" y="3894455"/>
            <a:ext cx="617220" cy="2724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47510" y="4294022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concat</a:t>
            </a:r>
            <a:endParaRPr lang="en-US" altLang="zh-CN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878966" y="277812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40x40x128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510249" y="471360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43" name="直接箭头连接符 42"/>
          <p:cNvCxnSpPr>
            <a:stCxn id="29" idx="6"/>
            <a:endCxn id="23" idx="1"/>
          </p:cNvCxnSpPr>
          <p:nvPr/>
        </p:nvCxnSpPr>
        <p:spPr>
          <a:xfrm>
            <a:off x="4681855" y="4274820"/>
            <a:ext cx="721383" cy="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78" idx="1"/>
          </p:cNvCxnSpPr>
          <p:nvPr/>
        </p:nvCxnSpPr>
        <p:spPr>
          <a:xfrm flipV="1">
            <a:off x="2217638" y="6406515"/>
            <a:ext cx="707136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57" idx="1"/>
          </p:cNvCxnSpPr>
          <p:nvPr/>
        </p:nvCxnSpPr>
        <p:spPr>
          <a:xfrm flipV="1">
            <a:off x="2538449" y="3547745"/>
            <a:ext cx="2971800" cy="190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4" idx="3"/>
            <a:endCxn id="29" idx="2"/>
          </p:cNvCxnSpPr>
          <p:nvPr/>
        </p:nvCxnSpPr>
        <p:spPr>
          <a:xfrm flipV="1">
            <a:off x="3959860" y="4274820"/>
            <a:ext cx="506095" cy="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9" idx="1"/>
          </p:cNvCxnSpPr>
          <p:nvPr/>
        </p:nvCxnSpPr>
        <p:spPr>
          <a:xfrm>
            <a:off x="2276056" y="4851400"/>
            <a:ext cx="3234193" cy="44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29" idx="4"/>
          </p:cNvCxnSpPr>
          <p:nvPr/>
        </p:nvCxnSpPr>
        <p:spPr>
          <a:xfrm flipV="1">
            <a:off x="2131695" y="4382770"/>
            <a:ext cx="2442210" cy="464185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6" idx="3"/>
            <a:endCxn id="24" idx="1"/>
          </p:cNvCxnSpPr>
          <p:nvPr/>
        </p:nvCxnSpPr>
        <p:spPr>
          <a:xfrm flipV="1">
            <a:off x="2028190" y="4275455"/>
            <a:ext cx="1147445" cy="2135823"/>
          </a:xfrm>
          <a:prstGeom prst="bentConnector3">
            <a:avLst>
              <a:gd name="adj1" fmla="val 83955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65" y="6358890"/>
            <a:ext cx="1000125" cy="104775"/>
          </a:xfrm>
          <a:prstGeom prst="rect">
            <a:avLst/>
          </a:prstGeom>
        </p:spPr>
      </p:pic>
      <p:sp>
        <p:nvSpPr>
          <p:cNvPr id="57" name="圆角矩形 56"/>
          <p:cNvSpPr/>
          <p:nvPr/>
        </p:nvSpPr>
        <p:spPr>
          <a:xfrm>
            <a:off x="5510249" y="340550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58" name="直接箭头连接符 57"/>
          <p:cNvCxnSpPr>
            <a:stCxn id="23" idx="0"/>
            <a:endCxn id="57" idx="2"/>
          </p:cNvCxnSpPr>
          <p:nvPr/>
        </p:nvCxnSpPr>
        <p:spPr>
          <a:xfrm flipV="1">
            <a:off x="5822021" y="3689985"/>
            <a:ext cx="3506" cy="4352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2"/>
            <a:endCxn id="39" idx="0"/>
          </p:cNvCxnSpPr>
          <p:nvPr/>
        </p:nvCxnSpPr>
        <p:spPr>
          <a:xfrm>
            <a:off x="5822021" y="4425619"/>
            <a:ext cx="3506" cy="287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457107" y="3990340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7377097" y="5396865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71" name="矩形 70"/>
          <p:cNvSpPr/>
          <p:nvPr>
            <p:custDataLst>
              <p:tags r:id="rId7"/>
            </p:custDataLst>
          </p:nvPr>
        </p:nvSpPr>
        <p:spPr>
          <a:xfrm>
            <a:off x="9179862" y="5397500"/>
            <a:ext cx="837565" cy="3003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High_IFM</a:t>
            </a:r>
            <a:endParaRPr lang="en-US" altLang="zh-CN" sz="1200" dirty="0"/>
          </a:p>
        </p:txBody>
      </p:sp>
      <p:sp>
        <p:nvSpPr>
          <p:cNvPr id="72" name="椭圆 71"/>
          <p:cNvSpPr/>
          <p:nvPr/>
        </p:nvSpPr>
        <p:spPr>
          <a:xfrm>
            <a:off x="8468662" y="5438140"/>
            <a:ext cx="215900" cy="2159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63" idx="3"/>
            <a:endCxn id="72" idx="2"/>
          </p:cNvCxnSpPr>
          <p:nvPr/>
        </p:nvCxnSpPr>
        <p:spPr>
          <a:xfrm>
            <a:off x="8161322" y="5539105"/>
            <a:ext cx="30734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2" idx="3"/>
            <a:endCxn id="72" idx="0"/>
          </p:cNvCxnSpPr>
          <p:nvPr/>
        </p:nvCxnSpPr>
        <p:spPr>
          <a:xfrm>
            <a:off x="8241030" y="4132580"/>
            <a:ext cx="335280" cy="130556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9" idx="3"/>
            <a:endCxn id="72" idx="4"/>
          </p:cNvCxnSpPr>
          <p:nvPr/>
        </p:nvCxnSpPr>
        <p:spPr>
          <a:xfrm flipV="1">
            <a:off x="7138337" y="5654040"/>
            <a:ext cx="1438275" cy="755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6"/>
            <a:endCxn id="71" idx="1"/>
          </p:cNvCxnSpPr>
          <p:nvPr/>
        </p:nvCxnSpPr>
        <p:spPr>
          <a:xfrm>
            <a:off x="8684562" y="5546090"/>
            <a:ext cx="495300" cy="19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9283367" y="4705350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sp>
        <p:nvSpPr>
          <p:cNvPr id="78" name="圆角矩形 77"/>
          <p:cNvSpPr/>
          <p:nvPr/>
        </p:nvSpPr>
        <p:spPr>
          <a:xfrm>
            <a:off x="9289082" y="626427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79" name="直接箭头连接符 78"/>
          <p:cNvCxnSpPr>
            <a:stCxn id="71" idx="0"/>
            <a:endCxn id="77" idx="2"/>
          </p:cNvCxnSpPr>
          <p:nvPr/>
        </p:nvCxnSpPr>
        <p:spPr>
          <a:xfrm flipV="1">
            <a:off x="9598962" y="4989830"/>
            <a:ext cx="0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78" idx="0"/>
          </p:cNvCxnSpPr>
          <p:nvPr/>
        </p:nvCxnSpPr>
        <p:spPr>
          <a:xfrm>
            <a:off x="9598962" y="5697855"/>
            <a:ext cx="5715" cy="5664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10784023" y="3067604"/>
            <a:ext cx="872474" cy="356742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543425" y="4057650"/>
            <a:ext cx="1130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40x40x1920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7975" y="4985354"/>
            <a:ext cx="1648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*w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是通道缩放因子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任意多边形: 形状 87"/>
          <p:cNvSpPr/>
          <p:nvPr/>
        </p:nvSpPr>
        <p:spPr>
          <a:xfrm>
            <a:off x="5025763" y="4365929"/>
            <a:ext cx="413467" cy="1288111"/>
          </a:xfrm>
          <a:custGeom>
            <a:avLst/>
            <a:gdLst>
              <a:gd name="connsiteX0" fmla="*/ 413467 w 413467"/>
              <a:gd name="connsiteY0" fmla="*/ 0 h 1288111"/>
              <a:gd name="connsiteX1" fmla="*/ 71561 w 413467"/>
              <a:gd name="connsiteY1" fmla="*/ 763325 h 1288111"/>
              <a:gd name="connsiteX2" fmla="*/ 0 w 413467"/>
              <a:gd name="connsiteY2" fmla="*/ 1288111 h 128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67" h="1288111">
                <a:moveTo>
                  <a:pt x="413467" y="0"/>
                </a:moveTo>
                <a:cubicBezTo>
                  <a:pt x="276969" y="274320"/>
                  <a:pt x="140472" y="548640"/>
                  <a:pt x="71561" y="763325"/>
                </a:cubicBezTo>
                <a:cubicBezTo>
                  <a:pt x="2650" y="978010"/>
                  <a:pt x="15902" y="1174142"/>
                  <a:pt x="0" y="1288111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070840" y="5629275"/>
            <a:ext cx="4210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Low_ifm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最后经过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split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分列为两个全局特征，分别传入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inject</a:t>
            </a:r>
            <a:endParaRPr lang="en-US" altLang="zh-CN" sz="1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模块，这里每个全局特征通道数要与另一个注入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inject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的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local</a:t>
            </a:r>
            <a:endParaRPr lang="en-US" altLang="zh-CN" sz="1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特征一致，如果尺寸不一样，要</a:t>
            </a:r>
            <a:r>
              <a:rPr lang="zh-CN" altLang="en-US" sz="1200" b="1" dirty="0">
                <a:solidFill>
                  <a:srgbClr val="FF0000"/>
                </a:solidFill>
              </a:rPr>
              <a:t>上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下采样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扩充保证尺寸一致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070954" y="3316909"/>
            <a:ext cx="992337" cy="2616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100" b="1" dirty="0"/>
              <a:t>80x80x256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357896" y="4633166"/>
            <a:ext cx="992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40x40x512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92" name="禁止符 91"/>
          <p:cNvSpPr/>
          <p:nvPr/>
        </p:nvSpPr>
        <p:spPr>
          <a:xfrm>
            <a:off x="4477596" y="3456527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3" name="禁止符 92"/>
          <p:cNvSpPr/>
          <p:nvPr/>
        </p:nvSpPr>
        <p:spPr>
          <a:xfrm>
            <a:off x="2894995" y="4756578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4" name="禁止符 93"/>
          <p:cNvSpPr/>
          <p:nvPr/>
        </p:nvSpPr>
        <p:spPr>
          <a:xfrm>
            <a:off x="8480179" y="4745479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220247" y="2406253"/>
            <a:ext cx="112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Low_FAM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426375" y="3607815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High_FAM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7385" y="2653634"/>
            <a:ext cx="3169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low-IFM</a:t>
            </a:r>
            <a:r>
              <a:rPr lang="zh-CN" altLang="en-US" sz="1400" b="1" dirty="0">
                <a:solidFill>
                  <a:schemeClr val="accent1"/>
                </a:solidFill>
              </a:rPr>
              <a:t>使用卷积融合特征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High-IFM</a:t>
            </a:r>
            <a:r>
              <a:rPr lang="zh-CN" altLang="en-US" sz="1400" b="1" dirty="0">
                <a:solidFill>
                  <a:schemeClr val="accent1"/>
                </a:solidFill>
              </a:rPr>
              <a:t>使用多头注意力机制融合特征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6406" y="364172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40x40x256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2431" y="4050030"/>
            <a:ext cx="1124004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40x40x1024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5551" y="378396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40x40x256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65551" y="441769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40x40x512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9630" y="186690"/>
            <a:ext cx="3047365" cy="15506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0720" y="142875"/>
            <a:ext cx="3564890" cy="12515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0" y="1394460"/>
            <a:ext cx="3594735" cy="12592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611538" y="3328407"/>
            <a:ext cx="992337" cy="2616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100" b="1" dirty="0"/>
              <a:t>80x80x256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26026" y="4615126"/>
            <a:ext cx="992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40x40x512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57535" y="5542432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concat</a:t>
            </a:r>
            <a:endParaRPr lang="en-US" altLang="zh-CN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687196" y="465391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40x40x512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85224" y="429170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20x20x256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24926" y="5292931"/>
            <a:ext cx="992337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20x20x512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06111" y="609155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20x20x1024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614410" y="5192395"/>
            <a:ext cx="764540" cy="39878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</a:t>
            </a:r>
            <a:endParaRPr lang="en-US" altLang="zh-CN" sz="1000" b="1" dirty="0"/>
          </a:p>
          <a:p>
            <a:r>
              <a:rPr lang="en-US" altLang="zh-CN" sz="1000" b="1" dirty="0"/>
              <a:t>x1792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532339" y="504735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20x20x512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540594" y="584618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20x20x1024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071495" y="151478"/>
            <a:ext cx="1664335" cy="192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特征进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Inject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模块前要经过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LAF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模块，当前图中没有体现，从主干网络直接引出特征，并且在</a:t>
            </a:r>
            <a:r>
              <a:rPr lang="en-US" altLang="zh-CN" sz="1200" b="1" dirty="0" err="1">
                <a:solidFill>
                  <a:schemeClr val="accent6">
                    <a:lumMod val="75000"/>
                  </a:schemeClr>
                </a:solidFill>
              </a:rPr>
              <a:t>low_LAF</a:t>
            </a:r>
            <a:r>
              <a:rPr lang="zh-CN" altLang="en-US" sz="1200" b="1" dirty="0">
                <a:solidFill>
                  <a:schemeClr val="accent6">
                    <a:lumMod val="75000"/>
                  </a:schemeClr>
                </a:solidFill>
              </a:rPr>
              <a:t>中，会把最大通道数特征的通道减半，不知为何这样处理！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2" name="表格 101"/>
          <p:cNvGraphicFramePr/>
          <p:nvPr>
            <p:custDataLst>
              <p:tags r:id="rId11"/>
            </p:custDataLst>
          </p:nvPr>
        </p:nvGraphicFramePr>
        <p:xfrm>
          <a:off x="4753610" y="1735455"/>
          <a:ext cx="3563620" cy="1183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795"/>
                <a:gridCol w="1176020"/>
                <a:gridCol w="997585"/>
                <a:gridCol w="998220"/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①</a:t>
                      </a:r>
                      <a:endParaRPr lang="zh-CN" altLang="en-US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B2</a:t>
                      </a:r>
                      <a:endParaRPr lang="zh-CN" altLang="en-US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B3</a:t>
                      </a:r>
                      <a:endParaRPr lang="en-US" altLang="zh-CN" sz="1200" spc="12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B4(</a:t>
                      </a:r>
                      <a:r>
                        <a:rPr lang="zh-CN" altLang="en-US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减半</a:t>
                      </a: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shape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160x160x128*w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80x80x256*w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40x40x</a:t>
                      </a:r>
                      <a:r>
                        <a:rPr lang="en-US" altLang="zh-CN" sz="900" b="1" spc="120">
                          <a:solidFill>
                            <a:schemeClr val="accent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256</a:t>
                      </a:r>
                      <a:r>
                        <a:rPr lang="en-US" altLang="zh-CN" sz="900" b="1" spc="12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*w</a:t>
                      </a:r>
                      <a:endParaRPr lang="en-US" altLang="zh-CN" sz="900" b="1" spc="12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</a:tr>
              <a:tr h="2317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②</a:t>
                      </a:r>
                      <a:endParaRPr lang="zh-CN" altLang="en-US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B3</a:t>
                      </a:r>
                      <a:endParaRPr lang="zh-CN" altLang="en-US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B4</a:t>
                      </a:r>
                      <a:endParaRPr lang="en-US" altLang="zh-CN" sz="1200" spc="12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B5(</a:t>
                      </a:r>
                      <a:r>
                        <a:rPr lang="zh-CN" altLang="en-US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减半</a:t>
                      </a: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shape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80x80x256*w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40x40x512*w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20x20x</a:t>
                      </a:r>
                      <a:r>
                        <a:rPr lang="en-US" altLang="zh-CN" sz="900" b="1" spc="12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512*w</a:t>
                      </a:r>
                      <a:endParaRPr lang="en-US" altLang="zh-CN" sz="900" b="1" spc="12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5232400" y="3547745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①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224145" y="4883150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65345" y="292163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highlight>
                  <a:srgbClr val="FF00FF"/>
                </a:highlight>
              </a:rPr>
              <a:t>①中</a:t>
            </a:r>
            <a:r>
              <a:rPr lang="en-US" altLang="zh-CN" sz="1400" b="1" dirty="0">
                <a:highlight>
                  <a:srgbClr val="FF00FF"/>
                </a:highlight>
              </a:rPr>
              <a:t>B2,B4</a:t>
            </a:r>
            <a:r>
              <a:rPr lang="zh-CN" altLang="en-US" sz="1400" b="1" dirty="0">
                <a:highlight>
                  <a:srgbClr val="FF00FF"/>
                </a:highlight>
              </a:rPr>
              <a:t>经过上</a:t>
            </a:r>
            <a:r>
              <a:rPr lang="en-US" altLang="zh-CN" sz="1400" b="1" dirty="0">
                <a:highlight>
                  <a:srgbClr val="FF00FF"/>
                </a:highlight>
              </a:rPr>
              <a:t>/</a:t>
            </a:r>
            <a:r>
              <a:rPr lang="zh-CN" altLang="en-US" sz="1400" b="1" dirty="0">
                <a:highlight>
                  <a:srgbClr val="FF00FF"/>
                </a:highlight>
              </a:rPr>
              <a:t>下采样，对齐</a:t>
            </a:r>
            <a:r>
              <a:rPr lang="en-US" altLang="zh-CN" sz="1400" b="1" dirty="0">
                <a:highlight>
                  <a:srgbClr val="FF00FF"/>
                </a:highlight>
              </a:rPr>
              <a:t>B3</a:t>
            </a:r>
            <a:r>
              <a:rPr lang="zh-CN" altLang="en-US" sz="1400" b="1" dirty="0">
                <a:highlight>
                  <a:srgbClr val="FF00FF"/>
                </a:highlight>
              </a:rPr>
              <a:t>。②中对齐</a:t>
            </a:r>
            <a:r>
              <a:rPr lang="en-US" altLang="zh-CN" sz="1400" b="1" dirty="0">
                <a:highlight>
                  <a:srgbClr val="FF00FF"/>
                </a:highlight>
              </a:rPr>
              <a:t>B4</a:t>
            </a:r>
            <a:endParaRPr lang="en-US" altLang="zh-CN" sz="1400" b="1" dirty="0">
              <a:highlight>
                <a:srgbClr val="FF00FF"/>
              </a:highlight>
            </a:endParaRPr>
          </a:p>
        </p:txBody>
      </p:sp>
      <p:cxnSp>
        <p:nvCxnSpPr>
          <p:cNvPr id="112" name="直接箭头连接符 111"/>
          <p:cNvCxnSpPr>
            <a:stCxn id="57" idx="3"/>
          </p:cNvCxnSpPr>
          <p:nvPr/>
        </p:nvCxnSpPr>
        <p:spPr>
          <a:xfrm>
            <a:off x="6140804" y="3547745"/>
            <a:ext cx="464321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39" idx="3"/>
            <a:endCxn id="77" idx="1"/>
          </p:cNvCxnSpPr>
          <p:nvPr/>
        </p:nvCxnSpPr>
        <p:spPr>
          <a:xfrm flipV="1">
            <a:off x="6140804" y="4847590"/>
            <a:ext cx="3142563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7" idx="3"/>
            <a:endCxn id="6" idx="1"/>
          </p:cNvCxnSpPr>
          <p:nvPr/>
        </p:nvCxnSpPr>
        <p:spPr>
          <a:xfrm>
            <a:off x="9913922" y="4847590"/>
            <a:ext cx="870101" cy="37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78" idx="3"/>
          </p:cNvCxnSpPr>
          <p:nvPr/>
        </p:nvCxnSpPr>
        <p:spPr>
          <a:xfrm>
            <a:off x="9919637" y="6406515"/>
            <a:ext cx="8459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连接符: 肘形 6"/>
          <p:cNvCxnSpPr>
            <a:stCxn id="57" idx="3"/>
            <a:endCxn id="62" idx="1"/>
          </p:cNvCxnSpPr>
          <p:nvPr/>
        </p:nvCxnSpPr>
        <p:spPr>
          <a:xfrm>
            <a:off x="6140804" y="3547745"/>
            <a:ext cx="1316303" cy="584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39" idx="3"/>
            <a:endCxn id="63" idx="1"/>
          </p:cNvCxnSpPr>
          <p:nvPr/>
        </p:nvCxnSpPr>
        <p:spPr>
          <a:xfrm>
            <a:off x="6140804" y="4855845"/>
            <a:ext cx="1236293" cy="683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: 圆角 96"/>
          <p:cNvSpPr/>
          <p:nvPr/>
        </p:nvSpPr>
        <p:spPr>
          <a:xfrm>
            <a:off x="7279167" y="3602226"/>
            <a:ext cx="1683515" cy="24894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: 圆角 94"/>
          <p:cNvSpPr/>
          <p:nvPr/>
        </p:nvSpPr>
        <p:spPr>
          <a:xfrm>
            <a:off x="3052125" y="2458907"/>
            <a:ext cx="1683515" cy="24894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142875"/>
            <a:ext cx="2838450" cy="6468745"/>
          </a:xfrm>
          <a:prstGeom prst="rect">
            <a:avLst/>
          </a:prstGeom>
        </p:spPr>
      </p:pic>
      <p:cxnSp>
        <p:nvCxnSpPr>
          <p:cNvPr id="10" name="肘形连接符 9"/>
          <p:cNvCxnSpPr/>
          <p:nvPr>
            <p:custDataLst>
              <p:tags r:id="rId2"/>
            </p:custDataLst>
          </p:nvPr>
        </p:nvCxnSpPr>
        <p:spPr>
          <a:xfrm>
            <a:off x="2165985" y="3562350"/>
            <a:ext cx="1006475" cy="323850"/>
          </a:xfrm>
          <a:prstGeom prst="bentConnector3">
            <a:avLst>
              <a:gd name="adj1" fmla="val 82422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37460" y="209486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B2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48840" y="191576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160x160x128*</a:t>
            </a:r>
            <a:r>
              <a:rPr lang="en-US" altLang="zh-CN" sz="900" b="1" dirty="0">
                <a:solidFill>
                  <a:srgbClr val="FFC000"/>
                </a:solidFill>
              </a:rPr>
              <a:t>w</a:t>
            </a:r>
            <a:endParaRPr lang="en-US" altLang="zh-CN" sz="900" b="1" dirty="0"/>
          </a:p>
          <a:p>
            <a:r>
              <a:rPr lang="en-US" altLang="zh-CN" sz="900" b="1" dirty="0"/>
              <a:t>stride=16</a:t>
            </a:r>
            <a:endParaRPr lang="en-US" altLang="zh-CN" sz="900" b="1" dirty="0"/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2486660" y="3575685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B3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2462116" y="4882902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B4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37460" y="631444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B5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5"/>
            </p:custDataLst>
          </p:nvPr>
        </p:nvSpPr>
        <p:spPr>
          <a:xfrm>
            <a:off x="5403238" y="4125264"/>
            <a:ext cx="837565" cy="300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Low_IFM</a:t>
            </a:r>
            <a:endParaRPr lang="en-US" altLang="zh-CN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175635" y="4133215"/>
            <a:ext cx="784225" cy="28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BilLinear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220085" y="4425315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上采样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3172460" y="3752215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cxnSp>
        <p:nvCxnSpPr>
          <p:cNvPr id="27" name="肘形连接符 26"/>
          <p:cNvCxnSpPr>
            <a:endCxn id="28" idx="1"/>
          </p:cNvCxnSpPr>
          <p:nvPr/>
        </p:nvCxnSpPr>
        <p:spPr>
          <a:xfrm>
            <a:off x="2148840" y="2103755"/>
            <a:ext cx="1019175" cy="869315"/>
          </a:xfrm>
          <a:prstGeom prst="bentConnector3">
            <a:avLst>
              <a:gd name="adj1" fmla="val 82180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168015" y="2830830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29" name="椭圆 28"/>
          <p:cNvSpPr/>
          <p:nvPr/>
        </p:nvSpPr>
        <p:spPr>
          <a:xfrm>
            <a:off x="4465955" y="4166870"/>
            <a:ext cx="215900" cy="2159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肘形连接符 29"/>
          <p:cNvCxnSpPr>
            <a:stCxn id="28" idx="3"/>
            <a:endCxn id="29" idx="0"/>
          </p:cNvCxnSpPr>
          <p:nvPr/>
        </p:nvCxnSpPr>
        <p:spPr>
          <a:xfrm>
            <a:off x="3952240" y="2973070"/>
            <a:ext cx="621665" cy="11938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6" idx="3"/>
            <a:endCxn id="29" idx="0"/>
          </p:cNvCxnSpPr>
          <p:nvPr/>
        </p:nvCxnSpPr>
        <p:spPr>
          <a:xfrm>
            <a:off x="3956685" y="3894455"/>
            <a:ext cx="617220" cy="2724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47510" y="4294022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concat</a:t>
            </a:r>
            <a:endParaRPr lang="en-US" altLang="zh-CN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878966" y="277812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40x40x128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510249" y="471360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43" name="直接箭头连接符 42"/>
          <p:cNvCxnSpPr>
            <a:stCxn id="29" idx="6"/>
            <a:endCxn id="23" idx="1"/>
          </p:cNvCxnSpPr>
          <p:nvPr/>
        </p:nvCxnSpPr>
        <p:spPr>
          <a:xfrm>
            <a:off x="4681855" y="4274820"/>
            <a:ext cx="721383" cy="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78" idx="1"/>
          </p:cNvCxnSpPr>
          <p:nvPr/>
        </p:nvCxnSpPr>
        <p:spPr>
          <a:xfrm flipV="1">
            <a:off x="2217638" y="6406515"/>
            <a:ext cx="707136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57" idx="1"/>
          </p:cNvCxnSpPr>
          <p:nvPr/>
        </p:nvCxnSpPr>
        <p:spPr>
          <a:xfrm flipV="1">
            <a:off x="2538449" y="3547745"/>
            <a:ext cx="2971800" cy="190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4" idx="3"/>
            <a:endCxn id="29" idx="2"/>
          </p:cNvCxnSpPr>
          <p:nvPr/>
        </p:nvCxnSpPr>
        <p:spPr>
          <a:xfrm flipV="1">
            <a:off x="3959860" y="4274820"/>
            <a:ext cx="506095" cy="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9" idx="1"/>
          </p:cNvCxnSpPr>
          <p:nvPr/>
        </p:nvCxnSpPr>
        <p:spPr>
          <a:xfrm>
            <a:off x="2276056" y="4851400"/>
            <a:ext cx="3234193" cy="44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29" idx="4"/>
          </p:cNvCxnSpPr>
          <p:nvPr/>
        </p:nvCxnSpPr>
        <p:spPr>
          <a:xfrm flipV="1">
            <a:off x="2131695" y="4382770"/>
            <a:ext cx="2442210" cy="464185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56" idx="3"/>
            <a:endCxn id="24" idx="1"/>
          </p:cNvCxnSpPr>
          <p:nvPr/>
        </p:nvCxnSpPr>
        <p:spPr>
          <a:xfrm flipV="1">
            <a:off x="2028190" y="4275455"/>
            <a:ext cx="1147445" cy="2135823"/>
          </a:xfrm>
          <a:prstGeom prst="bentConnector3">
            <a:avLst>
              <a:gd name="adj1" fmla="val 83955"/>
            </a:avLst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065" y="6358890"/>
            <a:ext cx="1000125" cy="104775"/>
          </a:xfrm>
          <a:prstGeom prst="rect">
            <a:avLst/>
          </a:prstGeom>
        </p:spPr>
      </p:pic>
      <p:sp>
        <p:nvSpPr>
          <p:cNvPr id="57" name="圆角矩形 56"/>
          <p:cNvSpPr/>
          <p:nvPr/>
        </p:nvSpPr>
        <p:spPr>
          <a:xfrm>
            <a:off x="5510249" y="340550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58" name="直接箭头连接符 57"/>
          <p:cNvCxnSpPr>
            <a:stCxn id="23" idx="0"/>
            <a:endCxn id="57" idx="2"/>
          </p:cNvCxnSpPr>
          <p:nvPr/>
        </p:nvCxnSpPr>
        <p:spPr>
          <a:xfrm flipV="1">
            <a:off x="5822021" y="3689985"/>
            <a:ext cx="3506" cy="4352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2"/>
            <a:endCxn id="39" idx="0"/>
          </p:cNvCxnSpPr>
          <p:nvPr/>
        </p:nvCxnSpPr>
        <p:spPr>
          <a:xfrm>
            <a:off x="5822021" y="4425619"/>
            <a:ext cx="3506" cy="287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111" idx="1"/>
          </p:cNvCxnSpPr>
          <p:nvPr/>
        </p:nvCxnSpPr>
        <p:spPr>
          <a:xfrm flipV="1">
            <a:off x="6129211" y="3548003"/>
            <a:ext cx="316230" cy="889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9" idx="3"/>
            <a:endCxn id="114" idx="1"/>
          </p:cNvCxnSpPr>
          <p:nvPr/>
        </p:nvCxnSpPr>
        <p:spPr>
          <a:xfrm flipV="1">
            <a:off x="6140804" y="4847590"/>
            <a:ext cx="313690" cy="82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457107" y="3990340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7377097" y="5396865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71" name="矩形 70"/>
          <p:cNvSpPr/>
          <p:nvPr>
            <p:custDataLst>
              <p:tags r:id="rId7"/>
            </p:custDataLst>
          </p:nvPr>
        </p:nvSpPr>
        <p:spPr>
          <a:xfrm>
            <a:off x="9179862" y="5397500"/>
            <a:ext cx="837565" cy="3003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High_IFM</a:t>
            </a:r>
            <a:endParaRPr lang="en-US" altLang="zh-CN" sz="1200" dirty="0"/>
          </a:p>
        </p:txBody>
      </p:sp>
      <p:sp>
        <p:nvSpPr>
          <p:cNvPr id="72" name="椭圆 71"/>
          <p:cNvSpPr/>
          <p:nvPr/>
        </p:nvSpPr>
        <p:spPr>
          <a:xfrm>
            <a:off x="8468662" y="5438140"/>
            <a:ext cx="215900" cy="2159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63" idx="3"/>
            <a:endCxn id="72" idx="2"/>
          </p:cNvCxnSpPr>
          <p:nvPr/>
        </p:nvCxnSpPr>
        <p:spPr>
          <a:xfrm>
            <a:off x="8161322" y="5539105"/>
            <a:ext cx="30734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2" idx="3"/>
            <a:endCxn id="72" idx="0"/>
          </p:cNvCxnSpPr>
          <p:nvPr/>
        </p:nvCxnSpPr>
        <p:spPr>
          <a:xfrm>
            <a:off x="8241030" y="4132580"/>
            <a:ext cx="335280" cy="130556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9" idx="3"/>
            <a:endCxn id="72" idx="4"/>
          </p:cNvCxnSpPr>
          <p:nvPr/>
        </p:nvCxnSpPr>
        <p:spPr>
          <a:xfrm flipV="1">
            <a:off x="7138337" y="5654040"/>
            <a:ext cx="1438275" cy="755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6"/>
            <a:endCxn id="71" idx="1"/>
          </p:cNvCxnSpPr>
          <p:nvPr/>
        </p:nvCxnSpPr>
        <p:spPr>
          <a:xfrm>
            <a:off x="8684562" y="5546090"/>
            <a:ext cx="495300" cy="19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9283367" y="4705350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sp>
        <p:nvSpPr>
          <p:cNvPr id="78" name="圆角矩形 77"/>
          <p:cNvSpPr/>
          <p:nvPr/>
        </p:nvSpPr>
        <p:spPr>
          <a:xfrm>
            <a:off x="9289082" y="626427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79" name="直接箭头连接符 78"/>
          <p:cNvCxnSpPr>
            <a:stCxn id="71" idx="0"/>
            <a:endCxn id="77" idx="2"/>
          </p:cNvCxnSpPr>
          <p:nvPr/>
        </p:nvCxnSpPr>
        <p:spPr>
          <a:xfrm flipV="1">
            <a:off x="9598962" y="4989830"/>
            <a:ext cx="0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78" idx="0"/>
          </p:cNvCxnSpPr>
          <p:nvPr/>
        </p:nvCxnSpPr>
        <p:spPr>
          <a:xfrm>
            <a:off x="9598962" y="5697855"/>
            <a:ext cx="5715" cy="5664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11200790" y="3067604"/>
            <a:ext cx="872474" cy="356742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7" idx="3"/>
            <a:endCxn id="117" idx="1"/>
          </p:cNvCxnSpPr>
          <p:nvPr/>
        </p:nvCxnSpPr>
        <p:spPr>
          <a:xfrm flipV="1">
            <a:off x="9913922" y="4843145"/>
            <a:ext cx="198120" cy="44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8" idx="3"/>
            <a:endCxn id="119" idx="1"/>
          </p:cNvCxnSpPr>
          <p:nvPr/>
        </p:nvCxnSpPr>
        <p:spPr>
          <a:xfrm>
            <a:off x="9919637" y="6406515"/>
            <a:ext cx="1619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543425" y="4057650"/>
            <a:ext cx="1130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40x40x1920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37975" y="4985354"/>
            <a:ext cx="1648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*w</a:t>
            </a:r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</a:rPr>
              <a:t>是通道缩放因子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8" name="任意多边形: 形状 87"/>
          <p:cNvSpPr/>
          <p:nvPr/>
        </p:nvSpPr>
        <p:spPr>
          <a:xfrm>
            <a:off x="5025763" y="4365929"/>
            <a:ext cx="413467" cy="1288111"/>
          </a:xfrm>
          <a:custGeom>
            <a:avLst/>
            <a:gdLst>
              <a:gd name="connsiteX0" fmla="*/ 413467 w 413467"/>
              <a:gd name="connsiteY0" fmla="*/ 0 h 1288111"/>
              <a:gd name="connsiteX1" fmla="*/ 71561 w 413467"/>
              <a:gd name="connsiteY1" fmla="*/ 763325 h 1288111"/>
              <a:gd name="connsiteX2" fmla="*/ 0 w 413467"/>
              <a:gd name="connsiteY2" fmla="*/ 1288111 h 128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467" h="1288111">
                <a:moveTo>
                  <a:pt x="413467" y="0"/>
                </a:moveTo>
                <a:cubicBezTo>
                  <a:pt x="276969" y="274320"/>
                  <a:pt x="140472" y="548640"/>
                  <a:pt x="71561" y="763325"/>
                </a:cubicBezTo>
                <a:cubicBezTo>
                  <a:pt x="2650" y="978010"/>
                  <a:pt x="15902" y="1174142"/>
                  <a:pt x="0" y="1288111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070840" y="5629275"/>
            <a:ext cx="4210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Low_ifm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最后经过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split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分列为两个全局特征，分别传入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inject</a:t>
            </a:r>
            <a:endParaRPr lang="en-US" altLang="zh-CN" sz="1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模块，这里每个全局特征通道数要与另一个注入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inject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的</a:t>
            </a: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</a:rPr>
              <a:t>local</a:t>
            </a:r>
            <a:endParaRPr lang="en-US" altLang="zh-CN" sz="1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特征一致，如果尺寸不一样，要</a:t>
            </a:r>
            <a:r>
              <a:rPr lang="zh-CN" altLang="en-US" sz="1200" b="1" dirty="0">
                <a:solidFill>
                  <a:srgbClr val="FF0000"/>
                </a:solidFill>
              </a:rPr>
              <a:t>上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下采样</a:t>
            </a:r>
            <a:r>
              <a:rPr lang="zh-CN" altLang="en-US" sz="1200" b="1" dirty="0">
                <a:solidFill>
                  <a:schemeClr val="accent5">
                    <a:lumMod val="75000"/>
                  </a:schemeClr>
                </a:solidFill>
              </a:rPr>
              <a:t>扩充保证尺寸一致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278724" y="3285231"/>
            <a:ext cx="992337" cy="2616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100" b="1" dirty="0"/>
              <a:t>80x80x256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357896" y="4633166"/>
            <a:ext cx="992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40x40x512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92" name="禁止符 91"/>
          <p:cNvSpPr/>
          <p:nvPr/>
        </p:nvSpPr>
        <p:spPr>
          <a:xfrm>
            <a:off x="4477596" y="3456527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3" name="禁止符 92"/>
          <p:cNvSpPr/>
          <p:nvPr/>
        </p:nvSpPr>
        <p:spPr>
          <a:xfrm>
            <a:off x="2894995" y="4756578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4" name="禁止符 93"/>
          <p:cNvSpPr/>
          <p:nvPr/>
        </p:nvSpPr>
        <p:spPr>
          <a:xfrm>
            <a:off x="8480179" y="4745479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220247" y="2406253"/>
            <a:ext cx="112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Low_FAM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426375" y="3607815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High_FAM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77385" y="2653634"/>
            <a:ext cx="3169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</a:rPr>
              <a:t>low-IFM</a:t>
            </a:r>
            <a:r>
              <a:rPr lang="zh-CN" altLang="en-US" sz="1400" b="1" dirty="0">
                <a:solidFill>
                  <a:schemeClr val="accent1"/>
                </a:solidFill>
              </a:rPr>
              <a:t>使用卷积融合特征</a:t>
            </a:r>
            <a:endParaRPr lang="en-US" altLang="zh-CN" sz="1400" b="1" dirty="0">
              <a:solidFill>
                <a:schemeClr val="accent1"/>
              </a:solidFill>
            </a:endParaRP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High-IFM</a:t>
            </a:r>
            <a:r>
              <a:rPr lang="zh-CN" altLang="en-US" sz="1400" b="1" dirty="0">
                <a:solidFill>
                  <a:schemeClr val="accent1"/>
                </a:solidFill>
              </a:rPr>
              <a:t>使用多头注意力机制融合特征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6406" y="364172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40x40x256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62431" y="4050030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40x40x1024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65551" y="378396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40x40x256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65551" y="441769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40x40x512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9630" y="186690"/>
            <a:ext cx="3047365" cy="15506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0720" y="142875"/>
            <a:ext cx="3564890" cy="12515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0" y="1394460"/>
            <a:ext cx="3594735" cy="12592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735549" y="3285231"/>
            <a:ext cx="992337" cy="2616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100" b="1" dirty="0"/>
              <a:t>80x80x256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82006" y="4602686"/>
            <a:ext cx="992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40x40x512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57535" y="5542432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concat</a:t>
            </a:r>
            <a:endParaRPr lang="en-US" altLang="zh-CN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687196" y="465391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40x40x512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85224" y="429170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20x20x256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24926" y="5292931"/>
            <a:ext cx="992337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20x20x512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06111" y="609155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20x20x1024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614410" y="5192395"/>
            <a:ext cx="764540" cy="39878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</a:t>
            </a:r>
            <a:endParaRPr lang="en-US" altLang="zh-CN" sz="1000" b="1" dirty="0"/>
          </a:p>
          <a:p>
            <a:r>
              <a:rPr lang="en-US" altLang="zh-CN" sz="1000" b="1" dirty="0"/>
              <a:t>x1792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532339" y="504735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20x20x512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540594" y="584618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20x20x1024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071495" y="76835"/>
            <a:ext cx="1664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</a:rPr>
              <a:t>特征进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</a:rPr>
              <a:t>Inject</a:t>
            </a: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</a:rPr>
              <a:t>模块前要经过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</a:rPr>
              <a:t>LAF</a:t>
            </a: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</a:rPr>
              <a:t>模块，当前图中没有体现，从主干网络直接引出特征，并且在</a:t>
            </a: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</a:rPr>
              <a:t>low_LAF</a:t>
            </a:r>
            <a:r>
              <a:rPr lang="zh-CN" altLang="en-US" sz="1200" b="1">
                <a:solidFill>
                  <a:schemeClr val="accent6">
                    <a:lumMod val="75000"/>
                  </a:schemeClr>
                </a:solidFill>
              </a:rPr>
              <a:t>中，会把最大通道数特征的通道减半，不知为何这样处理！</a:t>
            </a:r>
            <a:endParaRPr lang="zh-CN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02" name="表格 101"/>
          <p:cNvGraphicFramePr/>
          <p:nvPr>
            <p:custDataLst>
              <p:tags r:id="rId11"/>
            </p:custDataLst>
          </p:nvPr>
        </p:nvGraphicFramePr>
        <p:xfrm>
          <a:off x="4753610" y="1735455"/>
          <a:ext cx="3563620" cy="1183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795"/>
                <a:gridCol w="1176020"/>
                <a:gridCol w="997585"/>
                <a:gridCol w="998220"/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①</a:t>
                      </a:r>
                      <a:endParaRPr lang="zh-CN" altLang="en-US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B2</a:t>
                      </a:r>
                      <a:endParaRPr lang="zh-CN" altLang="en-US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B3</a:t>
                      </a:r>
                      <a:endParaRPr lang="en-US" altLang="zh-CN" sz="1200" spc="12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B4(</a:t>
                      </a:r>
                      <a:r>
                        <a:rPr lang="zh-CN" altLang="en-US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减半</a:t>
                      </a: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shape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160x160x128*w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80x80x256*w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40x40x</a:t>
                      </a:r>
                      <a:r>
                        <a:rPr lang="en-US" altLang="zh-CN" sz="900" b="1" spc="120">
                          <a:solidFill>
                            <a:schemeClr val="accent2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256</a:t>
                      </a:r>
                      <a:r>
                        <a:rPr lang="en-US" altLang="zh-CN" sz="900" b="1" spc="12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*w</a:t>
                      </a:r>
                      <a:endParaRPr lang="en-US" altLang="zh-CN" sz="900" b="1" spc="12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</a:tr>
              <a:tr h="2317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②</a:t>
                      </a:r>
                      <a:endParaRPr lang="zh-CN" altLang="en-US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B3</a:t>
                      </a:r>
                      <a:endParaRPr lang="zh-CN" altLang="en-US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B4</a:t>
                      </a:r>
                      <a:endParaRPr lang="en-US" altLang="zh-CN" sz="1200" spc="12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B5(</a:t>
                      </a:r>
                      <a:r>
                        <a:rPr lang="zh-CN" altLang="en-US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减半</a:t>
                      </a:r>
                      <a:r>
                        <a:rPr lang="en-US" altLang="zh-CN" sz="12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2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3416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shape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80x80x256*w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40x40x512*w</a:t>
                      </a:r>
                      <a:endParaRPr lang="en-US" altLang="zh-CN" sz="9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2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20x20x</a:t>
                      </a:r>
                      <a:r>
                        <a:rPr lang="en-US" altLang="zh-CN" sz="900" b="1" spc="12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512*w</a:t>
                      </a:r>
                      <a:endParaRPr lang="en-US" altLang="zh-CN" sz="900" b="1" spc="120">
                        <a:solidFill>
                          <a:schemeClr val="accent6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103" name="文本框 102"/>
          <p:cNvSpPr txBox="1"/>
          <p:nvPr/>
        </p:nvSpPr>
        <p:spPr>
          <a:xfrm>
            <a:off x="5232400" y="3547745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①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224145" y="4883150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665345" y="292163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highlight>
                  <a:srgbClr val="FF00FF"/>
                </a:highlight>
              </a:rPr>
              <a:t>①中</a:t>
            </a:r>
            <a:r>
              <a:rPr lang="en-US" altLang="zh-CN" sz="1400" b="1" dirty="0">
                <a:highlight>
                  <a:srgbClr val="FF00FF"/>
                </a:highlight>
              </a:rPr>
              <a:t>B2,B4</a:t>
            </a:r>
            <a:r>
              <a:rPr lang="zh-CN" altLang="en-US" sz="1400" b="1" dirty="0">
                <a:highlight>
                  <a:srgbClr val="FF00FF"/>
                </a:highlight>
              </a:rPr>
              <a:t>经过上</a:t>
            </a:r>
            <a:r>
              <a:rPr lang="en-US" altLang="zh-CN" sz="1400" b="1" dirty="0">
                <a:highlight>
                  <a:srgbClr val="FF00FF"/>
                </a:highlight>
              </a:rPr>
              <a:t>/</a:t>
            </a:r>
            <a:r>
              <a:rPr lang="zh-CN" altLang="en-US" sz="1400" b="1" dirty="0">
                <a:highlight>
                  <a:srgbClr val="FF00FF"/>
                </a:highlight>
              </a:rPr>
              <a:t>下采样，对齐</a:t>
            </a:r>
            <a:r>
              <a:rPr lang="en-US" altLang="zh-CN" sz="1400" b="1" dirty="0">
                <a:highlight>
                  <a:srgbClr val="FF00FF"/>
                </a:highlight>
              </a:rPr>
              <a:t>B3</a:t>
            </a:r>
            <a:r>
              <a:rPr lang="zh-CN" altLang="en-US" sz="1400" b="1" dirty="0">
                <a:highlight>
                  <a:srgbClr val="FF00FF"/>
                </a:highlight>
              </a:rPr>
              <a:t>。②中对齐</a:t>
            </a:r>
            <a:r>
              <a:rPr lang="en-US" altLang="zh-CN" sz="1400" b="1" dirty="0">
                <a:highlight>
                  <a:srgbClr val="FF00FF"/>
                </a:highlight>
              </a:rPr>
              <a:t>B4</a:t>
            </a:r>
            <a:endParaRPr lang="en-US" altLang="zh-CN" sz="1400" b="1" dirty="0">
              <a:highlight>
                <a:srgbClr val="FF00FF"/>
              </a:highlight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6445250" y="3405505"/>
            <a:ext cx="778510" cy="2844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RepBlock</a:t>
            </a:r>
            <a:endParaRPr lang="en-US" altLang="zh-CN" sz="1200"/>
          </a:p>
        </p:txBody>
      </p:sp>
      <p:cxnSp>
        <p:nvCxnSpPr>
          <p:cNvPr id="112" name="直接箭头连接符 111"/>
          <p:cNvCxnSpPr/>
          <p:nvPr/>
        </p:nvCxnSpPr>
        <p:spPr>
          <a:xfrm>
            <a:off x="7138035" y="3547745"/>
            <a:ext cx="4045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111" idx="2"/>
            <a:endCxn id="62" idx="1"/>
          </p:cNvCxnSpPr>
          <p:nvPr/>
        </p:nvCxnSpPr>
        <p:spPr>
          <a:xfrm rot="5400000" flipV="1">
            <a:off x="6924358" y="3600133"/>
            <a:ext cx="442595" cy="6223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6454775" y="4705350"/>
            <a:ext cx="807720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RepBlock</a:t>
            </a:r>
            <a:endParaRPr lang="en-US" altLang="zh-CN" sz="1200"/>
          </a:p>
        </p:txBody>
      </p:sp>
      <p:cxnSp>
        <p:nvCxnSpPr>
          <p:cNvPr id="116" name="肘形连接符 115"/>
          <p:cNvCxnSpPr>
            <a:stCxn id="114" idx="2"/>
            <a:endCxn id="63" idx="1"/>
          </p:cNvCxnSpPr>
          <p:nvPr/>
        </p:nvCxnSpPr>
        <p:spPr>
          <a:xfrm rot="5400000" flipV="1">
            <a:off x="6843078" y="5005388"/>
            <a:ext cx="549275" cy="5181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10111740" y="4700905"/>
            <a:ext cx="890905" cy="2844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RepBlock</a:t>
            </a:r>
            <a:endParaRPr lang="en-US" altLang="zh-CN" sz="1200"/>
          </a:p>
        </p:txBody>
      </p:sp>
      <p:cxnSp>
        <p:nvCxnSpPr>
          <p:cNvPr id="115" name="直接箭头连接符 114"/>
          <p:cNvCxnSpPr>
            <a:stCxn id="114" idx="3"/>
            <a:endCxn id="77" idx="1"/>
          </p:cNvCxnSpPr>
          <p:nvPr/>
        </p:nvCxnSpPr>
        <p:spPr>
          <a:xfrm>
            <a:off x="7262495" y="4847590"/>
            <a:ext cx="20205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7" idx="3"/>
            <a:endCxn id="6" idx="1"/>
          </p:cNvCxnSpPr>
          <p:nvPr/>
        </p:nvCxnSpPr>
        <p:spPr>
          <a:xfrm>
            <a:off x="11002645" y="4843145"/>
            <a:ext cx="198120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圆角矩形 118"/>
          <p:cNvSpPr/>
          <p:nvPr/>
        </p:nvSpPr>
        <p:spPr>
          <a:xfrm>
            <a:off x="10081260" y="6264275"/>
            <a:ext cx="890905" cy="28448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RepBlock</a:t>
            </a:r>
            <a:endParaRPr lang="en-US" altLang="zh-CN" sz="1200"/>
          </a:p>
        </p:txBody>
      </p:sp>
      <p:cxnSp>
        <p:nvCxnSpPr>
          <p:cNvPr id="120" name="直接箭头连接符 119"/>
          <p:cNvCxnSpPr>
            <a:stCxn id="119" idx="3"/>
          </p:cNvCxnSpPr>
          <p:nvPr/>
        </p:nvCxnSpPr>
        <p:spPr>
          <a:xfrm flipV="1">
            <a:off x="10972165" y="6398895"/>
            <a:ext cx="211455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2485" y="48260"/>
            <a:ext cx="4302760" cy="3281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2102485"/>
            <a:ext cx="3437255" cy="3437255"/>
          </a:xfrm>
          <a:prstGeom prst="rect">
            <a:avLst/>
          </a:prstGeom>
        </p:spPr>
      </p:pic>
      <p:sp>
        <p:nvSpPr>
          <p:cNvPr id="97" name="矩形: 圆角 96"/>
          <p:cNvSpPr/>
          <p:nvPr/>
        </p:nvSpPr>
        <p:spPr>
          <a:xfrm>
            <a:off x="7812567" y="3621276"/>
            <a:ext cx="1683515" cy="24894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: 圆角 94"/>
          <p:cNvSpPr/>
          <p:nvPr/>
        </p:nvSpPr>
        <p:spPr>
          <a:xfrm>
            <a:off x="3585525" y="2477957"/>
            <a:ext cx="1683515" cy="24894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070860" y="633349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B5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>
            <a:off x="5936638" y="4144314"/>
            <a:ext cx="837565" cy="300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Low_IFM</a:t>
            </a:r>
            <a:endParaRPr lang="en-US" altLang="zh-CN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3709035" y="4152265"/>
            <a:ext cx="784225" cy="28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BilLinear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753485" y="4444365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上采样</a:t>
            </a:r>
            <a:endParaRPr lang="zh-CN" altLang="en-US" sz="1200"/>
          </a:p>
        </p:txBody>
      </p:sp>
      <p:sp>
        <p:nvSpPr>
          <p:cNvPr id="26" name="圆角矩形 25"/>
          <p:cNvSpPr/>
          <p:nvPr/>
        </p:nvSpPr>
        <p:spPr>
          <a:xfrm>
            <a:off x="3705860" y="3771265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3701415" y="2849880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29" name="椭圆 28"/>
          <p:cNvSpPr/>
          <p:nvPr/>
        </p:nvSpPr>
        <p:spPr>
          <a:xfrm>
            <a:off x="4999355" y="4185920"/>
            <a:ext cx="215900" cy="2159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肘形连接符 29"/>
          <p:cNvCxnSpPr>
            <a:stCxn id="28" idx="3"/>
            <a:endCxn id="29" idx="0"/>
          </p:cNvCxnSpPr>
          <p:nvPr/>
        </p:nvCxnSpPr>
        <p:spPr>
          <a:xfrm>
            <a:off x="4485640" y="2992120"/>
            <a:ext cx="621665" cy="119380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6" idx="3"/>
            <a:endCxn id="29" idx="0"/>
          </p:cNvCxnSpPr>
          <p:nvPr/>
        </p:nvCxnSpPr>
        <p:spPr>
          <a:xfrm>
            <a:off x="4490085" y="3913505"/>
            <a:ext cx="617220" cy="2724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80910" y="4313072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concat</a:t>
            </a:r>
            <a:endParaRPr lang="en-US" altLang="zh-CN" sz="12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412366" y="279717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40x40x128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043649" y="473265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43" name="直接箭头连接符 42"/>
          <p:cNvCxnSpPr>
            <a:stCxn id="29" idx="6"/>
            <a:endCxn id="23" idx="1"/>
          </p:cNvCxnSpPr>
          <p:nvPr/>
        </p:nvCxnSpPr>
        <p:spPr>
          <a:xfrm>
            <a:off x="5215255" y="4293870"/>
            <a:ext cx="721383" cy="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78" idx="1"/>
          </p:cNvCxnSpPr>
          <p:nvPr/>
        </p:nvCxnSpPr>
        <p:spPr>
          <a:xfrm flipV="1">
            <a:off x="2751038" y="6425565"/>
            <a:ext cx="707136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57" idx="1"/>
          </p:cNvCxnSpPr>
          <p:nvPr/>
        </p:nvCxnSpPr>
        <p:spPr>
          <a:xfrm flipV="1">
            <a:off x="3071849" y="3566795"/>
            <a:ext cx="2971800" cy="190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4" idx="3"/>
            <a:endCxn id="29" idx="2"/>
          </p:cNvCxnSpPr>
          <p:nvPr/>
        </p:nvCxnSpPr>
        <p:spPr>
          <a:xfrm flipV="1">
            <a:off x="4493260" y="4293870"/>
            <a:ext cx="506095" cy="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39" idx="1"/>
          </p:cNvCxnSpPr>
          <p:nvPr/>
        </p:nvCxnSpPr>
        <p:spPr>
          <a:xfrm>
            <a:off x="2809456" y="4870450"/>
            <a:ext cx="3234193" cy="444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endCxn id="29" idx="4"/>
          </p:cNvCxnSpPr>
          <p:nvPr/>
        </p:nvCxnSpPr>
        <p:spPr>
          <a:xfrm flipV="1">
            <a:off x="2665095" y="4401820"/>
            <a:ext cx="2442210" cy="464185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6043649" y="342455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58" name="直接箭头连接符 57"/>
          <p:cNvCxnSpPr>
            <a:stCxn id="23" idx="0"/>
            <a:endCxn id="57" idx="2"/>
          </p:cNvCxnSpPr>
          <p:nvPr/>
        </p:nvCxnSpPr>
        <p:spPr>
          <a:xfrm flipV="1">
            <a:off x="6355421" y="3709035"/>
            <a:ext cx="3506" cy="4352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2"/>
            <a:endCxn id="39" idx="0"/>
          </p:cNvCxnSpPr>
          <p:nvPr/>
        </p:nvCxnSpPr>
        <p:spPr>
          <a:xfrm>
            <a:off x="6355421" y="4444669"/>
            <a:ext cx="3506" cy="287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7990507" y="4009390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7910497" y="5415915"/>
            <a:ext cx="784225" cy="2844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avgpool</a:t>
            </a:r>
            <a:endParaRPr lang="en-US" altLang="zh-CN" sz="1400" dirty="0"/>
          </a:p>
        </p:txBody>
      </p:sp>
      <p:sp>
        <p:nvSpPr>
          <p:cNvPr id="71" name="矩形 70"/>
          <p:cNvSpPr/>
          <p:nvPr>
            <p:custDataLst>
              <p:tags r:id="rId4"/>
            </p:custDataLst>
          </p:nvPr>
        </p:nvSpPr>
        <p:spPr>
          <a:xfrm>
            <a:off x="9713262" y="5416550"/>
            <a:ext cx="837565" cy="3003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High_IFM</a:t>
            </a:r>
            <a:endParaRPr lang="en-US" altLang="zh-CN" sz="1200" dirty="0"/>
          </a:p>
        </p:txBody>
      </p:sp>
      <p:sp>
        <p:nvSpPr>
          <p:cNvPr id="72" name="椭圆 71"/>
          <p:cNvSpPr/>
          <p:nvPr/>
        </p:nvSpPr>
        <p:spPr>
          <a:xfrm>
            <a:off x="9002062" y="5457190"/>
            <a:ext cx="215900" cy="2159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63" idx="3"/>
            <a:endCxn id="72" idx="2"/>
          </p:cNvCxnSpPr>
          <p:nvPr/>
        </p:nvCxnSpPr>
        <p:spPr>
          <a:xfrm>
            <a:off x="8694722" y="5558155"/>
            <a:ext cx="30734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62" idx="3"/>
            <a:endCxn id="72" idx="0"/>
          </p:cNvCxnSpPr>
          <p:nvPr/>
        </p:nvCxnSpPr>
        <p:spPr>
          <a:xfrm>
            <a:off x="8774430" y="4151630"/>
            <a:ext cx="335280" cy="130556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9" idx="3"/>
            <a:endCxn id="72" idx="4"/>
          </p:cNvCxnSpPr>
          <p:nvPr/>
        </p:nvCxnSpPr>
        <p:spPr>
          <a:xfrm flipV="1">
            <a:off x="7671737" y="5673090"/>
            <a:ext cx="1438275" cy="755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6"/>
            <a:endCxn id="71" idx="1"/>
          </p:cNvCxnSpPr>
          <p:nvPr/>
        </p:nvCxnSpPr>
        <p:spPr>
          <a:xfrm>
            <a:off x="9217962" y="5565140"/>
            <a:ext cx="495300" cy="19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圆角矩形 76"/>
          <p:cNvSpPr/>
          <p:nvPr/>
        </p:nvSpPr>
        <p:spPr>
          <a:xfrm>
            <a:off x="9816767" y="4724400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sp>
        <p:nvSpPr>
          <p:cNvPr id="78" name="圆角矩形 77"/>
          <p:cNvSpPr/>
          <p:nvPr/>
        </p:nvSpPr>
        <p:spPr>
          <a:xfrm>
            <a:off x="9822482" y="6283325"/>
            <a:ext cx="630555" cy="2844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Inject</a:t>
            </a:r>
            <a:endParaRPr lang="en-US" altLang="zh-CN" sz="1400"/>
          </a:p>
        </p:txBody>
      </p:sp>
      <p:cxnSp>
        <p:nvCxnSpPr>
          <p:cNvPr id="79" name="直接箭头连接符 78"/>
          <p:cNvCxnSpPr>
            <a:stCxn id="71" idx="0"/>
            <a:endCxn id="77" idx="2"/>
          </p:cNvCxnSpPr>
          <p:nvPr/>
        </p:nvCxnSpPr>
        <p:spPr>
          <a:xfrm flipV="1">
            <a:off x="10132362" y="5008880"/>
            <a:ext cx="0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78" idx="0"/>
          </p:cNvCxnSpPr>
          <p:nvPr/>
        </p:nvCxnSpPr>
        <p:spPr>
          <a:xfrm>
            <a:off x="10132362" y="5716905"/>
            <a:ext cx="5715" cy="5664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11317423" y="3086654"/>
            <a:ext cx="872474" cy="356742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076825" y="4076700"/>
            <a:ext cx="11303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40x40x1920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604354" y="3335959"/>
            <a:ext cx="992337" cy="2616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100" b="1" dirty="0"/>
              <a:t>80x80x256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891296" y="4652216"/>
            <a:ext cx="992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40x40x512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92" name="禁止符 91"/>
          <p:cNvSpPr/>
          <p:nvPr/>
        </p:nvSpPr>
        <p:spPr>
          <a:xfrm>
            <a:off x="5010996" y="3475577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3" name="禁止符 92"/>
          <p:cNvSpPr/>
          <p:nvPr/>
        </p:nvSpPr>
        <p:spPr>
          <a:xfrm>
            <a:off x="3428395" y="4775628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4" name="禁止符 93"/>
          <p:cNvSpPr/>
          <p:nvPr/>
        </p:nvSpPr>
        <p:spPr>
          <a:xfrm>
            <a:off x="9013579" y="4764529"/>
            <a:ext cx="181800" cy="181800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753647" y="2425303"/>
            <a:ext cx="112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Low_FAM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959775" y="3626865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High_FAM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49806" y="366077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40x40x256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95831" y="4069080"/>
            <a:ext cx="1124004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40x40x1024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98951" y="380301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40x40x256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98951" y="443674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40x40x512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44938" y="3347457"/>
            <a:ext cx="992337" cy="2616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100" b="1" dirty="0"/>
              <a:t>80x80x256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59426" y="4634176"/>
            <a:ext cx="9923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/>
              <a:t>40x40x512</a:t>
            </a:r>
            <a:r>
              <a:rPr lang="en-US" altLang="zh-CN" sz="1100" b="1" dirty="0">
                <a:solidFill>
                  <a:srgbClr val="FF0000"/>
                </a:solidFill>
              </a:rPr>
              <a:t>*w</a:t>
            </a:r>
            <a:endParaRPr lang="en-US" altLang="zh-CN" sz="1100" b="1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090935" y="5561482"/>
            <a:ext cx="772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concat</a:t>
            </a:r>
            <a:endParaRPr lang="en-US" altLang="zh-CN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4220596" y="467296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40x40x512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018624" y="431075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20x20x256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258326" y="5311981"/>
            <a:ext cx="992337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20x20x512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239511" y="6110605"/>
            <a:ext cx="10191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20x20x1024</a:t>
            </a:r>
            <a:r>
              <a:rPr lang="en-US" altLang="zh-CN" sz="1050" b="1" dirty="0">
                <a:solidFill>
                  <a:srgbClr val="FF0000"/>
                </a:solidFill>
              </a:rPr>
              <a:t>*w</a:t>
            </a:r>
            <a:endParaRPr lang="en-US" altLang="zh-CN" sz="1050" b="1" dirty="0">
              <a:solidFill>
                <a:srgbClr val="FF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147810" y="5211445"/>
            <a:ext cx="764540" cy="39878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</a:t>
            </a:r>
            <a:endParaRPr lang="en-US" altLang="zh-CN" sz="1000" b="1" dirty="0"/>
          </a:p>
          <a:p>
            <a:r>
              <a:rPr lang="en-US" altLang="zh-CN" sz="1000" b="1" dirty="0"/>
              <a:t>x1792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0065739" y="506640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20x20x512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073994" y="5865236"/>
            <a:ext cx="992337" cy="245110"/>
          </a:xfrm>
          <a:prstGeom prst="rect">
            <a:avLst/>
          </a:prstGeom>
          <a:noFill/>
          <a:ln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altLang="zh-CN" sz="1000" b="1" dirty="0"/>
              <a:t>20x20x1024</a:t>
            </a:r>
            <a:r>
              <a:rPr lang="en-US" altLang="zh-CN" sz="1000" b="1" dirty="0">
                <a:solidFill>
                  <a:srgbClr val="FF0000"/>
                </a:solidFill>
              </a:rPr>
              <a:t>*w</a:t>
            </a:r>
            <a:endParaRPr lang="en-US" altLang="zh-CN" sz="1000" b="1" dirty="0">
              <a:solidFill>
                <a:srgbClr val="FF0000"/>
              </a:solidFill>
            </a:endParaRPr>
          </a:p>
        </p:txBody>
      </p:sp>
      <p:cxnSp>
        <p:nvCxnSpPr>
          <p:cNvPr id="112" name="直接箭头连接符 111"/>
          <p:cNvCxnSpPr>
            <a:stCxn id="57" idx="3"/>
          </p:cNvCxnSpPr>
          <p:nvPr/>
        </p:nvCxnSpPr>
        <p:spPr>
          <a:xfrm>
            <a:off x="6674204" y="3566795"/>
            <a:ext cx="464321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39" idx="3"/>
            <a:endCxn id="77" idx="1"/>
          </p:cNvCxnSpPr>
          <p:nvPr/>
        </p:nvCxnSpPr>
        <p:spPr>
          <a:xfrm flipV="1">
            <a:off x="6674204" y="4866640"/>
            <a:ext cx="3142563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77" idx="3"/>
            <a:endCxn id="6" idx="1"/>
          </p:cNvCxnSpPr>
          <p:nvPr/>
        </p:nvCxnSpPr>
        <p:spPr>
          <a:xfrm>
            <a:off x="10447322" y="4866640"/>
            <a:ext cx="870101" cy="37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78" idx="3"/>
          </p:cNvCxnSpPr>
          <p:nvPr/>
        </p:nvCxnSpPr>
        <p:spPr>
          <a:xfrm>
            <a:off x="10453037" y="6425565"/>
            <a:ext cx="8459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连接符: 肘形 6"/>
          <p:cNvCxnSpPr>
            <a:stCxn id="57" idx="3"/>
            <a:endCxn id="62" idx="1"/>
          </p:cNvCxnSpPr>
          <p:nvPr/>
        </p:nvCxnSpPr>
        <p:spPr>
          <a:xfrm>
            <a:off x="6674204" y="3566795"/>
            <a:ext cx="1316303" cy="584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39" idx="3"/>
            <a:endCxn id="63" idx="1"/>
          </p:cNvCxnSpPr>
          <p:nvPr/>
        </p:nvCxnSpPr>
        <p:spPr>
          <a:xfrm>
            <a:off x="6674204" y="4874895"/>
            <a:ext cx="1236293" cy="683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898015" y="2638425"/>
            <a:ext cx="610870" cy="24257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508885" y="2609850"/>
            <a:ext cx="1244600" cy="14986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26160" y="2806065"/>
            <a:ext cx="610870" cy="290195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637030" y="3086735"/>
            <a:ext cx="4244975" cy="104394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539240" y="3803015"/>
            <a:ext cx="610870" cy="24257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41" name="直接箭头连接符 40"/>
          <p:cNvCxnSpPr>
            <a:stCxn id="37" idx="3"/>
          </p:cNvCxnSpPr>
          <p:nvPr/>
        </p:nvCxnSpPr>
        <p:spPr>
          <a:xfrm>
            <a:off x="2150110" y="3924300"/>
            <a:ext cx="3848100" cy="1020445"/>
          </a:xfrm>
          <a:prstGeom prst="straightConnector1">
            <a:avLst/>
          </a:prstGeom>
          <a:ln w="19050">
            <a:solidFill>
              <a:srgbClr val="FFC000"/>
            </a:solidFill>
            <a:prstDash val="sys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510665" y="5116830"/>
            <a:ext cx="610870" cy="24257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49" name="直接箭头连接符 48"/>
          <p:cNvCxnSpPr>
            <a:stCxn id="42" idx="3"/>
          </p:cNvCxnSpPr>
          <p:nvPr/>
        </p:nvCxnSpPr>
        <p:spPr>
          <a:xfrm flipV="1">
            <a:off x="2121535" y="3695065"/>
            <a:ext cx="3856990" cy="154305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230110" y="191770"/>
            <a:ext cx="610870" cy="24257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60" name="直接箭头连接符 59"/>
          <p:cNvCxnSpPr>
            <a:stCxn id="51" idx="2"/>
          </p:cNvCxnSpPr>
          <p:nvPr/>
        </p:nvCxnSpPr>
        <p:spPr>
          <a:xfrm>
            <a:off x="7535545" y="434340"/>
            <a:ext cx="827405" cy="326072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74790" y="725170"/>
            <a:ext cx="610870" cy="242570"/>
          </a:xfrm>
          <a:prstGeom prst="rect">
            <a:avLst/>
          </a:prstGeom>
          <a:noFill/>
          <a:ln w="28575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68" name="曲线连接符 67"/>
          <p:cNvCxnSpPr>
            <a:stCxn id="61" idx="2"/>
          </p:cNvCxnSpPr>
          <p:nvPr/>
        </p:nvCxnSpPr>
        <p:spPr>
          <a:xfrm rot="5400000" flipV="1">
            <a:off x="6085840" y="1762125"/>
            <a:ext cx="4448175" cy="2858770"/>
          </a:xfrm>
          <a:prstGeom prst="curvedConnector3">
            <a:avLst>
              <a:gd name="adj1" fmla="val 1206"/>
            </a:avLst>
          </a:prstGeom>
          <a:ln w="28575">
            <a:solidFill>
              <a:schemeClr val="accent5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975475" y="1421130"/>
            <a:ext cx="610870" cy="24257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6"/>
                </a:solidFill>
              </a:ln>
              <a:noFill/>
            </a:endParaRPr>
          </a:p>
        </p:txBody>
      </p:sp>
      <p:cxnSp>
        <p:nvCxnSpPr>
          <p:cNvPr id="81" name="肘形连接符 80"/>
          <p:cNvCxnSpPr>
            <a:stCxn id="69" idx="3"/>
            <a:endCxn id="77" idx="0"/>
          </p:cNvCxnSpPr>
          <p:nvPr/>
        </p:nvCxnSpPr>
        <p:spPr>
          <a:xfrm>
            <a:off x="7586345" y="1542415"/>
            <a:ext cx="2545715" cy="318198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85000" y="2130425"/>
            <a:ext cx="610870" cy="24257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19050">
                <a:solidFill>
                  <a:schemeClr val="accent6"/>
                </a:solidFill>
              </a:ln>
              <a:noFill/>
            </a:endParaRPr>
          </a:p>
        </p:txBody>
      </p:sp>
      <p:cxnSp>
        <p:nvCxnSpPr>
          <p:cNvPr id="100" name="肘形连接符 99"/>
          <p:cNvCxnSpPr>
            <a:stCxn id="86" idx="2"/>
          </p:cNvCxnSpPr>
          <p:nvPr/>
        </p:nvCxnSpPr>
        <p:spPr>
          <a:xfrm rot="5400000" flipV="1">
            <a:off x="6487160" y="3175635"/>
            <a:ext cx="4138295" cy="2531745"/>
          </a:xfrm>
          <a:prstGeom prst="bentConnector3">
            <a:avLst>
              <a:gd name="adj1" fmla="val 99892"/>
            </a:avLst>
          </a:prstGeom>
          <a:ln w="28575">
            <a:solidFill>
              <a:srgbClr val="00B05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35965" y="6769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配置文件与与结构对应图</a:t>
            </a:r>
            <a:r>
              <a:rPr lang="en-US" altLang="zh-CN"/>
              <a:t>, SimConv</a:t>
            </a:r>
            <a:r>
              <a:rPr lang="zh-CN" altLang="en-US"/>
              <a:t>和</a:t>
            </a:r>
            <a:r>
              <a:rPr lang="en-US" altLang="zh-CN"/>
              <a:t>xxx_LAF</a:t>
            </a:r>
            <a:r>
              <a:rPr lang="zh-CN" altLang="en-US"/>
              <a:t>未在图中体现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  <a:r>
              <a:rPr lang="en-US" altLang="zh-CN" b="1">
                <a:solidFill>
                  <a:schemeClr val="accent1"/>
                </a:solidFill>
              </a:rPr>
              <a:t>4</a:t>
            </a:r>
            <a:r>
              <a:rPr lang="zh-CN" altLang="en-US" b="1">
                <a:solidFill>
                  <a:schemeClr val="accent1"/>
                </a:solidFill>
              </a:rPr>
              <a:t>个</a:t>
            </a:r>
            <a:r>
              <a:rPr lang="en-US" altLang="zh-CN" b="1">
                <a:solidFill>
                  <a:schemeClr val="accent1"/>
                </a:solidFill>
              </a:rPr>
              <a:t>Inject</a:t>
            </a:r>
            <a:r>
              <a:rPr lang="zh-CN" altLang="en-US" b="1">
                <a:solidFill>
                  <a:schemeClr val="accent1"/>
                </a:solidFill>
              </a:rPr>
              <a:t>模块的使用次序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" y="701675"/>
            <a:ext cx="1186815" cy="3143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2465" y="3845560"/>
            <a:ext cx="11868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train.json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15" y="589915"/>
            <a:ext cx="2790825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40" y="657225"/>
            <a:ext cx="5343525" cy="3069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9715" y="197485"/>
            <a:ext cx="6616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tx1"/>
                </a:solidFill>
              </a:rPr>
              <a:t>①</a:t>
            </a:r>
            <a:r>
              <a:rPr lang="en-US" altLang="zh-CN" sz="1200" b="1">
                <a:solidFill>
                  <a:schemeClr val="tx1"/>
                </a:solidFill>
              </a:rPr>
              <a:t> </a:t>
            </a:r>
            <a:r>
              <a:rPr lang="zh-CN" altLang="en-US" sz="1200" b="1">
                <a:solidFill>
                  <a:schemeClr val="tx1"/>
                </a:solidFill>
              </a:rPr>
              <a:t>以</a:t>
            </a:r>
            <a:r>
              <a:rPr lang="en-US" altLang="zh-CN" sz="1200" b="1">
                <a:solidFill>
                  <a:schemeClr val="tx1"/>
                </a:solidFill>
              </a:rPr>
              <a:t>train.json</a:t>
            </a:r>
            <a:r>
              <a:rPr lang="zh-CN" altLang="en-US" sz="1200" b="1">
                <a:solidFill>
                  <a:schemeClr val="tx1"/>
                </a:solidFill>
              </a:rPr>
              <a:t>来说明，先解析这个</a:t>
            </a:r>
            <a:r>
              <a:rPr lang="en-US" altLang="zh-CN" sz="1200" b="1">
                <a:solidFill>
                  <a:schemeClr val="tx1"/>
                </a:solidFill>
              </a:rPr>
              <a:t>json</a:t>
            </a:r>
            <a:r>
              <a:rPr lang="zh-CN" altLang="en-US" sz="1200" b="1">
                <a:solidFill>
                  <a:schemeClr val="tx1"/>
                </a:solidFill>
              </a:rPr>
              <a:t>文件，获得</a:t>
            </a:r>
            <a:r>
              <a:rPr lang="en-US" altLang="zh-CN" sz="1200" b="1">
                <a:solidFill>
                  <a:schemeClr val="tx1"/>
                </a:solidFill>
              </a:rPr>
              <a:t>real/fake </a:t>
            </a:r>
            <a:r>
              <a:rPr lang="zh-CN" altLang="en-US" sz="1200" b="1">
                <a:solidFill>
                  <a:schemeClr val="tx1"/>
                </a:solidFill>
              </a:rPr>
              <a:t>视频文件名和当前视频所在文件夹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8625" y="2811145"/>
            <a:ext cx="965835" cy="1555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 flipV="1">
            <a:off x="3934460" y="1913890"/>
            <a:ext cx="4106545" cy="9753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725" y="5243195"/>
            <a:ext cx="8023225" cy="15290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860" y="4280535"/>
            <a:ext cx="5156200" cy="9925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3510" y="4272280"/>
            <a:ext cx="6616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tx1"/>
                </a:solidFill>
              </a:rPr>
              <a:t>②</a:t>
            </a:r>
            <a:r>
              <a:rPr lang="en-US" altLang="zh-CN" sz="1200" b="1">
                <a:solidFill>
                  <a:schemeClr val="tx1"/>
                </a:solidFill>
              </a:rPr>
              <a:t> </a:t>
            </a:r>
            <a:r>
              <a:rPr lang="zh-CN" sz="1200" b="1">
                <a:solidFill>
                  <a:schemeClr val="tx1"/>
                </a:solidFill>
              </a:rPr>
              <a:t>读取</a:t>
            </a:r>
            <a:r>
              <a:rPr lang="en-US" altLang="zh-CN" sz="1200" b="1">
                <a:solidFill>
                  <a:schemeClr val="tx1"/>
                </a:solidFill>
              </a:rPr>
              <a:t>pkl</a:t>
            </a:r>
            <a:r>
              <a:rPr lang="zh-CN" altLang="en-US" sz="1200" b="1">
                <a:solidFill>
                  <a:schemeClr val="tx1"/>
                </a:solidFill>
              </a:rPr>
              <a:t>文件，获得人脸框坐标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510" y="4789805"/>
            <a:ext cx="3018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>
                <a:solidFill>
                  <a:schemeClr val="tx1"/>
                </a:solidFill>
              </a:rPr>
              <a:t>以字典</a:t>
            </a:r>
            <a:r>
              <a:rPr lang="en-US" altLang="zh-CN" sz="1200">
                <a:solidFill>
                  <a:schemeClr val="tx1"/>
                </a:solidFill>
              </a:rPr>
              <a:t>face_info</a:t>
            </a:r>
            <a:r>
              <a:rPr lang="zh-CN" altLang="en-US" sz="1200">
                <a:solidFill>
                  <a:schemeClr val="tx1"/>
                </a:solidFill>
              </a:rPr>
              <a:t>中</a:t>
            </a:r>
            <a:r>
              <a:rPr lang="en-US" altLang="zh-CN" sz="1200">
                <a:solidFill>
                  <a:schemeClr val="tx1"/>
                </a:solidFill>
              </a:rPr>
              <a:t>key:001</a:t>
            </a:r>
            <a:r>
              <a:rPr lang="zh-CN" altLang="en-US" sz="1200">
                <a:solidFill>
                  <a:schemeClr val="tx1"/>
                </a:solidFill>
              </a:rPr>
              <a:t>为例说明：</a:t>
            </a:r>
            <a:r>
              <a:rPr lang="en-US" altLang="zh-CN" sz="1200">
                <a:solidFill>
                  <a:schemeClr val="tx1"/>
                </a:solidFill>
              </a:rPr>
              <a:t>001</a:t>
            </a:r>
            <a:endParaRPr lang="en-US" altLang="zh-CN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</a:rPr>
              <a:t>表示</a:t>
            </a:r>
            <a:r>
              <a:rPr lang="en-US" altLang="zh-CN" sz="1200">
                <a:solidFill>
                  <a:schemeClr val="tx1"/>
                </a:solidFill>
              </a:rPr>
              <a:t>001.mp4</a:t>
            </a:r>
            <a:r>
              <a:rPr lang="zh-CN" altLang="en-US" sz="1200">
                <a:solidFill>
                  <a:schemeClr val="tx1"/>
                </a:solidFill>
              </a:rPr>
              <a:t>视频，</a:t>
            </a:r>
            <a:r>
              <a:rPr lang="en-US" altLang="zh-CN" sz="1200">
                <a:solidFill>
                  <a:schemeClr val="tx1"/>
                </a:solidFill>
              </a:rPr>
              <a:t>460</a:t>
            </a:r>
            <a:r>
              <a:rPr lang="zh-CN" altLang="en-US" sz="1200">
                <a:solidFill>
                  <a:schemeClr val="tx1"/>
                </a:solidFill>
              </a:rPr>
              <a:t>表示该视频共有</a:t>
            </a:r>
            <a:r>
              <a:rPr lang="en-US" altLang="zh-CN" sz="1200">
                <a:solidFill>
                  <a:schemeClr val="tx1"/>
                </a:solidFill>
              </a:rPr>
              <a:t>460</a:t>
            </a:r>
            <a:r>
              <a:rPr lang="zh-CN" altLang="en-US" sz="1200">
                <a:solidFill>
                  <a:schemeClr val="tx1"/>
                </a:solidFill>
              </a:rPr>
              <a:t>帧，每帧图片人脸坐标框对应小列表中</a:t>
            </a:r>
            <a:r>
              <a:rPr lang="en-US" altLang="zh-CN" sz="1200">
                <a:solidFill>
                  <a:schemeClr val="tx1"/>
                </a:solidFill>
              </a:rPr>
              <a:t>4</a:t>
            </a:r>
            <a:r>
              <a:rPr lang="zh-CN" altLang="en-US" sz="1200">
                <a:solidFill>
                  <a:schemeClr val="tx1"/>
                </a:solidFill>
              </a:rPr>
              <a:t>个元素，没有人脸时当前位置为</a:t>
            </a:r>
            <a:r>
              <a:rPr lang="en-US" altLang="zh-CN" sz="1200">
                <a:solidFill>
                  <a:schemeClr val="tx1"/>
                </a:solidFill>
              </a:rPr>
              <a:t>None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75780" y="5597525"/>
            <a:ext cx="2225040" cy="181610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flipV="1">
            <a:off x="7988300" y="4760595"/>
            <a:ext cx="1303655" cy="83693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333865" y="454787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人脸坐标框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716280"/>
            <a:ext cx="7352665" cy="50266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7015" y="338455"/>
            <a:ext cx="6616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chemeClr val="tx1"/>
                </a:solidFill>
              </a:rPr>
              <a:t>③</a:t>
            </a:r>
            <a:r>
              <a:rPr lang="en-US" altLang="zh-CN" sz="1200" b="1">
                <a:solidFill>
                  <a:schemeClr val="tx1"/>
                </a:solidFill>
              </a:rPr>
              <a:t> </a:t>
            </a:r>
            <a:r>
              <a:rPr lang="zh-CN" altLang="en-US" sz="1200" b="1">
                <a:solidFill>
                  <a:schemeClr val="tx1"/>
                </a:solidFill>
              </a:rPr>
              <a:t>使用时，</a:t>
            </a:r>
            <a:r>
              <a:rPr lang="en-US" altLang="zh-CN" sz="1200" b="1">
                <a:solidFill>
                  <a:schemeClr val="tx1"/>
                </a:solidFill>
              </a:rPr>
              <a:t> </a:t>
            </a:r>
            <a:r>
              <a:rPr lang="zh-CN" altLang="en-US" sz="1200" b="1">
                <a:solidFill>
                  <a:schemeClr val="tx1"/>
                </a:solidFill>
              </a:rPr>
              <a:t>根据索引</a:t>
            </a:r>
            <a:r>
              <a:rPr lang="en-US" altLang="zh-CN" sz="1200" b="1">
                <a:solidFill>
                  <a:schemeClr val="tx1"/>
                </a:solidFill>
              </a:rPr>
              <a:t>id</a:t>
            </a:r>
            <a:r>
              <a:rPr lang="zh-CN" altLang="en-US" sz="1200" b="1">
                <a:solidFill>
                  <a:schemeClr val="tx1"/>
                </a:solidFill>
              </a:rPr>
              <a:t>获得当前视频各种信息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10" y="338455"/>
            <a:ext cx="6815455" cy="71818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1852930" y="801370"/>
            <a:ext cx="3277870" cy="163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724150" y="628650"/>
            <a:ext cx="2415540" cy="38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059940" y="974090"/>
            <a:ext cx="3053715" cy="732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059940" y="447675"/>
            <a:ext cx="3061970" cy="2829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98110" y="7112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accent2"/>
                </a:solidFill>
              </a:rPr>
              <a:t>video_face_info_d</a:t>
            </a:r>
            <a:r>
              <a:rPr lang="zh-CN" altLang="en-US" sz="1200" b="1">
                <a:solidFill>
                  <a:schemeClr val="accent2"/>
                </a:solidFill>
              </a:rPr>
              <a:t>存储当前视频每帧图片人脸框坐标</a:t>
            </a:r>
            <a:endParaRPr lang="zh-CN" altLang="en-US" sz="1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351155"/>
            <a:ext cx="5775325" cy="16764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3537585" y="775335"/>
            <a:ext cx="2907665" cy="577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420485" y="120078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不同方法读取帧数有差异，需要处理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20" y="3077210"/>
            <a:ext cx="3161030" cy="251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48525" y="3429000"/>
            <a:ext cx="4598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通过一定的规则，筛选出当前</a:t>
            </a:r>
            <a:r>
              <a:rPr lang="en-US" altLang="zh-CN" sz="1400"/>
              <a:t>epoch</a:t>
            </a:r>
            <a:r>
              <a:rPr lang="zh-CN" altLang="en-US" sz="1400"/>
              <a:t>使用的视频帧编号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2319655"/>
            <a:ext cx="5841365" cy="442849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1760220" y="1388110"/>
            <a:ext cx="5504180" cy="1819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96000" y="4723130"/>
            <a:ext cx="4598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/>
              <a:t>根据帧编号从</a:t>
            </a:r>
            <a:r>
              <a:rPr lang="en-US" altLang="zh-CN" sz="1400"/>
              <a:t>video_face_info_d</a:t>
            </a:r>
            <a:r>
              <a:rPr lang="zh-CN" sz="1400"/>
              <a:t>获得人脸框，然后根据人脸框坐标从当前帧截取人脸部分图片</a:t>
            </a:r>
            <a:endParaRPr 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3870325" y="4025900"/>
            <a:ext cx="4598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400"/>
              <a:t>根据帧编号获得对应帧图片</a:t>
            </a:r>
            <a:endParaRPr lang="zh-CN" sz="1400"/>
          </a:p>
        </p:txBody>
      </p:sp>
      <p:cxnSp>
        <p:nvCxnSpPr>
          <p:cNvPr id="12" name="直接箭头连接符 11"/>
          <p:cNvCxnSpPr>
            <a:endCxn id="11" idx="1"/>
          </p:cNvCxnSpPr>
          <p:nvPr/>
        </p:nvCxnSpPr>
        <p:spPr>
          <a:xfrm flipV="1">
            <a:off x="3338830" y="4179570"/>
            <a:ext cx="53149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 flipV="1">
            <a:off x="4753610" y="4984115"/>
            <a:ext cx="1342390" cy="760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325" y="3903345"/>
            <a:ext cx="3248025" cy="190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570" y="4513580"/>
            <a:ext cx="3495675" cy="209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10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11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12.xml><?xml version="1.0" encoding="utf-8"?>
<p:tagLst xmlns:p="http://schemas.openxmlformats.org/presentationml/2006/main">
  <p:tag name="TABLE_ENDDRAG_ORIGIN_RECT" val="280*86"/>
  <p:tag name="TABLE_ENDDRAG_RECT" val="374*150*280*86"/>
  <p:tag name="TABLE_AUTOADJUST_FLAG" val="1"/>
</p:tagLst>
</file>

<file path=ppt/tags/tag13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14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15.xml><?xml version="1.0" encoding="utf-8"?>
<p:tagLst xmlns:p="http://schemas.openxmlformats.org/presentationml/2006/main">
  <p:tag name="COMMONDATA" val="eyJoZGlkIjoiNmY0NDQxNWFlYjUzMGZjZTEwNGUxNTczMTc4OTI4NDEifQ=="/>
</p:tagLst>
</file>

<file path=ppt/tags/tag2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3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4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5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6.xml><?xml version="1.0" encoding="utf-8"?>
<p:tagLst xmlns:p="http://schemas.openxmlformats.org/presentationml/2006/main">
  <p:tag name="TABLE_ENDDRAG_ORIGIN_RECT" val="280*86"/>
  <p:tag name="TABLE_ENDDRAG_RECT" val="374*150*280*86"/>
  <p:tag name="TABLE_AUTOADJUST_FLAG" val="1"/>
</p:tagLst>
</file>

<file path=ppt/tags/tag7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8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ags/tag9.xml><?xml version="1.0" encoding="utf-8"?>
<p:tagLst xmlns:p="http://schemas.openxmlformats.org/presentationml/2006/main">
  <p:tag name="KSO_WM_DIAGRAM_VIRTUALLY_FRAME" val="{&quot;height&quot;:136.95,&quot;left&quot;:148.15,&quot;top&quot;:279.15,&quot;width&quot;:300.0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WPS 演示</Application>
  <PresentationFormat>宽屏</PresentationFormat>
  <Paragraphs>364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29</cp:revision>
  <dcterms:created xsi:type="dcterms:W3CDTF">2023-08-09T12:44:00Z</dcterms:created>
  <dcterms:modified xsi:type="dcterms:W3CDTF">2024-04-17T02:45:30Z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