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32399288" cy="179990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1" autoAdjust="0"/>
    <p:restoredTop sz="92240" autoAdjust="0"/>
  </p:normalViewPr>
  <p:slideViewPr>
    <p:cSldViewPr snapToGrid="0">
      <p:cViewPr varScale="1">
        <p:scale>
          <a:sx n="41" d="100"/>
          <a:sy n="4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51510" y="1143000"/>
            <a:ext cx="555498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0168" y="2946020"/>
            <a:ext cx="24301011" cy="6267062"/>
          </a:xfrm>
        </p:spPr>
        <p:txBody>
          <a:bodyPr anchor="b"/>
          <a:lstStyle>
            <a:lvl1pPr algn="ctr">
              <a:defRPr sz="157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0168" y="9454764"/>
            <a:ext cx="24301011" cy="4346106"/>
          </a:xfrm>
        </p:spPr>
        <p:txBody>
          <a:bodyPr/>
          <a:lstStyle>
            <a:lvl1pPr marL="0" indent="0" algn="ctr">
              <a:buNone/>
              <a:defRPr sz="6300"/>
            </a:lvl1pPr>
            <a:lvl2pPr marL="1199515" indent="0" algn="ctr">
              <a:buNone/>
              <a:defRPr sz="5245"/>
            </a:lvl2pPr>
            <a:lvl3pPr marL="2400300" indent="0" algn="ctr">
              <a:buNone/>
              <a:defRPr sz="4725"/>
            </a:lvl3pPr>
            <a:lvl4pPr marL="3599815" indent="0" algn="ctr">
              <a:buNone/>
              <a:defRPr sz="4200"/>
            </a:lvl4pPr>
            <a:lvl5pPr marL="4799965" indent="0" algn="ctr">
              <a:buNone/>
              <a:defRPr sz="4200"/>
            </a:lvl5pPr>
            <a:lvl6pPr marL="6000115" indent="0" algn="ctr">
              <a:buNone/>
              <a:defRPr sz="4200"/>
            </a:lvl6pPr>
            <a:lvl7pPr marL="7200265" indent="0" algn="ctr">
              <a:buNone/>
              <a:defRPr sz="4200"/>
            </a:lvl7pPr>
            <a:lvl8pPr marL="8399780" indent="0" algn="ctr">
              <a:buNone/>
              <a:defRPr sz="4200"/>
            </a:lvl8pPr>
            <a:lvl9pPr marL="9600565" indent="0" algn="ctr">
              <a:buNone/>
              <a:defRPr sz="4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187214" y="958394"/>
            <a:ext cx="6986541" cy="152551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227593" y="958394"/>
            <a:ext cx="20554605" cy="1525512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0717" y="4487805"/>
            <a:ext cx="27946162" cy="7487971"/>
          </a:xfrm>
        </p:spPr>
        <p:txBody>
          <a:bodyPr anchor="b"/>
          <a:lstStyle>
            <a:lvl1pPr>
              <a:defRPr sz="157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10717" y="12046615"/>
            <a:ext cx="27946162" cy="3937747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199515" indent="0">
              <a:buNone/>
              <a:defRPr sz="5245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5998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7999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1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2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39978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5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227593" y="4791969"/>
            <a:ext cx="13770573" cy="114215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6403182" y="4791969"/>
            <a:ext cx="13770573" cy="114215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813" y="958404"/>
            <a:ext cx="27946162" cy="3479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31824" y="4412779"/>
            <a:ext cx="13707288" cy="216263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9515" indent="0">
              <a:buNone/>
              <a:defRPr sz="5245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600565" indent="0">
              <a:buNone/>
              <a:defRPr sz="4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231824" y="6575414"/>
            <a:ext cx="13707288" cy="96714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6403182" y="4412779"/>
            <a:ext cx="13774793" cy="216263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9515" indent="0">
              <a:buNone/>
              <a:defRPr sz="5245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600565" indent="0">
              <a:buNone/>
              <a:defRPr sz="4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6403182" y="6575414"/>
            <a:ext cx="13774793" cy="96714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824" y="1200076"/>
            <a:ext cx="10450277" cy="420026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774793" y="2591851"/>
            <a:ext cx="16403182" cy="12792473"/>
          </a:xfrm>
        </p:spPr>
        <p:txBody>
          <a:bodyPr/>
          <a:lstStyle>
            <a:lvl1pPr>
              <a:defRPr sz="8400"/>
            </a:lvl1pPr>
            <a:lvl2pPr>
              <a:defRPr sz="7345"/>
            </a:lvl2pPr>
            <a:lvl3pPr>
              <a:defRPr sz="6300"/>
            </a:lvl3pPr>
            <a:lvl4pPr>
              <a:defRPr sz="5245"/>
            </a:lvl4pPr>
            <a:lvl5pPr>
              <a:defRPr sz="5245"/>
            </a:lvl5pPr>
            <a:lvl6pPr>
              <a:defRPr sz="5245"/>
            </a:lvl6pPr>
            <a:lvl7pPr>
              <a:defRPr sz="5245"/>
            </a:lvl7pPr>
            <a:lvl8pPr>
              <a:defRPr sz="5245"/>
            </a:lvl8pPr>
            <a:lvl9pPr>
              <a:defRPr sz="52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231824" y="5400340"/>
            <a:ext cx="10450277" cy="10004798"/>
          </a:xfrm>
        </p:spPr>
        <p:txBody>
          <a:bodyPr/>
          <a:lstStyle>
            <a:lvl1pPr marL="0" indent="0">
              <a:buNone/>
              <a:defRPr sz="4200"/>
            </a:lvl1pPr>
            <a:lvl2pPr marL="1199515" indent="0">
              <a:buNone/>
              <a:defRPr sz="3675"/>
            </a:lvl2pPr>
            <a:lvl3pPr marL="2400300" indent="0">
              <a:buNone/>
              <a:defRPr sz="3145"/>
            </a:lvl3pPr>
            <a:lvl4pPr marL="3599815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399780" indent="0">
              <a:buNone/>
              <a:defRPr sz="2625"/>
            </a:lvl8pPr>
            <a:lvl9pPr marL="9600565" indent="0">
              <a:buNone/>
              <a:defRPr sz="26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824" y="1200076"/>
            <a:ext cx="10450277" cy="420026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4793" y="2591851"/>
            <a:ext cx="16403182" cy="12792473"/>
          </a:xfrm>
        </p:spPr>
        <p:txBody>
          <a:bodyPr/>
          <a:lstStyle>
            <a:lvl1pPr marL="0" indent="0">
              <a:buNone/>
              <a:defRPr sz="8400"/>
            </a:lvl1pPr>
            <a:lvl2pPr marL="1199515" indent="0">
              <a:buNone/>
              <a:defRPr sz="7345"/>
            </a:lvl2pPr>
            <a:lvl3pPr marL="2400300" indent="0">
              <a:buNone/>
              <a:defRPr sz="6300"/>
            </a:lvl3pPr>
            <a:lvl4pPr marL="3599815" indent="0">
              <a:buNone/>
              <a:defRPr sz="5245"/>
            </a:lvl4pPr>
            <a:lvl5pPr marL="4799965" indent="0">
              <a:buNone/>
              <a:defRPr sz="5245"/>
            </a:lvl5pPr>
            <a:lvl6pPr marL="6000115" indent="0">
              <a:buNone/>
              <a:defRPr sz="5245"/>
            </a:lvl6pPr>
            <a:lvl7pPr marL="7200265" indent="0">
              <a:buNone/>
              <a:defRPr sz="5245"/>
            </a:lvl7pPr>
            <a:lvl8pPr marL="8399780" indent="0">
              <a:buNone/>
              <a:defRPr sz="5245"/>
            </a:lvl8pPr>
            <a:lvl9pPr marL="9600565" indent="0">
              <a:buNone/>
              <a:defRPr sz="52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231824" y="5400340"/>
            <a:ext cx="10450277" cy="10004798"/>
          </a:xfrm>
        </p:spPr>
        <p:txBody>
          <a:bodyPr/>
          <a:lstStyle>
            <a:lvl1pPr marL="0" indent="0">
              <a:buNone/>
              <a:defRPr sz="4200"/>
            </a:lvl1pPr>
            <a:lvl2pPr marL="1199515" indent="0">
              <a:buNone/>
              <a:defRPr sz="3675"/>
            </a:lvl2pPr>
            <a:lvl3pPr marL="2400300" indent="0">
              <a:buNone/>
              <a:defRPr sz="3145"/>
            </a:lvl3pPr>
            <a:lvl4pPr marL="3599815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399780" indent="0">
              <a:buNone/>
              <a:defRPr sz="2625"/>
            </a:lvl8pPr>
            <a:lvl9pPr marL="9600565" indent="0">
              <a:buNone/>
              <a:defRPr sz="26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27595" y="958404"/>
            <a:ext cx="27946162" cy="347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7595" y="4791969"/>
            <a:ext cx="27946162" cy="114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27593" y="16684406"/>
            <a:ext cx="7290303" cy="958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7C1B-5809-4571-8C4D-8E3D195493C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732949" y="16684406"/>
            <a:ext cx="10935455" cy="958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2883452" y="16684406"/>
            <a:ext cx="7290303" cy="958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64CE-0C24-47EE-B9CB-4DAA59C5B5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ct val="526000"/>
        </a:spcBef>
        <a:buFont typeface="Arial" panose="020B0604020202020204" pitchFamily="34" charset="0"/>
        <a:buChar char="•"/>
        <a:defRPr sz="734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99974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524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4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19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4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9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91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1995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5998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7999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1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2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39978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5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9983857" y="8311420"/>
            <a:ext cx="2328395" cy="3262145"/>
            <a:chOff x="2342909" y="597990"/>
            <a:chExt cx="1165123" cy="2242519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2342909" y="597990"/>
              <a:ext cx="0" cy="224251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2342909" y="2814234"/>
              <a:ext cx="1165123" cy="1474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 flipV="1">
            <a:off x="10135025" y="4259643"/>
            <a:ext cx="826780" cy="1046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02474" y="3190679"/>
            <a:ext cx="4791524" cy="3314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31957" y="4320360"/>
            <a:ext cx="5394882" cy="213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P’ -&gt;   P</a:t>
            </a:r>
          </a:p>
          <a:p>
            <a:r>
              <a:rPr lang="en-US" altLang="zh-CN" sz="3320" dirty="0"/>
              <a:t>P-&gt;     VI BEGIN ST END .</a:t>
            </a:r>
          </a:p>
          <a:p>
            <a:r>
              <a:rPr lang="en-US" altLang="zh-CN" sz="3320" dirty="0"/>
              <a:t>VI-&gt;  NULL</a:t>
            </a:r>
          </a:p>
          <a:p>
            <a:r>
              <a:rPr lang="en-US" altLang="zh-CN" sz="3320" dirty="0"/>
              <a:t>VI-&gt;  VAR VT : T</a:t>
            </a:r>
            <a:endParaRPr lang="zh-CN" altLang="en-US" sz="3320" dirty="0"/>
          </a:p>
        </p:txBody>
      </p:sp>
      <p:sp>
        <p:nvSpPr>
          <p:cNvPr id="37" name="文本框 36"/>
          <p:cNvSpPr txBox="1"/>
          <p:nvPr/>
        </p:nvSpPr>
        <p:spPr>
          <a:xfrm>
            <a:off x="5231959" y="3190679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0</a:t>
            </a:r>
            <a:endParaRPr lang="zh-CN" altLang="en-US" sz="2580" dirty="0"/>
          </a:p>
        </p:txBody>
      </p:sp>
      <p:sp>
        <p:nvSpPr>
          <p:cNvPr id="38" name="文本框 37"/>
          <p:cNvSpPr txBox="1"/>
          <p:nvPr/>
        </p:nvSpPr>
        <p:spPr>
          <a:xfrm>
            <a:off x="6178302" y="3152157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39" name="文本框 38"/>
          <p:cNvSpPr txBox="1"/>
          <p:nvPr/>
        </p:nvSpPr>
        <p:spPr>
          <a:xfrm>
            <a:off x="6060029" y="3639885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0" name="文本框 39"/>
          <p:cNvSpPr txBox="1"/>
          <p:nvPr/>
        </p:nvSpPr>
        <p:spPr>
          <a:xfrm>
            <a:off x="7327981" y="4157749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9" name="矩形 48"/>
          <p:cNvSpPr/>
          <p:nvPr/>
        </p:nvSpPr>
        <p:spPr>
          <a:xfrm>
            <a:off x="11154203" y="3253836"/>
            <a:ext cx="4791524" cy="1701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183686" y="4383519"/>
            <a:ext cx="5394882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P-&gt; VI  BEGIN ST END .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183688" y="3253838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2</a:t>
            </a:r>
            <a:endParaRPr lang="zh-CN" altLang="en-US" sz="2580" dirty="0"/>
          </a:p>
        </p:txBody>
      </p:sp>
      <p:sp>
        <p:nvSpPr>
          <p:cNvPr id="54" name="文本框 53"/>
          <p:cNvSpPr txBox="1"/>
          <p:nvPr/>
        </p:nvSpPr>
        <p:spPr>
          <a:xfrm>
            <a:off x="12349410" y="3190675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55" name="矩形 54"/>
          <p:cNvSpPr/>
          <p:nvPr/>
        </p:nvSpPr>
        <p:spPr>
          <a:xfrm>
            <a:off x="5202474" y="7351758"/>
            <a:ext cx="4791524" cy="104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512062" y="7515385"/>
            <a:ext cx="5394882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P’ -&gt;   P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232391" y="7351660"/>
            <a:ext cx="1084036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</a:t>
            </a:r>
            <a:endParaRPr lang="zh-CN" altLang="en-US" sz="2580" dirty="0"/>
          </a:p>
        </p:txBody>
      </p:sp>
      <p:sp>
        <p:nvSpPr>
          <p:cNvPr id="58" name="文本框 57"/>
          <p:cNvSpPr txBox="1"/>
          <p:nvPr/>
        </p:nvSpPr>
        <p:spPr>
          <a:xfrm>
            <a:off x="8051557" y="6353614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398788" y="6558416"/>
            <a:ext cx="42123" cy="84256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713589" y="6498762"/>
            <a:ext cx="843790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P</a:t>
            </a:r>
            <a:endParaRPr lang="zh-CN" altLang="en-US" sz="4430" dirty="0"/>
          </a:p>
        </p:txBody>
      </p:sp>
      <p:sp>
        <p:nvSpPr>
          <p:cNvPr id="65" name="文本框 64"/>
          <p:cNvSpPr txBox="1"/>
          <p:nvPr/>
        </p:nvSpPr>
        <p:spPr>
          <a:xfrm>
            <a:off x="10084765" y="3305739"/>
            <a:ext cx="956311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VI</a:t>
            </a:r>
            <a:endParaRPr lang="zh-CN" altLang="en-US" sz="4430" dirty="0"/>
          </a:p>
        </p:txBody>
      </p:sp>
      <p:sp>
        <p:nvSpPr>
          <p:cNvPr id="66" name="文本框 65"/>
          <p:cNvSpPr txBox="1"/>
          <p:nvPr/>
        </p:nvSpPr>
        <p:spPr>
          <a:xfrm>
            <a:off x="6044403" y="4675614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10113152" y="6198856"/>
            <a:ext cx="826780" cy="1046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1132329" y="5193050"/>
            <a:ext cx="4791524" cy="323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161812" y="6322732"/>
            <a:ext cx="5394882" cy="162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VI-&gt;  VAR   VT : T</a:t>
            </a:r>
          </a:p>
          <a:p>
            <a:r>
              <a:rPr lang="en-US" altLang="zh-CN" sz="3320" dirty="0"/>
              <a:t>VT-&gt;  VT,ID</a:t>
            </a:r>
          </a:p>
          <a:p>
            <a:r>
              <a:rPr lang="en-US" altLang="zh-CN" sz="3320" dirty="0"/>
              <a:t>VT-&gt;  ID</a:t>
            </a:r>
            <a:endParaRPr lang="zh-CN" altLang="en-US" sz="3320" dirty="0"/>
          </a:p>
        </p:txBody>
      </p:sp>
      <p:sp>
        <p:nvSpPr>
          <p:cNvPr id="70" name="文本框 69"/>
          <p:cNvSpPr txBox="1"/>
          <p:nvPr/>
        </p:nvSpPr>
        <p:spPr>
          <a:xfrm>
            <a:off x="11161814" y="5193052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3</a:t>
            </a:r>
            <a:endParaRPr lang="zh-CN" altLang="en-US" sz="2580" dirty="0"/>
          </a:p>
        </p:txBody>
      </p:sp>
      <p:sp>
        <p:nvSpPr>
          <p:cNvPr id="71" name="文本框 70"/>
          <p:cNvSpPr txBox="1"/>
          <p:nvPr/>
        </p:nvSpPr>
        <p:spPr>
          <a:xfrm>
            <a:off x="12982255" y="5172389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72" name="文本框 71"/>
          <p:cNvSpPr txBox="1"/>
          <p:nvPr/>
        </p:nvSpPr>
        <p:spPr>
          <a:xfrm>
            <a:off x="10019220" y="5465338"/>
            <a:ext cx="1215237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VAR</a:t>
            </a:r>
            <a:endParaRPr lang="zh-CN" altLang="en-US" sz="3320" dirty="0"/>
          </a:p>
        </p:txBody>
      </p:sp>
      <p:sp>
        <p:nvSpPr>
          <p:cNvPr id="73" name="文本框 72"/>
          <p:cNvSpPr txBox="1"/>
          <p:nvPr/>
        </p:nvSpPr>
        <p:spPr>
          <a:xfrm>
            <a:off x="12054045" y="5670949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74" name="文本框 73"/>
          <p:cNvSpPr txBox="1"/>
          <p:nvPr/>
        </p:nvSpPr>
        <p:spPr>
          <a:xfrm>
            <a:off x="12054196" y="6194826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15999505" y="4213303"/>
            <a:ext cx="1668793" cy="4296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698770" y="3252887"/>
            <a:ext cx="5133230" cy="6590891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697784" y="4369679"/>
            <a:ext cx="5394882" cy="5705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P-&gt; VI BEGIN   ST END .</a:t>
            </a:r>
          </a:p>
          <a:p>
            <a:r>
              <a:rPr lang="en-US" altLang="zh-CN" sz="3320" dirty="0"/>
              <a:t>ST-&gt;  S;ST</a:t>
            </a:r>
          </a:p>
          <a:p>
            <a:r>
              <a:rPr lang="en-US" altLang="zh-CN" sz="3320" dirty="0"/>
              <a:t>S-&gt;   FS</a:t>
            </a:r>
          </a:p>
          <a:p>
            <a:r>
              <a:rPr lang="en-US" altLang="zh-CN" sz="3320" dirty="0"/>
              <a:t>S-&gt;   TS</a:t>
            </a:r>
          </a:p>
          <a:p>
            <a:r>
              <a:rPr lang="en-US" altLang="zh-CN" sz="3320" dirty="0"/>
              <a:t>S-&gt;   WS</a:t>
            </a:r>
          </a:p>
          <a:p>
            <a:r>
              <a:rPr lang="en-US" altLang="zh-CN" sz="3320" dirty="0"/>
              <a:t>S-&gt;   CS</a:t>
            </a:r>
          </a:p>
          <a:p>
            <a:r>
              <a:rPr lang="en-US" altLang="zh-CN" sz="3320" dirty="0"/>
              <a:t>FS-&gt;   ID := AE</a:t>
            </a:r>
          </a:p>
          <a:p>
            <a:r>
              <a:rPr lang="en-US" altLang="zh-CN" sz="3320" dirty="0"/>
              <a:t>TS-&gt;   IF RE THEN S ELSE S</a:t>
            </a:r>
          </a:p>
          <a:p>
            <a:r>
              <a:rPr lang="en-US" altLang="zh-CN" sz="3320" dirty="0"/>
              <a:t>WS-&gt;  WHILE RE DO S</a:t>
            </a:r>
          </a:p>
          <a:p>
            <a:r>
              <a:rPr lang="en-US" altLang="zh-CN" sz="3320" dirty="0"/>
              <a:t>CS-&gt;   BEGIN ST END</a:t>
            </a:r>
          </a:p>
          <a:p>
            <a:endParaRPr lang="en-US" altLang="zh-CN" sz="3320" dirty="0"/>
          </a:p>
        </p:txBody>
      </p:sp>
      <p:sp>
        <p:nvSpPr>
          <p:cNvPr id="78" name="文本框 77"/>
          <p:cNvSpPr txBox="1"/>
          <p:nvPr/>
        </p:nvSpPr>
        <p:spPr>
          <a:xfrm>
            <a:off x="17697786" y="3239994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4</a:t>
            </a:r>
            <a:endParaRPr lang="zh-CN" altLang="en-US" sz="2580" dirty="0"/>
          </a:p>
        </p:txBody>
      </p:sp>
      <p:sp>
        <p:nvSpPr>
          <p:cNvPr id="79" name="文本框 78"/>
          <p:cNvSpPr txBox="1"/>
          <p:nvPr/>
        </p:nvSpPr>
        <p:spPr>
          <a:xfrm>
            <a:off x="16075426" y="3530866"/>
            <a:ext cx="1729560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BEGIN</a:t>
            </a:r>
            <a:endParaRPr lang="zh-CN" altLang="en-US" sz="3320" dirty="0"/>
          </a:p>
        </p:txBody>
      </p:sp>
      <p:sp>
        <p:nvSpPr>
          <p:cNvPr id="81" name="文本框 80"/>
          <p:cNvSpPr txBox="1"/>
          <p:nvPr/>
        </p:nvSpPr>
        <p:spPr>
          <a:xfrm>
            <a:off x="20146526" y="3231501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83" name="文本框 82"/>
          <p:cNvSpPr txBox="1"/>
          <p:nvPr/>
        </p:nvSpPr>
        <p:spPr>
          <a:xfrm>
            <a:off x="18559385" y="3719303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84" name="文本框 83"/>
          <p:cNvSpPr txBox="1"/>
          <p:nvPr/>
        </p:nvSpPr>
        <p:spPr>
          <a:xfrm>
            <a:off x="18385808" y="4201485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85" name="文本框 84"/>
          <p:cNvSpPr txBox="1"/>
          <p:nvPr/>
        </p:nvSpPr>
        <p:spPr>
          <a:xfrm>
            <a:off x="18423954" y="4710229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86" name="文本框 85"/>
          <p:cNvSpPr txBox="1"/>
          <p:nvPr/>
        </p:nvSpPr>
        <p:spPr>
          <a:xfrm>
            <a:off x="18385808" y="5255352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87" name="文本框 86"/>
          <p:cNvSpPr txBox="1"/>
          <p:nvPr/>
        </p:nvSpPr>
        <p:spPr>
          <a:xfrm>
            <a:off x="18423952" y="5729995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88" name="文本框 87"/>
          <p:cNvSpPr txBox="1"/>
          <p:nvPr/>
        </p:nvSpPr>
        <p:spPr>
          <a:xfrm>
            <a:off x="18638133" y="6237868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89" name="文本框 88"/>
          <p:cNvSpPr txBox="1"/>
          <p:nvPr/>
        </p:nvSpPr>
        <p:spPr>
          <a:xfrm>
            <a:off x="18638133" y="6783944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90" name="文本框 89"/>
          <p:cNvSpPr txBox="1"/>
          <p:nvPr/>
        </p:nvSpPr>
        <p:spPr>
          <a:xfrm>
            <a:off x="18783701" y="7269726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91" name="文本框 90"/>
          <p:cNvSpPr txBox="1"/>
          <p:nvPr/>
        </p:nvSpPr>
        <p:spPr>
          <a:xfrm>
            <a:off x="18689151" y="7786009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94" name="矩形 93"/>
          <p:cNvSpPr/>
          <p:nvPr/>
        </p:nvSpPr>
        <p:spPr>
          <a:xfrm>
            <a:off x="5316770" y="9040413"/>
            <a:ext cx="4792026" cy="1058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592671" y="9219447"/>
            <a:ext cx="5394882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VT-&gt;  ID</a:t>
            </a:r>
            <a:endParaRPr lang="zh-CN" altLang="en-US" sz="3320" dirty="0"/>
          </a:p>
        </p:txBody>
      </p:sp>
      <p:sp>
        <p:nvSpPr>
          <p:cNvPr id="96" name="文本框 95"/>
          <p:cNvSpPr txBox="1"/>
          <p:nvPr/>
        </p:nvSpPr>
        <p:spPr>
          <a:xfrm>
            <a:off x="5745697" y="9025178"/>
            <a:ext cx="847306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5</a:t>
            </a:r>
            <a:endParaRPr lang="zh-CN" altLang="en-US" sz="2580" dirty="0"/>
          </a:p>
        </p:txBody>
      </p:sp>
      <p:sp>
        <p:nvSpPr>
          <p:cNvPr id="97" name="文本框 96"/>
          <p:cNvSpPr txBox="1"/>
          <p:nvPr/>
        </p:nvSpPr>
        <p:spPr>
          <a:xfrm>
            <a:off x="8081772" y="8057676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grpSp>
        <p:nvGrpSpPr>
          <p:cNvPr id="98" name="组合 97"/>
          <p:cNvGrpSpPr/>
          <p:nvPr/>
        </p:nvGrpSpPr>
        <p:grpSpPr>
          <a:xfrm flipH="1">
            <a:off x="10134695" y="8430998"/>
            <a:ext cx="1520391" cy="1257589"/>
            <a:chOff x="1578077" y="2577981"/>
            <a:chExt cx="1165123" cy="681413"/>
          </a:xfrm>
        </p:grpSpPr>
        <p:cxnSp>
          <p:nvCxnSpPr>
            <p:cNvPr id="99" name="直接连接符 98"/>
            <p:cNvCxnSpPr/>
            <p:nvPr/>
          </p:nvCxnSpPr>
          <p:spPr>
            <a:xfrm flipH="1">
              <a:off x="1578077" y="2577981"/>
              <a:ext cx="31408" cy="68141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V="1">
              <a:off x="1578077" y="3244646"/>
              <a:ext cx="1165123" cy="1474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10556383" y="8828821"/>
            <a:ext cx="945575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ID</a:t>
            </a:r>
            <a:endParaRPr lang="zh-CN" altLang="en-US" sz="4430" dirty="0"/>
          </a:p>
        </p:txBody>
      </p:sp>
      <p:sp>
        <p:nvSpPr>
          <p:cNvPr id="108" name="矩形 107"/>
          <p:cNvSpPr/>
          <p:nvPr/>
        </p:nvSpPr>
        <p:spPr>
          <a:xfrm>
            <a:off x="5261951" y="10848754"/>
            <a:ext cx="4791524" cy="1900193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702562" y="11502190"/>
            <a:ext cx="5394882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VI-&gt;  VAR  VT  : T</a:t>
            </a:r>
          </a:p>
          <a:p>
            <a:r>
              <a:rPr lang="en-US" altLang="zh-CN" sz="3320" dirty="0"/>
              <a:t>VT-&gt;  VT  ,ID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298467" y="1084875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6</a:t>
            </a:r>
            <a:endParaRPr lang="zh-CN" altLang="en-US" sz="258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8186687" y="10365933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0635333" y="10721534"/>
            <a:ext cx="1209545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VT</a:t>
            </a:r>
            <a:endParaRPr lang="zh-CN" altLang="en-US" sz="443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327981" y="10937572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14" name="矩形 113"/>
          <p:cNvSpPr/>
          <p:nvPr/>
        </p:nvSpPr>
        <p:spPr>
          <a:xfrm>
            <a:off x="5231957" y="13890585"/>
            <a:ext cx="4791524" cy="1046732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209082" y="14148582"/>
            <a:ext cx="3631169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VT-&gt;  VT ,   ID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261442" y="13890587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7</a:t>
            </a:r>
            <a:endParaRPr lang="zh-CN" altLang="en-US" sz="258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8081040" y="13007291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18" name="矩形 117"/>
          <p:cNvSpPr/>
          <p:nvPr/>
        </p:nvSpPr>
        <p:spPr>
          <a:xfrm>
            <a:off x="11207984" y="13915679"/>
            <a:ext cx="4791524" cy="1046732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1237469" y="13915681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8</a:t>
            </a:r>
            <a:endParaRPr lang="zh-CN" altLang="en-US" sz="258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4421049" y="12917537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2043662" y="14130739"/>
            <a:ext cx="3631169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VT-&gt;  VT , ID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7440911" y="12785334"/>
            <a:ext cx="29765" cy="1130349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7713589" y="12232367"/>
            <a:ext cx="843790" cy="13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120" dirty="0"/>
              <a:t>,</a:t>
            </a:r>
            <a:endParaRPr lang="zh-CN" altLang="en-US" sz="8120" dirty="0"/>
          </a:p>
        </p:txBody>
      </p:sp>
      <p:cxnSp>
        <p:nvCxnSpPr>
          <p:cNvPr id="126" name="直接箭头连接符 125"/>
          <p:cNvCxnSpPr/>
          <p:nvPr/>
        </p:nvCxnSpPr>
        <p:spPr>
          <a:xfrm flipV="1">
            <a:off x="10075892" y="14472219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10134809" y="13452017"/>
            <a:ext cx="945575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ID</a:t>
            </a:r>
            <a:endParaRPr lang="zh-CN" altLang="en-US" sz="4430" dirty="0"/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10108532" y="12481129"/>
            <a:ext cx="3163256" cy="33052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0861054" y="11364083"/>
            <a:ext cx="843790" cy="1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45" dirty="0"/>
              <a:t>:</a:t>
            </a:r>
            <a:endParaRPr lang="zh-CN" altLang="en-US" sz="6645" dirty="0"/>
          </a:p>
        </p:txBody>
      </p:sp>
      <p:sp>
        <p:nvSpPr>
          <p:cNvPr id="132" name="矩形 131"/>
          <p:cNvSpPr/>
          <p:nvPr/>
        </p:nvSpPr>
        <p:spPr>
          <a:xfrm>
            <a:off x="13231245" y="11845743"/>
            <a:ext cx="4791524" cy="1652537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3260730" y="11845745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9</a:t>
            </a:r>
            <a:endParaRPr lang="zh-CN" altLang="en-US" sz="258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6444309" y="10847601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3976514" y="12060806"/>
            <a:ext cx="3631169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VI-&gt;VAR VT :   T</a:t>
            </a:r>
          </a:p>
          <a:p>
            <a:r>
              <a:rPr lang="en-US" altLang="zh-CN" sz="3320" dirty="0"/>
              <a:t>T-&gt;   INTEGER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14708319" y="11428343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37" name="矩形 136"/>
          <p:cNvSpPr/>
          <p:nvPr/>
        </p:nvSpPr>
        <p:spPr>
          <a:xfrm>
            <a:off x="13116578" y="9913834"/>
            <a:ext cx="3882870" cy="1046732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3146061" y="991383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10</a:t>
            </a:r>
            <a:endParaRPr lang="zh-CN" altLang="en-US" sz="2580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6337256" y="9005607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13826108" y="10130004"/>
            <a:ext cx="3631169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VI-&gt;VAR VT:T</a:t>
            </a:r>
          </a:p>
        </p:txBody>
      </p:sp>
      <p:cxnSp>
        <p:nvCxnSpPr>
          <p:cNvPr id="143" name="直接箭头连接符 142"/>
          <p:cNvCxnSpPr/>
          <p:nvPr/>
        </p:nvCxnSpPr>
        <p:spPr>
          <a:xfrm flipV="1">
            <a:off x="13888669" y="11019694"/>
            <a:ext cx="14912" cy="84586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13297621" y="11061994"/>
            <a:ext cx="140632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T</a:t>
            </a:r>
            <a:endParaRPr lang="zh-CN" altLang="en-US" sz="4430" dirty="0"/>
          </a:p>
        </p:txBody>
      </p:sp>
      <p:sp>
        <p:nvSpPr>
          <p:cNvPr id="145" name="矩形 144"/>
          <p:cNvSpPr/>
          <p:nvPr/>
        </p:nvSpPr>
        <p:spPr>
          <a:xfrm>
            <a:off x="13707745" y="8628380"/>
            <a:ext cx="3780155" cy="1046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3782043" y="8574361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11</a:t>
            </a:r>
            <a:endParaRPr lang="zh-CN" altLang="en-US" sz="258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16826204" y="7720193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4555564" y="8874440"/>
            <a:ext cx="3631169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T-&gt;INTEGER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H="1" flipV="1">
            <a:off x="17314426" y="9666270"/>
            <a:ext cx="26733" cy="2174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15535103" y="11135700"/>
            <a:ext cx="2703427" cy="54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50" dirty="0"/>
              <a:t>INTEGER</a:t>
            </a:r>
          </a:p>
        </p:txBody>
      </p:sp>
      <p:sp>
        <p:nvSpPr>
          <p:cNvPr id="269" name="矩形 268"/>
          <p:cNvSpPr/>
          <p:nvPr/>
        </p:nvSpPr>
        <p:spPr>
          <a:xfrm>
            <a:off x="18452713" y="11307952"/>
            <a:ext cx="6164826" cy="9711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8482198" y="11307954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12</a:t>
            </a:r>
            <a:endParaRPr lang="zh-CN" altLang="en-US" sz="2580" dirty="0"/>
          </a:p>
        </p:txBody>
      </p:sp>
      <p:sp>
        <p:nvSpPr>
          <p:cNvPr id="271" name="文本框 270"/>
          <p:cNvSpPr txBox="1"/>
          <p:nvPr/>
        </p:nvSpPr>
        <p:spPr>
          <a:xfrm>
            <a:off x="22402176" y="10344685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19288390" y="11523011"/>
            <a:ext cx="5543332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P-&gt; VI BEGIN ST    END .</a:t>
            </a:r>
          </a:p>
          <a:p>
            <a:endParaRPr lang="en-US" altLang="zh-CN" sz="332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19007075" y="10098980"/>
            <a:ext cx="945575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ST</a:t>
            </a:r>
            <a:endParaRPr lang="zh-CN" altLang="en-US" sz="4430" dirty="0"/>
          </a:p>
        </p:txBody>
      </p:sp>
      <p:cxnSp>
        <p:nvCxnSpPr>
          <p:cNvPr id="275" name="直接箭头连接符 274"/>
          <p:cNvCxnSpPr/>
          <p:nvPr/>
        </p:nvCxnSpPr>
        <p:spPr>
          <a:xfrm>
            <a:off x="18940026" y="9969062"/>
            <a:ext cx="42123" cy="1209874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矩形 276"/>
          <p:cNvSpPr/>
          <p:nvPr/>
        </p:nvSpPr>
        <p:spPr>
          <a:xfrm>
            <a:off x="18479763" y="13663009"/>
            <a:ext cx="6164826" cy="9711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8509198" y="13879316"/>
            <a:ext cx="1210605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13</a:t>
            </a:r>
            <a:endParaRPr lang="zh-CN" altLang="en-US" sz="2580" dirty="0"/>
          </a:p>
        </p:txBody>
      </p:sp>
      <p:sp>
        <p:nvSpPr>
          <p:cNvPr id="279" name="文本框 278"/>
          <p:cNvSpPr txBox="1"/>
          <p:nvPr/>
        </p:nvSpPr>
        <p:spPr>
          <a:xfrm>
            <a:off x="23250209" y="12636038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19315441" y="13878069"/>
            <a:ext cx="5543332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P-&gt; VI BEGIN ST END      .</a:t>
            </a:r>
          </a:p>
          <a:p>
            <a:endParaRPr lang="en-US" altLang="zh-CN" sz="332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19034126" y="12528397"/>
            <a:ext cx="1726932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END</a:t>
            </a:r>
            <a:endParaRPr lang="zh-CN" altLang="en-US" sz="4430" dirty="0"/>
          </a:p>
        </p:txBody>
      </p:sp>
      <p:cxnSp>
        <p:nvCxnSpPr>
          <p:cNvPr id="282" name="直接箭头连接符 281"/>
          <p:cNvCxnSpPr/>
          <p:nvPr/>
        </p:nvCxnSpPr>
        <p:spPr>
          <a:xfrm>
            <a:off x="18967076" y="12324120"/>
            <a:ext cx="42123" cy="1209874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24189166" y="3597636"/>
            <a:ext cx="2695613" cy="104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24212162" y="3487593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14</a:t>
            </a:r>
            <a:endParaRPr lang="zh-CN" altLang="en-US" sz="2580" dirty="0"/>
          </a:p>
        </p:txBody>
      </p:sp>
      <p:sp>
        <p:nvSpPr>
          <p:cNvPr id="310" name="文本框 309"/>
          <p:cNvSpPr txBox="1"/>
          <p:nvPr/>
        </p:nvSpPr>
        <p:spPr>
          <a:xfrm>
            <a:off x="25013198" y="3875709"/>
            <a:ext cx="1791744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S-&gt; FS</a:t>
            </a:r>
          </a:p>
        </p:txBody>
      </p:sp>
      <p:sp>
        <p:nvSpPr>
          <p:cNvPr id="311" name="矩形 310"/>
          <p:cNvSpPr/>
          <p:nvPr/>
        </p:nvSpPr>
        <p:spPr>
          <a:xfrm>
            <a:off x="24254385" y="5216542"/>
            <a:ext cx="2695613" cy="1046732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24277380" y="5106499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15</a:t>
            </a:r>
            <a:endParaRPr lang="zh-CN" altLang="en-US" sz="2580" dirty="0"/>
          </a:p>
        </p:txBody>
      </p:sp>
      <p:sp>
        <p:nvSpPr>
          <p:cNvPr id="313" name="文本框 312"/>
          <p:cNvSpPr txBox="1"/>
          <p:nvPr/>
        </p:nvSpPr>
        <p:spPr>
          <a:xfrm>
            <a:off x="25078416" y="5494614"/>
            <a:ext cx="1791744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S-&gt; TS</a:t>
            </a:r>
          </a:p>
        </p:txBody>
      </p:sp>
      <p:sp>
        <p:nvSpPr>
          <p:cNvPr id="314" name="矩形 313"/>
          <p:cNvSpPr/>
          <p:nvPr/>
        </p:nvSpPr>
        <p:spPr>
          <a:xfrm>
            <a:off x="24319603" y="6835448"/>
            <a:ext cx="2695613" cy="1046732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24342599" y="6725404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16</a:t>
            </a:r>
            <a:endParaRPr lang="zh-CN" altLang="en-US" sz="2580" dirty="0"/>
          </a:p>
        </p:txBody>
      </p:sp>
      <p:sp>
        <p:nvSpPr>
          <p:cNvPr id="316" name="文本框 315"/>
          <p:cNvSpPr txBox="1"/>
          <p:nvPr/>
        </p:nvSpPr>
        <p:spPr>
          <a:xfrm>
            <a:off x="25143635" y="7113520"/>
            <a:ext cx="1791744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S-&gt; WS</a:t>
            </a:r>
          </a:p>
        </p:txBody>
      </p:sp>
      <p:sp>
        <p:nvSpPr>
          <p:cNvPr id="317" name="矩形 316"/>
          <p:cNvSpPr/>
          <p:nvPr/>
        </p:nvSpPr>
        <p:spPr>
          <a:xfrm>
            <a:off x="24384821" y="8454353"/>
            <a:ext cx="2695613" cy="1046732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4407817" y="8344310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17</a:t>
            </a:r>
            <a:endParaRPr lang="zh-CN" altLang="en-US" sz="258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208853" y="8732426"/>
            <a:ext cx="1791744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S-&gt; CS</a:t>
            </a:r>
          </a:p>
        </p:txBody>
      </p:sp>
      <p:cxnSp>
        <p:nvCxnSpPr>
          <p:cNvPr id="320" name="直接箭头连接符 319"/>
          <p:cNvCxnSpPr/>
          <p:nvPr/>
        </p:nvCxnSpPr>
        <p:spPr>
          <a:xfrm flipV="1">
            <a:off x="22975106" y="4389631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 flipV="1">
            <a:off x="22991375" y="5835427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 flipV="1">
            <a:off x="23007644" y="7281222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 flipV="1">
            <a:off x="23142711" y="8992423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23149265" y="3654090"/>
            <a:ext cx="607859" cy="603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20" dirty="0"/>
              <a:t>FS</a:t>
            </a:r>
          </a:p>
        </p:txBody>
      </p:sp>
      <p:sp>
        <p:nvSpPr>
          <p:cNvPr id="325" name="矩形 324"/>
          <p:cNvSpPr/>
          <p:nvPr/>
        </p:nvSpPr>
        <p:spPr>
          <a:xfrm>
            <a:off x="23142711" y="5193050"/>
            <a:ext cx="617855" cy="60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20" dirty="0"/>
              <a:t>TS</a:t>
            </a:r>
          </a:p>
        </p:txBody>
      </p:sp>
      <p:sp>
        <p:nvSpPr>
          <p:cNvPr id="326" name="矩形 325"/>
          <p:cNvSpPr/>
          <p:nvPr/>
        </p:nvSpPr>
        <p:spPr>
          <a:xfrm>
            <a:off x="23166628" y="6618332"/>
            <a:ext cx="793807" cy="603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20" dirty="0"/>
              <a:t>WS</a:t>
            </a:r>
          </a:p>
        </p:txBody>
      </p:sp>
      <p:sp>
        <p:nvSpPr>
          <p:cNvPr id="327" name="矩形 326"/>
          <p:cNvSpPr/>
          <p:nvPr/>
        </p:nvSpPr>
        <p:spPr>
          <a:xfrm>
            <a:off x="23129604" y="8270969"/>
            <a:ext cx="668773" cy="603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20" dirty="0"/>
              <a:t>CS</a:t>
            </a:r>
          </a:p>
        </p:txBody>
      </p:sp>
      <p:sp>
        <p:nvSpPr>
          <p:cNvPr id="328" name="文本框 327"/>
          <p:cNvSpPr txBox="1"/>
          <p:nvPr/>
        </p:nvSpPr>
        <p:spPr>
          <a:xfrm>
            <a:off x="26253655" y="2679221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290082" y="4253938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330" name="文本框 329"/>
          <p:cNvSpPr txBox="1"/>
          <p:nvPr/>
        </p:nvSpPr>
        <p:spPr>
          <a:xfrm>
            <a:off x="26510398" y="5932795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331" name="文本框 330"/>
          <p:cNvSpPr txBox="1"/>
          <p:nvPr/>
        </p:nvSpPr>
        <p:spPr>
          <a:xfrm>
            <a:off x="26521796" y="7515385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2" name="矩形 1"/>
          <p:cNvSpPr/>
          <p:nvPr/>
        </p:nvSpPr>
        <p:spPr>
          <a:xfrm>
            <a:off x="21483559" y="12480031"/>
            <a:ext cx="5761213" cy="971531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12907" y="12480533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36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468332" y="11544970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5" name="文本框 4"/>
          <p:cNvSpPr txBox="1"/>
          <p:nvPr/>
        </p:nvSpPr>
        <p:spPr>
          <a:xfrm>
            <a:off x="22319100" y="12695590"/>
            <a:ext cx="5543332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P-&gt; VI BEGIN ST END .</a:t>
            </a:r>
          </a:p>
          <a:p>
            <a:endParaRPr lang="en-US" altLang="zh-CN" sz="3320" dirty="0"/>
          </a:p>
        </p:txBody>
      </p:sp>
      <p:grpSp>
        <p:nvGrpSpPr>
          <p:cNvPr id="7" name="组合 6"/>
          <p:cNvGrpSpPr/>
          <p:nvPr/>
        </p:nvGrpSpPr>
        <p:grpSpPr>
          <a:xfrm rot="5400000" flipH="1" flipV="1">
            <a:off x="24436826" y="13530081"/>
            <a:ext cx="1051222" cy="746520"/>
            <a:chOff x="1578077" y="2577981"/>
            <a:chExt cx="1165123" cy="68141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578077" y="2577981"/>
              <a:ext cx="31408" cy="68141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578077" y="3244646"/>
              <a:ext cx="1165123" cy="1474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5295956" y="12410542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391920" y="-323850"/>
            <a:ext cx="29615871" cy="17637563"/>
            <a:chOff x="1423" y="-3690"/>
            <a:chExt cx="25271" cy="15050"/>
          </a:xfrm>
        </p:grpSpPr>
        <p:sp>
          <p:nvSpPr>
            <p:cNvPr id="125" name="矩形 124"/>
            <p:cNvSpPr/>
            <p:nvPr/>
          </p:nvSpPr>
          <p:spPr>
            <a:xfrm>
              <a:off x="9471" y="3998"/>
              <a:ext cx="3649" cy="83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0554" y="4138"/>
              <a:ext cx="2433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ST-&gt;  S   ;ST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9496" y="3998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18</a:t>
              </a:r>
              <a:endParaRPr lang="zh-CN" altLang="en-US" sz="258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7447" y="2762"/>
              <a:ext cx="1109" cy="2232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653" y="3352"/>
              <a:ext cx="1057" cy="853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4</a:t>
              </a:r>
              <a:endParaRPr lang="zh-CN" altLang="en-US" sz="2580" dirty="0"/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V="1">
              <a:off x="8608" y="4530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8664" y="3794"/>
              <a:ext cx="807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S</a:t>
              </a:r>
              <a:endParaRPr lang="zh-CN" altLang="en-US" sz="4430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1709" y="3174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474" y="5673"/>
              <a:ext cx="5003" cy="49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9583" y="6386"/>
              <a:ext cx="2566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ST-&gt;  S ;   ST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9500" y="5673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19</a:t>
              </a:r>
              <a:endParaRPr lang="zh-CN" altLang="en-US" sz="2580" dirty="0"/>
            </a:p>
          </p:txBody>
        </p:sp>
        <p:cxnSp>
          <p:nvCxnSpPr>
            <p:cNvPr id="172" name="直接箭头连接符 171"/>
            <p:cNvCxnSpPr/>
            <p:nvPr/>
          </p:nvCxnSpPr>
          <p:spPr>
            <a:xfrm>
              <a:off x="10005" y="4828"/>
              <a:ext cx="24" cy="79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 flipH="1">
              <a:off x="10090" y="4752"/>
              <a:ext cx="581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;</a:t>
              </a:r>
              <a:endParaRPr lang="zh-CN" altLang="en-US" sz="4430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0968" y="5406"/>
              <a:ext cx="1019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9600" y="6704"/>
              <a:ext cx="4603" cy="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ST-&gt;  S;ST</a:t>
              </a:r>
            </a:p>
            <a:p>
              <a:r>
                <a:rPr lang="en-US" altLang="zh-CN" sz="3320" dirty="0"/>
                <a:t>S-&gt;   FS</a:t>
              </a:r>
            </a:p>
            <a:p>
              <a:r>
                <a:rPr lang="en-US" altLang="zh-CN" sz="3320" dirty="0"/>
                <a:t>S-&gt;   TS</a:t>
              </a:r>
            </a:p>
            <a:p>
              <a:r>
                <a:rPr lang="en-US" altLang="zh-CN" sz="3320" dirty="0"/>
                <a:t>S-&gt;   WS</a:t>
              </a:r>
            </a:p>
            <a:p>
              <a:r>
                <a:rPr lang="en-US" altLang="zh-CN" sz="3320" dirty="0"/>
                <a:t>S-&gt;   CS</a:t>
              </a:r>
            </a:p>
            <a:p>
              <a:r>
                <a:rPr lang="en-US" altLang="zh-CN" sz="3320" dirty="0"/>
                <a:t>FS-&gt;   ID := AE</a:t>
              </a:r>
            </a:p>
            <a:p>
              <a:r>
                <a:rPr lang="en-US" altLang="zh-CN" sz="3320" dirty="0"/>
                <a:t>TS-&gt;   IF RE THEN S ELSE S</a:t>
              </a:r>
            </a:p>
            <a:p>
              <a:r>
                <a:rPr lang="en-US" altLang="zh-CN" sz="3320" dirty="0"/>
                <a:t>WS-&gt;  WHILE RE DO S</a:t>
              </a:r>
            </a:p>
            <a:p>
              <a:r>
                <a:rPr lang="en-US" altLang="zh-CN" sz="3320" dirty="0"/>
                <a:t>CS-&gt;   BEGIN ST END</a:t>
              </a:r>
            </a:p>
            <a:p>
              <a:endParaRPr lang="en-US" altLang="zh-CN" sz="332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0364" y="5736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0248" y="6622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0160" y="6177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10218" y="7028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0377" y="7841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0377" y="8307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10501" y="8722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10421" y="9162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0248" y="7470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5316" y="9495"/>
              <a:ext cx="3643" cy="8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15492" y="9376"/>
              <a:ext cx="1057" cy="853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20</a:t>
              </a:r>
              <a:endParaRPr lang="zh-CN" altLang="en-US" sz="2580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18204" y="8773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6282" y="9785"/>
              <a:ext cx="3098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ST-&gt;  S ;  ST</a:t>
              </a:r>
            </a:p>
          </p:txBody>
        </p:sp>
        <p:cxnSp>
          <p:nvCxnSpPr>
            <p:cNvPr id="190" name="直接箭头连接符 189"/>
            <p:cNvCxnSpPr/>
            <p:nvPr/>
          </p:nvCxnSpPr>
          <p:spPr>
            <a:xfrm flipV="1">
              <a:off x="14501" y="9851"/>
              <a:ext cx="831" cy="1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矩形 190"/>
            <p:cNvSpPr/>
            <p:nvPr/>
          </p:nvSpPr>
          <p:spPr>
            <a:xfrm>
              <a:off x="9376" y="2721"/>
              <a:ext cx="3695" cy="8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9444" y="2594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21</a:t>
              </a:r>
              <a:endParaRPr lang="zh-CN" altLang="en-US" sz="2580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1227" y="1956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0128" y="2925"/>
              <a:ext cx="2943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FS-&gt;ID   := AE</a:t>
              </a: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4448" y="9170"/>
              <a:ext cx="807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ST</a:t>
              </a:r>
              <a:endParaRPr lang="zh-CN" altLang="en-US" sz="4430" dirty="0"/>
            </a:p>
          </p:txBody>
        </p:sp>
        <p:cxnSp>
          <p:nvCxnSpPr>
            <p:cNvPr id="196" name="直接箭头连接符 195"/>
            <p:cNvCxnSpPr/>
            <p:nvPr/>
          </p:nvCxnSpPr>
          <p:spPr>
            <a:xfrm>
              <a:off x="13142" y="3216"/>
              <a:ext cx="1133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3379" y="2681"/>
              <a:ext cx="475" cy="513"/>
            </a:xfrm>
            <a:prstGeom prst="rect">
              <a:avLst/>
            </a:prstGeom>
            <a:ln w="28575" cmpd="sng">
              <a:noFill/>
              <a:prstDash val="solid"/>
            </a:ln>
          </p:spPr>
          <p:txBody>
            <a:bodyPr wrap="none">
              <a:spAutoFit/>
            </a:bodyPr>
            <a:lstStyle/>
            <a:p>
              <a:r>
                <a:rPr lang="en-US" altLang="zh-CN" sz="3320" dirty="0"/>
                <a:t>:=</a:t>
              </a:r>
              <a:endParaRPr lang="zh-CN" altLang="en-US" sz="3320" dirty="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63" y="424"/>
              <a:ext cx="3649" cy="488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15053" y="511"/>
              <a:ext cx="2859" cy="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FS-&gt;ID:=    AE</a:t>
              </a:r>
            </a:p>
            <a:p>
              <a:r>
                <a:rPr lang="en-US" altLang="zh-CN" sz="3320" dirty="0"/>
                <a:t>AE-&gt;   AE-TM</a:t>
              </a:r>
            </a:p>
            <a:p>
              <a:r>
                <a:rPr lang="en-US" altLang="zh-CN" sz="3320" dirty="0"/>
                <a:t>AE-&gt;   AE+TM</a:t>
              </a:r>
            </a:p>
            <a:p>
              <a:r>
                <a:rPr lang="en-US" altLang="zh-CN" sz="3320" dirty="0"/>
                <a:t>AE-&gt;  TM</a:t>
              </a:r>
            </a:p>
            <a:p>
              <a:r>
                <a:rPr lang="en-US" altLang="zh-CN" sz="3320" dirty="0"/>
                <a:t>TM-&gt;  F</a:t>
              </a:r>
            </a:p>
            <a:p>
              <a:r>
                <a:rPr lang="en-US" altLang="zh-CN" sz="3320" dirty="0"/>
                <a:t>TM-&gt;  TM*F</a:t>
              </a:r>
            </a:p>
            <a:p>
              <a:r>
                <a:rPr lang="en-US" altLang="zh-CN" sz="3320" dirty="0"/>
                <a:t>TM-&gt;  TM/F</a:t>
              </a:r>
            </a:p>
            <a:p>
              <a:r>
                <a:rPr lang="en-US" altLang="zh-CN" sz="3320" dirty="0"/>
                <a:t>F-&gt;   ID</a:t>
              </a:r>
            </a:p>
            <a:p>
              <a:r>
                <a:rPr lang="en-US" altLang="zh-CN" sz="3320" dirty="0"/>
                <a:t>F-&gt;   INT</a:t>
              </a:r>
            </a:p>
            <a:p>
              <a:r>
                <a:rPr lang="en-US" altLang="zh-CN" sz="3320" dirty="0"/>
                <a:t>F-&gt;   (AE)</a:t>
              </a: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14169" y="315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22</a:t>
              </a:r>
              <a:endParaRPr lang="zh-CN" altLang="en-US" sz="258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15633" y="3391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cxnSp>
          <p:nvCxnSpPr>
            <p:cNvPr id="201" name="直接箭头连接符 200"/>
            <p:cNvCxnSpPr/>
            <p:nvPr/>
          </p:nvCxnSpPr>
          <p:spPr>
            <a:xfrm flipV="1">
              <a:off x="8611" y="3332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2" name="文本框 201"/>
            <p:cNvSpPr txBox="1"/>
            <p:nvPr/>
          </p:nvSpPr>
          <p:spPr>
            <a:xfrm>
              <a:off x="8667" y="2633"/>
              <a:ext cx="807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ID</a:t>
              </a:r>
              <a:endParaRPr lang="zh-CN" altLang="en-US" sz="4430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938" y="1240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879" y="83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844" y="387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844" y="-2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6501" y="-486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5649" y="2993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15633" y="261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5973" y="2109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5957" y="168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cxnSp>
          <p:nvCxnSpPr>
            <p:cNvPr id="214" name="直接箭头连接符 213"/>
            <p:cNvCxnSpPr/>
            <p:nvPr/>
          </p:nvCxnSpPr>
          <p:spPr>
            <a:xfrm flipH="1" flipV="1">
              <a:off x="6007" y="3314"/>
              <a:ext cx="1452" cy="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6413" y="2591"/>
              <a:ext cx="807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IF</a:t>
              </a:r>
              <a:endParaRPr lang="zh-CN" altLang="en-US" sz="4430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423" y="316"/>
              <a:ext cx="4583" cy="5259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539" y="379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23</a:t>
              </a:r>
              <a:endParaRPr lang="zh-CN" altLang="en-US" sz="2580" dirty="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580" y="1239"/>
              <a:ext cx="4418" cy="5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320" dirty="0"/>
                <a:t>TS-&gt;IF   RE THEN S ELSE S</a:t>
              </a:r>
            </a:p>
            <a:p>
              <a:r>
                <a:rPr lang="en-US" altLang="zh-CN" sz="3320" dirty="0"/>
                <a:t>RE-&gt;   AE RS AE</a:t>
              </a:r>
            </a:p>
            <a:p>
              <a:r>
                <a:rPr lang="en-US" altLang="zh-CN" sz="3320" dirty="0"/>
                <a:t>AE-&gt;   TM</a:t>
              </a:r>
            </a:p>
            <a:p>
              <a:r>
                <a:rPr lang="en-US" altLang="zh-CN" sz="3320" dirty="0"/>
                <a:t>AE-&gt;   AE-TM</a:t>
              </a:r>
            </a:p>
            <a:p>
              <a:r>
                <a:rPr lang="en-US" altLang="zh-CN" sz="3320" dirty="0"/>
                <a:t>TM-&gt;  F</a:t>
              </a:r>
            </a:p>
            <a:p>
              <a:r>
                <a:rPr lang="en-US" altLang="zh-CN" sz="3320" dirty="0"/>
                <a:t>TM-&gt;  TM*F</a:t>
              </a:r>
            </a:p>
            <a:p>
              <a:r>
                <a:rPr lang="en-US" altLang="zh-CN" sz="3320" dirty="0"/>
                <a:t>TM-&gt;  TM/F</a:t>
              </a:r>
            </a:p>
            <a:p>
              <a:r>
                <a:rPr lang="en-US" altLang="zh-CN" sz="3320" dirty="0"/>
                <a:t>F-&gt;   ID</a:t>
              </a:r>
            </a:p>
            <a:p>
              <a:r>
                <a:rPr lang="en-US" altLang="zh-CN" sz="3320" dirty="0"/>
                <a:t>F-&gt;   INT	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3320" dirty="0"/>
                <a:t>AE-&gt;</a:t>
              </a:r>
              <a:r>
                <a:rPr lang="en-US" altLang="zh-CN" sz="12180" dirty="0"/>
                <a:t>.</a:t>
              </a:r>
              <a:r>
                <a:rPr lang="en-US" altLang="zh-CN" sz="3320" dirty="0"/>
                <a:t>AE+TM</a:t>
              </a:r>
            </a:p>
            <a:p>
              <a:endParaRPr lang="en-US" altLang="zh-CN" sz="3320" dirty="0"/>
            </a:p>
            <a:p>
              <a:endParaRPr lang="en-US" altLang="zh-CN" sz="3320" dirty="0"/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2630" y="224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172" y="3207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462" y="2796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406" y="2401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426" y="1992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2410" y="1567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2392" y="117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352" y="68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44" y="3721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539" y="5833"/>
              <a:ext cx="4380" cy="5481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1519" y="5854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24</a:t>
              </a:r>
              <a:endParaRPr lang="zh-CN" altLang="en-US" sz="2580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560" y="6714"/>
              <a:ext cx="3956" cy="4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320" dirty="0"/>
                <a:t>WS-&gt;WHILE    RE DO S</a:t>
              </a:r>
            </a:p>
            <a:p>
              <a:r>
                <a:rPr lang="en-US" altLang="zh-CN" sz="3320" dirty="0"/>
                <a:t>RE-&gt;   AE RS AE</a:t>
              </a:r>
            </a:p>
            <a:p>
              <a:r>
                <a:rPr lang="en-US" altLang="zh-CN" sz="3320" dirty="0"/>
                <a:t>AE-&gt;   TM</a:t>
              </a:r>
            </a:p>
            <a:p>
              <a:r>
                <a:rPr lang="en-US" altLang="zh-CN" sz="3320" dirty="0"/>
                <a:t>AE-&gt;   AE-TM</a:t>
              </a:r>
            </a:p>
            <a:p>
              <a:r>
                <a:rPr lang="en-US" altLang="zh-CN" sz="3320" dirty="0"/>
                <a:t>TM-&gt;  F</a:t>
              </a:r>
            </a:p>
            <a:p>
              <a:r>
                <a:rPr lang="en-US" altLang="zh-CN" sz="3320" dirty="0"/>
                <a:t>TM-&gt;  TM*F</a:t>
              </a:r>
            </a:p>
            <a:p>
              <a:r>
                <a:rPr lang="en-US" altLang="zh-CN" sz="3320" dirty="0"/>
                <a:t>TM-&gt;  TM/F</a:t>
              </a:r>
            </a:p>
            <a:p>
              <a:r>
                <a:rPr lang="en-US" altLang="zh-CN" sz="3320" dirty="0"/>
                <a:t>F-&gt;   ID</a:t>
              </a:r>
            </a:p>
            <a:p>
              <a:r>
                <a:rPr lang="en-US" altLang="zh-CN" sz="3320" dirty="0"/>
                <a:t>F-&gt;   INT	</a:t>
              </a:r>
            </a:p>
            <a:p>
              <a:r>
                <a:rPr lang="en-US" altLang="zh-CN" sz="3320" dirty="0"/>
                <a:t>AE-&gt;   AE+TM</a:t>
              </a: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3584" y="5703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152" y="8682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442" y="8271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2425" y="789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2406" y="7467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390" y="7042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2372" y="6650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333" y="6160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42" y="9179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6304" y="5736"/>
              <a:ext cx="1855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WHILE</a:t>
              </a:r>
              <a:endParaRPr lang="zh-CN" altLang="en-US" sz="3320" dirty="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7763" y="2080"/>
              <a:ext cx="1855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BEGIN</a:t>
              </a:r>
              <a:endParaRPr lang="zh-CN" altLang="en-US" sz="3320" dirty="0"/>
            </a:p>
          </p:txBody>
        </p:sp>
        <p:cxnSp>
          <p:nvCxnSpPr>
            <p:cNvPr id="243" name="直接箭头连接符 242"/>
            <p:cNvCxnSpPr/>
            <p:nvPr/>
          </p:nvCxnSpPr>
          <p:spPr>
            <a:xfrm flipV="1">
              <a:off x="7756" y="1983"/>
              <a:ext cx="13" cy="72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5" name="组合 254"/>
            <p:cNvGrpSpPr/>
            <p:nvPr/>
          </p:nvGrpSpPr>
          <p:grpSpPr>
            <a:xfrm>
              <a:off x="7303" y="-1669"/>
              <a:ext cx="999" cy="1430"/>
              <a:chOff x="2890684" y="2787445"/>
              <a:chExt cx="634181" cy="634181"/>
            </a:xfrm>
          </p:grpSpPr>
          <p:sp>
            <p:nvSpPr>
              <p:cNvPr id="256" name="椭圆 255"/>
              <p:cNvSpPr/>
              <p:nvPr/>
            </p:nvSpPr>
            <p:spPr>
              <a:xfrm>
                <a:off x="2890684" y="2787445"/>
                <a:ext cx="634181" cy="634181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3320"/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3067665" y="2873702"/>
                <a:ext cx="457200" cy="29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30" dirty="0"/>
                  <a:t>0</a:t>
                </a:r>
                <a:endParaRPr lang="zh-CN" altLang="en-US" sz="4430" dirty="0"/>
              </a:p>
            </p:txBody>
          </p:sp>
        </p:grpSp>
        <p:cxnSp>
          <p:nvCxnSpPr>
            <p:cNvPr id="258" name="直接箭头连接符 257"/>
            <p:cNvCxnSpPr/>
            <p:nvPr/>
          </p:nvCxnSpPr>
          <p:spPr>
            <a:xfrm>
              <a:off x="9208" y="-2255"/>
              <a:ext cx="36" cy="71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/>
            <p:nvPr/>
          </p:nvCxnSpPr>
          <p:spPr>
            <a:xfrm flipV="1">
              <a:off x="9472" y="-1296"/>
              <a:ext cx="13" cy="72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0" name="文本框 259"/>
            <p:cNvSpPr txBox="1"/>
            <p:nvPr/>
          </p:nvSpPr>
          <p:spPr>
            <a:xfrm>
              <a:off x="7899" y="817"/>
              <a:ext cx="807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ID</a:t>
              </a:r>
              <a:endParaRPr lang="zh-CN" altLang="en-US" sz="4430" dirty="0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158" y="-2900"/>
              <a:ext cx="4950" cy="482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6753" y="-2737"/>
              <a:ext cx="4603" cy="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CS-&gt;BEGIN   ST END</a:t>
              </a:r>
            </a:p>
            <a:p>
              <a:r>
                <a:rPr lang="en-US" altLang="zh-CN" sz="3320" dirty="0"/>
                <a:t>ST-&gt;  S;ST</a:t>
              </a:r>
            </a:p>
            <a:p>
              <a:r>
                <a:rPr lang="en-US" altLang="zh-CN" sz="3320" dirty="0"/>
                <a:t>S-&gt;   FS</a:t>
              </a:r>
            </a:p>
            <a:p>
              <a:r>
                <a:rPr lang="en-US" altLang="zh-CN" sz="3320" dirty="0"/>
                <a:t>S-&gt;   TS</a:t>
              </a:r>
            </a:p>
            <a:p>
              <a:r>
                <a:rPr lang="en-US" altLang="zh-CN" sz="3320" dirty="0"/>
                <a:t>S-&gt;   WS</a:t>
              </a:r>
            </a:p>
            <a:p>
              <a:r>
                <a:rPr lang="en-US" altLang="zh-CN" sz="3320" dirty="0"/>
                <a:t>S-&gt;   CS</a:t>
              </a:r>
            </a:p>
            <a:p>
              <a:r>
                <a:rPr lang="en-US" altLang="zh-CN" sz="3320" dirty="0"/>
                <a:t>FS-&gt;   ID := AE</a:t>
              </a:r>
            </a:p>
            <a:p>
              <a:r>
                <a:rPr lang="en-US" altLang="zh-CN" sz="3320" dirty="0"/>
                <a:t>TS-&gt;   IF RE THEN S ELSE S</a:t>
              </a:r>
            </a:p>
            <a:p>
              <a:r>
                <a:rPr lang="en-US" altLang="zh-CN" sz="3320" dirty="0"/>
                <a:t>WS-&gt;  WHILE RE DO S</a:t>
              </a:r>
            </a:p>
            <a:p>
              <a:r>
                <a:rPr lang="en-US" altLang="zh-CN" sz="3320" dirty="0"/>
                <a:t>CS-&gt;   BEGIN ST END</a:t>
              </a: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6065" y="-2841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25</a:t>
              </a:r>
              <a:endParaRPr lang="zh-CN" altLang="en-US" sz="258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8530" y="-3690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7422" y="-1959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7401" y="-244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7361" y="-2845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7501" y="-3277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7610" y="129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7669" y="-281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7577" y="-704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7532" y="-1186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7387" y="-1613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8762" y="833"/>
              <a:ext cx="2971" cy="8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8938" y="714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26</a:t>
              </a:r>
              <a:endParaRPr lang="zh-CN" altLang="en-US" sz="258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742" y="972"/>
              <a:ext cx="2336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F-&gt;INT</a:t>
              </a:r>
              <a:endParaRPr lang="en-US" altLang="zh-CN" sz="3320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17947" y="1189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7894" y="508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INT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21065" y="5"/>
              <a:ext cx="527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8762" y="2053"/>
              <a:ext cx="2971" cy="8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938" y="1934"/>
              <a:ext cx="1057" cy="853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27</a:t>
              </a:r>
              <a:endParaRPr lang="zh-CN" altLang="en-US" sz="258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742" y="2192"/>
              <a:ext cx="2336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TM-&gt;  F</a:t>
              </a:r>
              <a:endParaRPr lang="en-US" altLang="zh-CN" sz="332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17947" y="2409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7894" y="1728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F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065" y="1225"/>
              <a:ext cx="1483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762" y="3394"/>
              <a:ext cx="2971" cy="8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38" y="3275"/>
              <a:ext cx="1057" cy="853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28</a:t>
              </a:r>
              <a:endParaRPr lang="zh-CN" altLang="en-US" sz="258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42" y="3533"/>
              <a:ext cx="2336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F-&gt;   ID</a:t>
              </a:r>
              <a:endParaRPr lang="en-US" altLang="zh-CN" sz="3320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17947" y="3750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7894" y="3069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ID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065" y="2566"/>
              <a:ext cx="1483" cy="1677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8762" y="4890"/>
              <a:ext cx="3786" cy="4564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8938" y="4771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29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742" y="5029"/>
              <a:ext cx="3226" cy="4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F-&gt;(  AE)</a:t>
              </a:r>
            </a:p>
            <a:p>
              <a:r>
                <a:rPr lang="en-US" altLang="zh-CN" sz="3320" dirty="0">
                  <a:sym typeface="+mn-ea"/>
                </a:rPr>
                <a:t>AE-&gt;   AE-TM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AE-&gt;   AE+TM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AE-&gt;  TM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TM-&gt;  F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TM-&gt;  TM*F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TM-&gt;  TM/F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F-&gt;   ID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F-&gt;   INT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F-&gt;   (AE)</a:t>
              </a:r>
              <a:endParaRPr lang="en-US" altLang="zh-CN" sz="3320" dirty="0"/>
            </a:p>
            <a:p>
              <a:endParaRPr lang="en-US" altLang="zh-CN" sz="3320" dirty="0">
                <a:sym typeface="+mn-ea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17947" y="5174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8002" y="4493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(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 flipH="1">
              <a:off x="20385" y="4098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20343" y="8000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20322" y="7553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20349" y="7100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39" name="文本框 38"/>
            <p:cNvSpPr txBox="1"/>
            <p:nvPr/>
          </p:nvSpPr>
          <p:spPr>
            <a:xfrm flipH="1">
              <a:off x="20620" y="6271"/>
              <a:ext cx="1167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20617" y="6683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41" name="文本框 40"/>
            <p:cNvSpPr txBox="1"/>
            <p:nvPr/>
          </p:nvSpPr>
          <p:spPr>
            <a:xfrm flipH="1">
              <a:off x="20547" y="4916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42" name="文本框 41"/>
            <p:cNvSpPr txBox="1"/>
            <p:nvPr/>
          </p:nvSpPr>
          <p:spPr>
            <a:xfrm flipH="1">
              <a:off x="20566" y="5840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43" name="文本框 42"/>
            <p:cNvSpPr txBox="1"/>
            <p:nvPr/>
          </p:nvSpPr>
          <p:spPr>
            <a:xfrm flipH="1">
              <a:off x="20547" y="5387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44" name="文本框 43"/>
            <p:cNvSpPr txBox="1"/>
            <p:nvPr/>
          </p:nvSpPr>
          <p:spPr>
            <a:xfrm flipH="1">
              <a:off x="20566" y="4527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15307" y="5212"/>
              <a:ext cx="24" cy="79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 flipH="1">
              <a:off x="15392" y="5208"/>
              <a:ext cx="891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AE</a:t>
              </a:r>
              <a:endParaRPr lang="zh-CN" altLang="en-US" sz="443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4864" y="5988"/>
              <a:ext cx="2820" cy="2784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881" y="6011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30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052" y="6795"/>
              <a:ext cx="3152" cy="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FS-&gt;ID:=AE</a:t>
              </a:r>
            </a:p>
            <a:p>
              <a:r>
                <a:rPr lang="en-US" altLang="zh-CN" sz="3320" dirty="0">
                  <a:sym typeface="+mn-ea"/>
                </a:rPr>
                <a:t>AE-&gt;AE   -TM</a:t>
              </a:r>
            </a:p>
            <a:p>
              <a:r>
                <a:rPr lang="en-US" altLang="zh-CN" sz="3320" dirty="0">
                  <a:sym typeface="+mn-ea"/>
                </a:rPr>
                <a:t>AE-&gt;AE   +TM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 flipH="1">
              <a:off x="16304" y="6722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54" name="文本框 53"/>
            <p:cNvSpPr txBox="1"/>
            <p:nvPr/>
          </p:nvSpPr>
          <p:spPr>
            <a:xfrm flipH="1">
              <a:off x="16283" y="6284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55" name="文本框 54"/>
            <p:cNvSpPr txBox="1"/>
            <p:nvPr/>
          </p:nvSpPr>
          <p:spPr>
            <a:xfrm flipH="1">
              <a:off x="16921" y="5840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359" y="-2508"/>
              <a:ext cx="2971" cy="2269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4535" y="-2627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31</a:t>
              </a:r>
              <a:endParaRPr lang="en-US" sz="258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919" y="-1920"/>
              <a:ext cx="2336" cy="1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AE-&gt;TM</a:t>
              </a:r>
            </a:p>
            <a:p>
              <a:r>
                <a:rPr lang="en-US" altLang="zh-CN" sz="3320" dirty="0">
                  <a:sym typeface="+mn-ea"/>
                </a:rPr>
                <a:t>TM-&gt;TM   *F</a:t>
              </a:r>
              <a:endParaRPr lang="en-US" altLang="zh-CN" sz="3320" dirty="0"/>
            </a:p>
            <a:p>
              <a:r>
                <a:rPr lang="en-US" altLang="zh-CN" sz="3320" dirty="0">
                  <a:sym typeface="+mn-ea"/>
                </a:rPr>
                <a:t>TM-&gt;TM   /F</a:t>
              </a:r>
              <a:endParaRPr lang="en-US" altLang="zh-CN" sz="3320" dirty="0"/>
            </a:p>
            <a:p>
              <a:endParaRPr lang="en-US" altLang="zh-CN" sz="3320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H="1" flipV="1">
              <a:off x="16369" y="-264"/>
              <a:ext cx="11" cy="66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6619" y="-214"/>
              <a:ext cx="1064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TM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 flipH="1">
              <a:off x="16351" y="-2875"/>
              <a:ext cx="1017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69" name="文本框 68"/>
            <p:cNvSpPr txBox="1"/>
            <p:nvPr/>
          </p:nvSpPr>
          <p:spPr>
            <a:xfrm flipH="1">
              <a:off x="16362" y="-2006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70" name="文本框 69"/>
            <p:cNvSpPr txBox="1"/>
            <p:nvPr/>
          </p:nvSpPr>
          <p:spPr>
            <a:xfrm flipH="1">
              <a:off x="16336" y="-2436"/>
              <a:ext cx="1026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18160" y="-2520"/>
              <a:ext cx="3483" cy="1044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8336" y="-2639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32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140" y="-2489"/>
              <a:ext cx="2336" cy="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TM-&gt;TM*   F</a:t>
              </a:r>
            </a:p>
            <a:p>
              <a:r>
                <a:rPr lang="en-US" altLang="zh-CN" sz="3320" dirty="0"/>
                <a:t>F-&gt;   (AE)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17345" y="-2362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17292" y="-3043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*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 flipH="1">
              <a:off x="20707" y="-3459"/>
              <a:ext cx="527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18159" y="-1280"/>
              <a:ext cx="3483" cy="1214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8336" y="-1356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33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9140" y="-1098"/>
              <a:ext cx="2336" cy="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TM-&gt;TM/   F</a:t>
              </a:r>
            </a:p>
            <a:p>
              <a:r>
                <a:rPr lang="en-US" altLang="zh-CN" sz="3320" dirty="0">
                  <a:sym typeface="+mn-ea"/>
                </a:rPr>
                <a:t>F-&gt;   (AE)</a:t>
              </a:r>
              <a:endParaRPr lang="en-US" altLang="zh-CN" sz="3320" dirty="0"/>
            </a:p>
            <a:p>
              <a:endParaRPr lang="en-US" altLang="zh-CN" sz="3320" dirty="0"/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17345" y="-1142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17388" y="-1911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/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657" y="-2030"/>
              <a:ext cx="1483" cy="1677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2372" y="-2103"/>
              <a:ext cx="3483" cy="8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2548" y="-2222"/>
              <a:ext cx="1057" cy="853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34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3352" y="-1964"/>
              <a:ext cx="2336" cy="513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TM-&gt;TM* F</a:t>
              </a:r>
              <a:endParaRPr lang="en-US" altLang="zh-CN" sz="3320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21557" y="-1747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1786" y="-2453"/>
              <a:ext cx="782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F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 flipH="1">
              <a:off x="25347" y="-2953"/>
              <a:ext cx="527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22426" y="-794"/>
              <a:ext cx="3483" cy="893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2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2602" y="-913"/>
              <a:ext cx="1057" cy="853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35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3406" y="-655"/>
              <a:ext cx="2336" cy="513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320" dirty="0">
                  <a:sym typeface="+mn-ea"/>
                </a:rPr>
                <a:t>TM-&gt;TM/F</a:t>
              </a:r>
              <a:endParaRPr lang="en-US" altLang="zh-CN" sz="3320" dirty="0"/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V="1">
              <a:off x="21611" y="-438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21787" y="-1119"/>
              <a:ext cx="835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F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211" y="-1587"/>
              <a:ext cx="1483" cy="1677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95" name="文本框 94"/>
            <p:cNvSpPr txBox="1"/>
            <p:nvPr/>
          </p:nvSpPr>
          <p:spPr>
            <a:xfrm flipH="1">
              <a:off x="19714" y="-3016"/>
              <a:ext cx="527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sp>
          <p:nvSpPr>
            <p:cNvPr id="96" name="文本框 95"/>
            <p:cNvSpPr txBox="1"/>
            <p:nvPr/>
          </p:nvSpPr>
          <p:spPr>
            <a:xfrm flipH="1">
              <a:off x="19768" y="-1586"/>
              <a:ext cx="527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20739" y="-83"/>
              <a:ext cx="1703" cy="660"/>
              <a:chOff x="1578077" y="2577981"/>
              <a:chExt cx="1165123" cy="681413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H="1">
                <a:off x="1578077" y="2577981"/>
                <a:ext cx="31408" cy="68141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 flipV="1">
                <a:off x="1578077" y="3244646"/>
                <a:ext cx="1165123" cy="1474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21076" y="-162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(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2477" y="156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29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 flipV="1">
              <a:off x="20241" y="-2953"/>
              <a:ext cx="2538" cy="419"/>
              <a:chOff x="1578077" y="2577981"/>
              <a:chExt cx="1165123" cy="681413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H="1">
                <a:off x="1578077" y="2577981"/>
                <a:ext cx="31408" cy="68141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/>
            </p:nvCxnSpPr>
            <p:spPr>
              <a:xfrm flipV="1">
                <a:off x="1578077" y="3244646"/>
                <a:ext cx="1165123" cy="1474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108"/>
            <p:cNvSpPr txBox="1"/>
            <p:nvPr/>
          </p:nvSpPr>
          <p:spPr>
            <a:xfrm>
              <a:off x="19775" y="-3125"/>
              <a:ext cx="1064" cy="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95" dirty="0"/>
                <a:t>(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2622" y="-3270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29</a:t>
              </a:r>
            </a:p>
          </p:txBody>
        </p:sp>
        <p:cxnSp>
          <p:nvCxnSpPr>
            <p:cNvPr id="112" name="曲线连接符 111"/>
            <p:cNvCxnSpPr/>
            <p:nvPr/>
          </p:nvCxnSpPr>
          <p:spPr>
            <a:xfrm flipH="1">
              <a:off x="20568" y="7806"/>
              <a:ext cx="2112" cy="2243"/>
            </a:xfrm>
            <a:prstGeom prst="curvedConnector4">
              <a:avLst>
                <a:gd name="adj1" fmla="val -49621"/>
                <a:gd name="adj2" fmla="val 126884"/>
              </a:avLst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23095" y="9018"/>
              <a:ext cx="1064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(</a:t>
              </a: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flipH="1" flipV="1">
              <a:off x="21234" y="4257"/>
              <a:ext cx="11" cy="66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5" name="组合 114"/>
            <p:cNvGrpSpPr/>
            <p:nvPr/>
          </p:nvGrpSpPr>
          <p:grpSpPr>
            <a:xfrm rot="10800000">
              <a:off x="21678" y="2674"/>
              <a:ext cx="346" cy="2194"/>
              <a:chOff x="1578077" y="2577981"/>
              <a:chExt cx="1165123" cy="681413"/>
            </a:xfrm>
          </p:grpSpPr>
          <p:cxnSp>
            <p:nvCxnSpPr>
              <p:cNvPr id="116" name="直接连接符 115"/>
              <p:cNvCxnSpPr/>
              <p:nvPr/>
            </p:nvCxnSpPr>
            <p:spPr>
              <a:xfrm flipH="1">
                <a:off x="1578077" y="2577981"/>
                <a:ext cx="31408" cy="68141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/>
              <p:nvPr/>
            </p:nvCxnSpPr>
            <p:spPr>
              <a:xfrm flipV="1">
                <a:off x="1578077" y="3244646"/>
                <a:ext cx="1165123" cy="1474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组合 120"/>
            <p:cNvGrpSpPr/>
            <p:nvPr/>
          </p:nvGrpSpPr>
          <p:grpSpPr>
            <a:xfrm rot="10800000">
              <a:off x="21714" y="1281"/>
              <a:ext cx="692" cy="3638"/>
              <a:chOff x="1578077" y="2577981"/>
              <a:chExt cx="1165123" cy="681413"/>
            </a:xfrm>
          </p:grpSpPr>
          <p:cxnSp>
            <p:nvCxnSpPr>
              <p:cNvPr id="122" name="直接连接符 121"/>
              <p:cNvCxnSpPr/>
              <p:nvPr/>
            </p:nvCxnSpPr>
            <p:spPr>
              <a:xfrm flipH="1">
                <a:off x="1578077" y="2577981"/>
                <a:ext cx="31408" cy="68141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/>
              <p:nvPr/>
            </p:nvCxnSpPr>
            <p:spPr>
              <a:xfrm flipV="1">
                <a:off x="1578077" y="3244646"/>
                <a:ext cx="1165123" cy="1474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20509" y="4227"/>
              <a:ext cx="1064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ID</a:t>
              </a: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1538" y="4287"/>
              <a:ext cx="1064" cy="659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F</a:t>
              </a: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2442" y="4143"/>
              <a:ext cx="1064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30" dirty="0"/>
                <a:t>INT</a:t>
              </a: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flipV="1">
              <a:off x="22550" y="7091"/>
              <a:ext cx="831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>
              <a:off x="22528" y="6270"/>
              <a:ext cx="984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TM</a:t>
              </a:r>
              <a:endParaRPr lang="zh-CN" altLang="en-US" sz="4430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3352" y="6622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31</a:t>
              </a:r>
              <a:endParaRPr lang="en-US" sz="2580" dirty="0"/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flipH="1">
              <a:off x="17781" y="7374"/>
              <a:ext cx="891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 flipH="1">
              <a:off x="17781" y="6577"/>
              <a:ext cx="891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AE</a:t>
              </a:r>
              <a:endParaRPr lang="zh-CN" altLang="en-US" sz="4430" dirty="0"/>
            </a:p>
          </p:txBody>
        </p:sp>
        <p:cxnSp>
          <p:nvCxnSpPr>
            <p:cNvPr id="142" name="直接箭头连接符 141"/>
            <p:cNvCxnSpPr/>
            <p:nvPr/>
          </p:nvCxnSpPr>
          <p:spPr>
            <a:xfrm flipH="1" flipV="1">
              <a:off x="11356" y="4868"/>
              <a:ext cx="11" cy="66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11498" y="4919"/>
              <a:ext cx="807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S</a:t>
              </a:r>
              <a:endParaRPr lang="zh-CN" altLang="en-US" sz="4430" dirty="0"/>
            </a:p>
          </p:txBody>
        </p:sp>
        <p:grpSp>
          <p:nvGrpSpPr>
            <p:cNvPr id="144" name="组合 143"/>
            <p:cNvGrpSpPr/>
            <p:nvPr/>
          </p:nvGrpSpPr>
          <p:grpSpPr>
            <a:xfrm rot="10800000" flipV="1">
              <a:off x="5919" y="4993"/>
              <a:ext cx="1981" cy="1393"/>
              <a:chOff x="1578077" y="2577981"/>
              <a:chExt cx="1165123" cy="681413"/>
            </a:xfrm>
          </p:grpSpPr>
          <p:cxnSp>
            <p:nvCxnSpPr>
              <p:cNvPr id="145" name="直接连接符 144"/>
              <p:cNvCxnSpPr/>
              <p:nvPr/>
            </p:nvCxnSpPr>
            <p:spPr>
              <a:xfrm flipH="1">
                <a:off x="1578077" y="2577981"/>
                <a:ext cx="31408" cy="68141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/>
            </p:nvCxnSpPr>
            <p:spPr>
              <a:xfrm flipV="1">
                <a:off x="1578077" y="3244646"/>
                <a:ext cx="1165123" cy="1474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直接箭头连接符 252"/>
            <p:cNvCxnSpPr/>
            <p:nvPr/>
          </p:nvCxnSpPr>
          <p:spPr>
            <a:xfrm flipH="1">
              <a:off x="8384" y="5991"/>
              <a:ext cx="1158" cy="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直接箭头连接符 280"/>
            <p:cNvCxnSpPr/>
            <p:nvPr/>
          </p:nvCxnSpPr>
          <p:spPr>
            <a:xfrm flipH="1" flipV="1">
              <a:off x="5926" y="10283"/>
              <a:ext cx="3499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2" name="文本框 281"/>
            <p:cNvSpPr txBox="1"/>
            <p:nvPr/>
          </p:nvSpPr>
          <p:spPr>
            <a:xfrm>
              <a:off x="8471" y="5478"/>
              <a:ext cx="1855" cy="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80" dirty="0"/>
                <a:t>BEGIN</a:t>
              </a:r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7787" y="5532"/>
              <a:ext cx="1057" cy="853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25</a:t>
              </a:r>
              <a:endParaRPr lang="zh-CN" altLang="en-US" sz="2580" dirty="0"/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6875" y="10218"/>
              <a:ext cx="1855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20" dirty="0"/>
                <a:t>WHILE</a:t>
              </a:r>
              <a:endParaRPr lang="zh-CN" altLang="en-US" sz="332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02" y="6340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14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332" y="6261"/>
              <a:ext cx="1107" cy="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95" dirty="0"/>
                <a:t>FS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08" y="6986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15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2" y="7685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16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48" y="8423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17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7847" y="6795"/>
              <a:ext cx="1544" cy="1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7918" y="7481"/>
              <a:ext cx="1544" cy="1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7881" y="8163"/>
              <a:ext cx="1544" cy="1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7956" y="8921"/>
              <a:ext cx="1544" cy="1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7881" y="9743"/>
              <a:ext cx="1544" cy="1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7220" y="9133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sz="2580" dirty="0"/>
                <a:t>21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8413" y="6930"/>
              <a:ext cx="527" cy="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320" dirty="0"/>
                <a:t>TS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8422" y="7541"/>
              <a:ext cx="811" cy="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320" dirty="0"/>
                <a:t>WS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8435" y="8377"/>
              <a:ext cx="564" cy="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320" dirty="0"/>
                <a:t>CS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482" y="8921"/>
              <a:ext cx="807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ID</a:t>
              </a:r>
              <a:endParaRPr lang="zh-CN" altLang="en-US" sz="4430" dirty="0"/>
            </a:p>
          </p:txBody>
        </p:sp>
        <p:cxnSp>
          <p:nvCxnSpPr>
            <p:cNvPr id="244" name="直接箭头连接符 243"/>
            <p:cNvCxnSpPr/>
            <p:nvPr/>
          </p:nvCxnSpPr>
          <p:spPr>
            <a:xfrm flipH="1" flipV="1">
              <a:off x="13557" y="4932"/>
              <a:ext cx="11" cy="66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13544" y="4969"/>
              <a:ext cx="807" cy="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30" dirty="0"/>
                <a:t>IF</a:t>
              </a:r>
              <a:endParaRPr lang="zh-CN" altLang="en-US" sz="4430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13301" y="4206"/>
              <a:ext cx="1057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905" dirty="0"/>
                <a:t>I</a:t>
              </a:r>
              <a:r>
                <a:rPr lang="en-US" altLang="zh-CN" sz="2580" dirty="0"/>
                <a:t>23</a:t>
              </a:r>
              <a:endParaRPr lang="zh-CN" altLang="en-US" sz="2580" dirty="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96" y="9683"/>
              <a:ext cx="1411" cy="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180" dirty="0"/>
                <a:t>.</a:t>
              </a:r>
              <a:endParaRPr lang="zh-CN" altLang="en-US" sz="1218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/>
          <p:cNvSpPr/>
          <p:nvPr/>
        </p:nvSpPr>
        <p:spPr>
          <a:xfrm>
            <a:off x="7646805" y="3835274"/>
            <a:ext cx="1299374" cy="2615549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152" name="文本框 151"/>
          <p:cNvSpPr txBox="1"/>
          <p:nvPr/>
        </p:nvSpPr>
        <p:spPr>
          <a:xfrm>
            <a:off x="7888299" y="4525798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30</a:t>
            </a:r>
          </a:p>
        </p:txBody>
      </p:sp>
      <p:sp>
        <p:nvSpPr>
          <p:cNvPr id="10" name="矩形 9"/>
          <p:cNvSpPr/>
          <p:nvPr/>
        </p:nvSpPr>
        <p:spPr>
          <a:xfrm>
            <a:off x="14866836" y="4206197"/>
            <a:ext cx="4081836" cy="17930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11" name="文本框 10"/>
          <p:cNvSpPr txBox="1"/>
          <p:nvPr/>
        </p:nvSpPr>
        <p:spPr>
          <a:xfrm>
            <a:off x="15072792" y="406639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39</a:t>
            </a:r>
            <a:endParaRPr lang="en-US" sz="258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759848" y="4369096"/>
            <a:ext cx="2993112" cy="213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>
                <a:sym typeface="+mn-ea"/>
              </a:rPr>
              <a:t>AE-&gt;AE-TM</a:t>
            </a:r>
          </a:p>
          <a:p>
            <a:r>
              <a:rPr lang="en-US" altLang="zh-CN" sz="3320" dirty="0">
                <a:sym typeface="+mn-ea"/>
              </a:rPr>
              <a:t>TM-&gt;  TM*F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TM-&gt;  TM/F</a:t>
            </a:r>
            <a:endParaRPr lang="en-US" altLang="zh-CN" sz="3320" dirty="0"/>
          </a:p>
          <a:p>
            <a:endParaRPr lang="en-US" altLang="zh-CN" sz="332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3911214" y="4622934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991404" y="3825320"/>
            <a:ext cx="1139117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TM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18073240" y="3276856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7" name="文本框 16"/>
          <p:cNvSpPr txBox="1"/>
          <p:nvPr/>
        </p:nvSpPr>
        <p:spPr>
          <a:xfrm>
            <a:off x="14819655" y="641494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27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3944028" y="6960936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991404" y="6373098"/>
            <a:ext cx="1297328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F</a:t>
            </a:r>
          </a:p>
        </p:txBody>
      </p:sp>
      <p:sp>
        <p:nvSpPr>
          <p:cNvPr id="38" name="矩形 37"/>
          <p:cNvSpPr/>
          <p:nvPr/>
        </p:nvSpPr>
        <p:spPr>
          <a:xfrm>
            <a:off x="9860347" y="4063222"/>
            <a:ext cx="4081836" cy="3902531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39" name="文本框 38"/>
          <p:cNvSpPr txBox="1"/>
          <p:nvPr/>
        </p:nvSpPr>
        <p:spPr>
          <a:xfrm>
            <a:off x="10066302" y="3923420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37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0215442" y="4802710"/>
            <a:ext cx="2993112" cy="366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>
                <a:sym typeface="+mn-ea"/>
              </a:rPr>
              <a:t>AE-&gt;AE-   TM</a:t>
            </a:r>
          </a:p>
          <a:p>
            <a:r>
              <a:rPr lang="en-US" altLang="zh-CN" sz="3320" dirty="0">
                <a:sym typeface="+mn-ea"/>
              </a:rPr>
              <a:t>TM-&gt;  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TM-&gt;  TM*F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TM-&gt;  TM/F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F-&gt;   ID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F-&gt;   INT	</a:t>
            </a:r>
            <a:endParaRPr lang="en-US" altLang="zh-CN" sz="3320" dirty="0"/>
          </a:p>
          <a:p>
            <a:endParaRPr lang="en-US" altLang="zh-CN" sz="3320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904725" y="4479958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111483" y="3682344"/>
            <a:ext cx="978562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30" dirty="0"/>
              <a:t>-</a:t>
            </a:r>
          </a:p>
        </p:txBody>
      </p:sp>
      <p:sp>
        <p:nvSpPr>
          <p:cNvPr id="43" name="文本框 42"/>
          <p:cNvSpPr txBox="1"/>
          <p:nvPr/>
        </p:nvSpPr>
        <p:spPr>
          <a:xfrm flipH="1">
            <a:off x="11876068" y="3677656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4" name="文本框 43"/>
          <p:cNvSpPr txBox="1"/>
          <p:nvPr/>
        </p:nvSpPr>
        <p:spPr>
          <a:xfrm flipH="1">
            <a:off x="11250257" y="4206197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5" name="文本框 44"/>
          <p:cNvSpPr txBox="1"/>
          <p:nvPr/>
        </p:nvSpPr>
        <p:spPr>
          <a:xfrm flipH="1">
            <a:off x="11242053" y="4683173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6" name="文本框 45"/>
          <p:cNvSpPr txBox="1"/>
          <p:nvPr/>
        </p:nvSpPr>
        <p:spPr>
          <a:xfrm flipH="1">
            <a:off x="11251429" y="5170696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7" name="文本框 46"/>
          <p:cNvSpPr txBox="1"/>
          <p:nvPr/>
        </p:nvSpPr>
        <p:spPr>
          <a:xfrm flipH="1">
            <a:off x="10932664" y="5693378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8" name="文本框 47"/>
          <p:cNvSpPr txBox="1"/>
          <p:nvPr/>
        </p:nvSpPr>
        <p:spPr>
          <a:xfrm flipH="1">
            <a:off x="10882271" y="6225434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49" name="矩形 48"/>
          <p:cNvSpPr/>
          <p:nvPr/>
        </p:nvSpPr>
        <p:spPr>
          <a:xfrm>
            <a:off x="9860347" y="8268110"/>
            <a:ext cx="4081836" cy="3902531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50" name="文本框 49"/>
          <p:cNvSpPr txBox="1"/>
          <p:nvPr/>
        </p:nvSpPr>
        <p:spPr>
          <a:xfrm>
            <a:off x="10066302" y="8128309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38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215442" y="9007599"/>
            <a:ext cx="3397428" cy="366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>
                <a:sym typeface="+mn-ea"/>
              </a:rPr>
              <a:t>AE-&gt;AE+   TM</a:t>
            </a:r>
          </a:p>
          <a:p>
            <a:r>
              <a:rPr lang="en-US" altLang="zh-CN" sz="3320" dirty="0">
                <a:sym typeface="+mn-ea"/>
              </a:rPr>
              <a:t>TM-&gt;  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TM-&gt;  TM*F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TM-&gt;  TM/F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F-&gt;   ID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F-&gt;   INT	</a:t>
            </a:r>
            <a:endParaRPr lang="en-US" altLang="zh-CN" sz="3320" dirty="0"/>
          </a:p>
          <a:p>
            <a:endParaRPr lang="en-US" altLang="zh-CN" sz="3320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0948" y="7699724"/>
            <a:ext cx="978562" cy="77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30" dirty="0"/>
              <a:t>+</a:t>
            </a:r>
          </a:p>
        </p:txBody>
      </p:sp>
      <p:sp>
        <p:nvSpPr>
          <p:cNvPr id="54" name="文本框 53"/>
          <p:cNvSpPr txBox="1"/>
          <p:nvPr/>
        </p:nvSpPr>
        <p:spPr>
          <a:xfrm flipH="1">
            <a:off x="11876068" y="7882545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55" name="文本框 54"/>
          <p:cNvSpPr txBox="1"/>
          <p:nvPr/>
        </p:nvSpPr>
        <p:spPr>
          <a:xfrm flipH="1">
            <a:off x="11250257" y="8411086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56" name="文本框 55"/>
          <p:cNvSpPr txBox="1"/>
          <p:nvPr/>
        </p:nvSpPr>
        <p:spPr>
          <a:xfrm flipH="1">
            <a:off x="11242053" y="8888062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57" name="文本框 56"/>
          <p:cNvSpPr txBox="1"/>
          <p:nvPr/>
        </p:nvSpPr>
        <p:spPr>
          <a:xfrm flipH="1">
            <a:off x="11251429" y="9375585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58" name="文本框 57"/>
          <p:cNvSpPr txBox="1"/>
          <p:nvPr/>
        </p:nvSpPr>
        <p:spPr>
          <a:xfrm flipH="1">
            <a:off x="10932664" y="9898266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59" name="文本框 58"/>
          <p:cNvSpPr txBox="1"/>
          <p:nvPr/>
        </p:nvSpPr>
        <p:spPr>
          <a:xfrm flipH="1">
            <a:off x="10882271" y="10430323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grpSp>
        <p:nvGrpSpPr>
          <p:cNvPr id="60" name="组合 59"/>
          <p:cNvGrpSpPr/>
          <p:nvPr/>
        </p:nvGrpSpPr>
        <p:grpSpPr>
          <a:xfrm rot="10800000" flipH="1" flipV="1">
            <a:off x="8391917" y="6411771"/>
            <a:ext cx="1467258" cy="3512277"/>
            <a:chOff x="1578077" y="2577981"/>
            <a:chExt cx="1165123" cy="681413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1578077" y="2577981"/>
              <a:ext cx="31408" cy="68141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1578077" y="3244646"/>
              <a:ext cx="1165123" cy="1474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 flipH="1">
            <a:off x="16815758" y="3766723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70" name="文本框 69"/>
          <p:cNvSpPr txBox="1"/>
          <p:nvPr/>
        </p:nvSpPr>
        <p:spPr>
          <a:xfrm flipH="1">
            <a:off x="16788803" y="4249559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71" name="文本框 70"/>
          <p:cNvSpPr txBox="1"/>
          <p:nvPr/>
        </p:nvSpPr>
        <p:spPr>
          <a:xfrm>
            <a:off x="14749339" y="733139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28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991404" y="7229779"/>
            <a:ext cx="1297328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ID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13990906" y="7863323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13945200" y="6359736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3911713" y="5737911"/>
            <a:ext cx="1607889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20" dirty="0"/>
              <a:t>INT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4813795" y="5809057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26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4876715" y="408431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32</a:t>
            </a: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24001089" y="4630307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4048464" y="4042468"/>
            <a:ext cx="1297328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*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4806399" y="500076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33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4048464" y="4899150"/>
            <a:ext cx="1297328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/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24047966" y="5532694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4866836" y="8268110"/>
            <a:ext cx="4081836" cy="17930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85" name="文本框 84"/>
          <p:cNvSpPr txBox="1"/>
          <p:nvPr/>
        </p:nvSpPr>
        <p:spPr>
          <a:xfrm>
            <a:off x="15072792" y="8128309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41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5759848" y="8431009"/>
            <a:ext cx="2993112" cy="213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>
                <a:sym typeface="+mn-ea"/>
              </a:rPr>
              <a:t>AE-&gt;AE+TM</a:t>
            </a:r>
          </a:p>
          <a:p>
            <a:r>
              <a:rPr lang="en-US" altLang="zh-CN" sz="3320" dirty="0">
                <a:sym typeface="+mn-ea"/>
              </a:rPr>
              <a:t>TM-&gt;  TM*F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TM-&gt;  TM/F</a:t>
            </a:r>
            <a:endParaRPr lang="en-US" altLang="zh-CN" sz="3320" dirty="0"/>
          </a:p>
          <a:p>
            <a:endParaRPr lang="en-US" altLang="zh-CN" sz="3320" dirty="0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3911214" y="9113774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3945699" y="8365381"/>
            <a:ext cx="1139117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TM</a:t>
            </a:r>
          </a:p>
        </p:txBody>
      </p:sp>
      <p:sp>
        <p:nvSpPr>
          <p:cNvPr id="95" name="文本框 94"/>
          <p:cNvSpPr txBox="1"/>
          <p:nvPr/>
        </p:nvSpPr>
        <p:spPr>
          <a:xfrm flipH="1">
            <a:off x="18073240" y="7338769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96" name="文本框 95"/>
          <p:cNvSpPr txBox="1"/>
          <p:nvPr/>
        </p:nvSpPr>
        <p:spPr>
          <a:xfrm>
            <a:off x="14819655" y="10476859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27</a:t>
            </a: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13944028" y="11022850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991404" y="10435011"/>
            <a:ext cx="1297328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F</a:t>
            </a:r>
          </a:p>
        </p:txBody>
      </p:sp>
      <p:sp>
        <p:nvSpPr>
          <p:cNvPr id="99" name="文本框 98"/>
          <p:cNvSpPr txBox="1"/>
          <p:nvPr/>
        </p:nvSpPr>
        <p:spPr>
          <a:xfrm flipH="1">
            <a:off x="16815758" y="7828636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00" name="文本框 99"/>
          <p:cNvSpPr txBox="1"/>
          <p:nvPr/>
        </p:nvSpPr>
        <p:spPr>
          <a:xfrm flipH="1">
            <a:off x="16788803" y="8311472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4749339" y="11393309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28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3991404" y="11291693"/>
            <a:ext cx="1297328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ID</a:t>
            </a: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13990906" y="11925237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3945200" y="10421649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3911713" y="9799824"/>
            <a:ext cx="1607889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20" dirty="0"/>
              <a:t>INT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4813795" y="9870971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26</a:t>
            </a:r>
          </a:p>
        </p:txBody>
      </p:sp>
      <p:sp>
        <p:nvSpPr>
          <p:cNvPr id="83" name="矩形 82"/>
          <p:cNvSpPr/>
          <p:nvPr/>
        </p:nvSpPr>
        <p:spPr>
          <a:xfrm>
            <a:off x="19940671" y="4284716"/>
            <a:ext cx="4081836" cy="17930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endParaRPr lang="en-US" altLang="zh-CN" sz="3320" dirty="0">
              <a:sym typeface="+mn-ea"/>
            </a:endParaRPr>
          </a:p>
          <a:p>
            <a:r>
              <a:rPr lang="en-US" altLang="zh-CN" sz="3320" dirty="0">
                <a:sym typeface="+mn-ea"/>
              </a:rPr>
              <a:t>I40</a:t>
            </a:r>
          </a:p>
          <a:p>
            <a:r>
              <a:rPr lang="en-US" altLang="zh-CN" sz="3320" dirty="0">
                <a:sym typeface="+mn-ea"/>
              </a:rPr>
              <a:t>TM-&gt; TM   *F</a:t>
            </a:r>
            <a:endParaRPr lang="en-US" altLang="zh-CN" sz="3320" dirty="0"/>
          </a:p>
          <a:p>
            <a:r>
              <a:rPr lang="en-US" altLang="zh-CN" sz="3320" dirty="0">
                <a:sym typeface="+mn-ea"/>
              </a:rPr>
              <a:t>TM-&gt; TM   /F</a:t>
            </a:r>
            <a:endParaRPr lang="en-US" altLang="zh-CN" sz="3320" dirty="0"/>
          </a:p>
          <a:p>
            <a:pPr algn="ctr"/>
            <a:endParaRPr lang="zh-CN" altLang="en-US" sz="3320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8961850" y="5215754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9042039" y="4418139"/>
            <a:ext cx="1139117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95" dirty="0"/>
              <a:t>TM</a:t>
            </a:r>
          </a:p>
        </p:txBody>
      </p:sp>
      <p:sp>
        <p:nvSpPr>
          <p:cNvPr id="91" name="文本框 90"/>
          <p:cNvSpPr txBox="1"/>
          <p:nvPr/>
        </p:nvSpPr>
        <p:spPr>
          <a:xfrm flipH="1">
            <a:off x="21679423" y="4206197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92" name="文本框 91"/>
          <p:cNvSpPr txBox="1"/>
          <p:nvPr/>
        </p:nvSpPr>
        <p:spPr>
          <a:xfrm flipH="1">
            <a:off x="21679423" y="3758195"/>
            <a:ext cx="795741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18996018" y="9101351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9076208" y="8303737"/>
            <a:ext cx="1139117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95" dirty="0"/>
              <a:t>TM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20006886" y="8576033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altLang="zh-CN" sz="2580" dirty="0"/>
              <a:t>40</a:t>
            </a:r>
            <a:endParaRPr lang="en-US" sz="25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48313" y="6524277"/>
            <a:ext cx="1236387" cy="4789682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5" name="文本框 4"/>
          <p:cNvSpPr txBox="1"/>
          <p:nvPr/>
        </p:nvSpPr>
        <p:spPr>
          <a:xfrm>
            <a:off x="11690043" y="7215380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25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2742799" y="7060551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661262" y="6325049"/>
            <a:ext cx="1139117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ST</a:t>
            </a:r>
          </a:p>
        </p:txBody>
      </p:sp>
      <p:sp>
        <p:nvSpPr>
          <p:cNvPr id="261" name="矩形 260"/>
          <p:cNvSpPr/>
          <p:nvPr/>
        </p:nvSpPr>
        <p:spPr>
          <a:xfrm>
            <a:off x="13799207" y="6394192"/>
            <a:ext cx="4800230" cy="1120366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262" name="文本框 261"/>
          <p:cNvSpPr txBox="1"/>
          <p:nvPr/>
        </p:nvSpPr>
        <p:spPr>
          <a:xfrm>
            <a:off x="14604883" y="6614390"/>
            <a:ext cx="5394882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CS-&gt;BEGIN ST  END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9794176" y="11270171"/>
            <a:ext cx="2173654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BEGIN</a:t>
            </a:r>
            <a:endParaRPr lang="zh-CN" altLang="en-US" sz="3320" dirty="0"/>
          </a:p>
        </p:txBody>
      </p:sp>
      <p:sp>
        <p:nvSpPr>
          <p:cNvPr id="10" name="文本框 9"/>
          <p:cNvSpPr txBox="1"/>
          <p:nvPr/>
        </p:nvSpPr>
        <p:spPr>
          <a:xfrm>
            <a:off x="17218675" y="5544852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8725613" y="6486434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14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10167393" y="6394192"/>
            <a:ext cx="1297328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FS</a:t>
            </a:r>
          </a:p>
        </p:txBody>
      </p:sp>
      <p:sp>
        <p:nvSpPr>
          <p:cNvPr id="263" name="文本框 262"/>
          <p:cNvSpPr txBox="1"/>
          <p:nvPr/>
        </p:nvSpPr>
        <p:spPr>
          <a:xfrm>
            <a:off x="8732644" y="7243501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15</a:t>
            </a:r>
          </a:p>
        </p:txBody>
      </p:sp>
      <p:sp>
        <p:nvSpPr>
          <p:cNvPr id="266" name="文本框 265"/>
          <p:cNvSpPr txBox="1"/>
          <p:nvPr/>
        </p:nvSpPr>
        <p:spPr>
          <a:xfrm>
            <a:off x="8725613" y="8062681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16</a:t>
            </a:r>
          </a:p>
        </p:txBody>
      </p:sp>
      <p:sp>
        <p:nvSpPr>
          <p:cNvPr id="269" name="文本框 268"/>
          <p:cNvSpPr txBox="1"/>
          <p:nvPr/>
        </p:nvSpPr>
        <p:spPr>
          <a:xfrm>
            <a:off x="8779522" y="8927566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17</a:t>
            </a:r>
          </a:p>
        </p:txBody>
      </p:sp>
      <p:cxnSp>
        <p:nvCxnSpPr>
          <p:cNvPr id="272" name="直接箭头连接符 271"/>
          <p:cNvCxnSpPr/>
          <p:nvPr/>
        </p:nvCxnSpPr>
        <p:spPr>
          <a:xfrm flipH="1">
            <a:off x="9599006" y="7020004"/>
            <a:ext cx="1809462" cy="15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H="1">
            <a:off x="9682213" y="7823948"/>
            <a:ext cx="1809462" cy="15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/>
          <p:nvPr/>
        </p:nvCxnSpPr>
        <p:spPr>
          <a:xfrm flipH="1">
            <a:off x="9638852" y="8623205"/>
            <a:ext cx="1809462" cy="15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/>
          <p:nvPr/>
        </p:nvCxnSpPr>
        <p:spPr>
          <a:xfrm flipH="1">
            <a:off x="9726747" y="9511529"/>
            <a:ext cx="1809462" cy="15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/>
          <p:nvPr/>
        </p:nvCxnSpPr>
        <p:spPr>
          <a:xfrm flipH="1">
            <a:off x="9638852" y="10474857"/>
            <a:ext cx="1809462" cy="15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文本框 279"/>
          <p:cNvSpPr txBox="1"/>
          <p:nvPr/>
        </p:nvSpPr>
        <p:spPr>
          <a:xfrm>
            <a:off x="8863901" y="9759637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21</a:t>
            </a:r>
          </a:p>
        </p:txBody>
      </p:sp>
      <p:sp>
        <p:nvSpPr>
          <p:cNvPr id="325" name="矩形 324"/>
          <p:cNvSpPr/>
          <p:nvPr/>
        </p:nvSpPr>
        <p:spPr>
          <a:xfrm>
            <a:off x="10262016" y="7178301"/>
            <a:ext cx="617855" cy="601345"/>
          </a:xfrm>
          <a:prstGeom prst="rect">
            <a:avLst/>
          </a:prstGeom>
          <a:ln w="28575" cmpd="sng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altLang="zh-CN" sz="3320" dirty="0"/>
              <a:t>TS</a:t>
            </a:r>
          </a:p>
        </p:txBody>
      </p:sp>
      <p:sp>
        <p:nvSpPr>
          <p:cNvPr id="326" name="矩形 325"/>
          <p:cNvSpPr/>
          <p:nvPr/>
        </p:nvSpPr>
        <p:spPr>
          <a:xfrm>
            <a:off x="10272866" y="7894264"/>
            <a:ext cx="950436" cy="601345"/>
          </a:xfrm>
          <a:prstGeom prst="rect">
            <a:avLst/>
          </a:prstGeom>
          <a:ln w="28575" cmpd="sng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3320" dirty="0"/>
              <a:t>WS</a:t>
            </a:r>
          </a:p>
        </p:txBody>
      </p:sp>
      <p:sp>
        <p:nvSpPr>
          <p:cNvPr id="327" name="矩形 326"/>
          <p:cNvSpPr/>
          <p:nvPr/>
        </p:nvSpPr>
        <p:spPr>
          <a:xfrm>
            <a:off x="10287583" y="8874514"/>
            <a:ext cx="661035" cy="601345"/>
          </a:xfrm>
          <a:prstGeom prst="rect">
            <a:avLst/>
          </a:prstGeom>
          <a:ln w="28575" cmpd="sng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altLang="zh-CN" sz="3320" dirty="0"/>
              <a:t>CS</a:t>
            </a:r>
          </a:p>
        </p:txBody>
      </p:sp>
      <p:sp>
        <p:nvSpPr>
          <p:cNvPr id="293" name="文本框 292"/>
          <p:cNvSpPr txBox="1"/>
          <p:nvPr/>
        </p:nvSpPr>
        <p:spPr>
          <a:xfrm>
            <a:off x="10343670" y="9511131"/>
            <a:ext cx="945575" cy="77279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4430" dirty="0"/>
              <a:t>ID</a:t>
            </a:r>
            <a:endParaRPr lang="zh-CN" altLang="en-US" sz="4430" dirty="0"/>
          </a:p>
        </p:txBody>
      </p:sp>
      <p:sp>
        <p:nvSpPr>
          <p:cNvPr id="85" name="文本框 84"/>
          <p:cNvSpPr txBox="1"/>
          <p:nvPr/>
        </p:nvSpPr>
        <p:spPr>
          <a:xfrm>
            <a:off x="13800075" y="6416118"/>
            <a:ext cx="1239119" cy="100012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42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8709100" y="7130867"/>
            <a:ext cx="973969" cy="13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627563" y="6395364"/>
            <a:ext cx="1139117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95" dirty="0"/>
              <a:t>ST</a:t>
            </a:r>
          </a:p>
        </p:txBody>
      </p:sp>
      <p:sp>
        <p:nvSpPr>
          <p:cNvPr id="15" name="矩形 14"/>
          <p:cNvSpPr/>
          <p:nvPr/>
        </p:nvSpPr>
        <p:spPr>
          <a:xfrm>
            <a:off x="19766680" y="6486775"/>
            <a:ext cx="4800230" cy="1120366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755" tIns="84377" rIns="168755" bIns="8437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20"/>
          </a:p>
        </p:txBody>
      </p:sp>
      <p:sp>
        <p:nvSpPr>
          <p:cNvPr id="16" name="文本框 15"/>
          <p:cNvSpPr txBox="1"/>
          <p:nvPr/>
        </p:nvSpPr>
        <p:spPr>
          <a:xfrm>
            <a:off x="24035798" y="5608137"/>
            <a:ext cx="1653560" cy="19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80" dirty="0"/>
              <a:t>.</a:t>
            </a:r>
            <a:endParaRPr lang="zh-CN" altLang="en-US" sz="12180" dirty="0"/>
          </a:p>
        </p:txBody>
      </p:sp>
      <p:sp>
        <p:nvSpPr>
          <p:cNvPr id="17" name="文本框 16"/>
          <p:cNvSpPr txBox="1"/>
          <p:nvPr/>
        </p:nvSpPr>
        <p:spPr>
          <a:xfrm>
            <a:off x="19766376" y="6486434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43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464538" y="6726895"/>
            <a:ext cx="5394882" cy="60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20" dirty="0"/>
              <a:t>CS-&gt;BEGIN ST END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2764392" y="8309128"/>
            <a:ext cx="1589139" cy="4688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661262" y="7670425"/>
            <a:ext cx="2355582" cy="54483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950" dirty="0"/>
              <a:t>WHILE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353226" y="7652505"/>
            <a:ext cx="1239119" cy="100012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24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2764392" y="9277143"/>
            <a:ext cx="1589139" cy="4688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2956589" y="8638441"/>
            <a:ext cx="842618" cy="54483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950" dirty="0"/>
              <a:t>IF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353226" y="8620520"/>
            <a:ext cx="1239119" cy="100012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23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2684701" y="10794794"/>
            <a:ext cx="3359926" cy="421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2956589" y="9430666"/>
            <a:ext cx="842618" cy="54483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950" dirty="0"/>
              <a:t>ID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4353226" y="9397510"/>
            <a:ext cx="1239119" cy="100012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21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2764392" y="10052961"/>
            <a:ext cx="1589139" cy="4688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956589" y="10052961"/>
            <a:ext cx="1139117" cy="6604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695" dirty="0"/>
              <a:t>S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5979866" y="10277631"/>
            <a:ext cx="1239119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905" dirty="0"/>
              <a:t>I</a:t>
            </a:r>
            <a:r>
              <a:rPr lang="en-US" sz="2580" dirty="0"/>
              <a:t>18</a:t>
            </a:r>
          </a:p>
        </p:txBody>
      </p:sp>
      <p:sp>
        <p:nvSpPr>
          <p:cNvPr id="33" name="下弧形箭头 32"/>
          <p:cNvSpPr/>
          <p:nvPr/>
        </p:nvSpPr>
        <p:spPr>
          <a:xfrm>
            <a:off x="11491675" y="11270598"/>
            <a:ext cx="1278577" cy="1258654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2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D04E0B-6092-4176-B93B-4919DAF5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78" y="2461847"/>
            <a:ext cx="21828368" cy="133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8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BE15C7-9E53-44D0-9BDC-C166C4C8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09" y="1312986"/>
            <a:ext cx="28604306" cy="1425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18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894</Words>
  <Application>Microsoft Office PowerPoint</Application>
  <PresentationFormat>自定义</PresentationFormat>
  <Paragraphs>426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19935</dc:creator>
  <cp:lastModifiedBy>yu bl</cp:lastModifiedBy>
  <cp:revision>29</cp:revision>
  <dcterms:created xsi:type="dcterms:W3CDTF">2020-06-08T05:05:00Z</dcterms:created>
  <dcterms:modified xsi:type="dcterms:W3CDTF">2021-10-24T06:00:46Z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