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3" r:id="rId3"/>
    <p:sldId id="351" r:id="rId4"/>
    <p:sldId id="256" r:id="rId5"/>
    <p:sldId id="272" r:id="rId6"/>
    <p:sldId id="293" r:id="rId7"/>
    <p:sldId id="274" r:id="rId8"/>
    <p:sldId id="322" r:id="rId9"/>
    <p:sldId id="373" r:id="rId11"/>
    <p:sldId id="372" r:id="rId12"/>
    <p:sldId id="374" r:id="rId13"/>
    <p:sldId id="385" r:id="rId14"/>
    <p:sldId id="377" r:id="rId15"/>
    <p:sldId id="378" r:id="rId16"/>
    <p:sldId id="379" r:id="rId17"/>
    <p:sldId id="386" r:id="rId18"/>
    <p:sldId id="387" r:id="rId19"/>
    <p:sldId id="388" r:id="rId20"/>
    <p:sldId id="389" r:id="rId21"/>
    <p:sldId id="381" r:id="rId22"/>
    <p:sldId id="380" r:id="rId23"/>
    <p:sldId id="382" r:id="rId24"/>
    <p:sldId id="383" r:id="rId25"/>
    <p:sldId id="3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39850"/>
            <a:ext cx="10515600" cy="1325563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201</a:t>
            </a:r>
            <a:r>
              <a:rPr lang="zh-CN" altLang="en-US">
                <a:sym typeface="+mn-ea"/>
              </a:rPr>
              <a:t>计算机网络实验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4011295"/>
            <a:ext cx="10515600" cy="103505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/>
              <a:t>折建章、彭洋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7" name="文本占位符 16386" descr="头部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838200" y="418465"/>
            <a:ext cx="10236200" cy="59823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865505"/>
            <a:ext cx="1119124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920750"/>
            <a:ext cx="5631180" cy="514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920750"/>
            <a:ext cx="5807075" cy="5142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035368"/>
            <a:ext cx="8848090" cy="5530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348298"/>
            <a:ext cx="8848090" cy="5530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663893"/>
            <a:ext cx="8848090" cy="5530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30" y="1128713"/>
            <a:ext cx="6409690" cy="4266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15361" descr="网络编程接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69963"/>
            <a:ext cx="8953500" cy="4068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SzPct val="100000"/>
            </a:pPr>
            <a:endParaRPr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7" name="图片 16386" descr="应用编程接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8600"/>
            <a:ext cx="8448675" cy="4010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7409" descr="SocketA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762000"/>
            <a:ext cx="7867650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18433" descr="NewSock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066800"/>
            <a:ext cx="3810000" cy="481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515303"/>
            <a:ext cx="8848090" cy="5530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图片 20481" descr="调用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631825"/>
            <a:ext cx="5522595" cy="451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设置自动获取</a:t>
            </a:r>
            <a:r>
              <a:rPr lang="en-US" altLang="zh-CN"/>
              <a:t>IP</a:t>
            </a:r>
            <a:r>
              <a:rPr lang="zh-CN" altLang="en-US"/>
              <a:t>地址、签到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2645"/>
            <a:ext cx="10515600" cy="12674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SetDHCP.bat   </a:t>
            </a:r>
            <a:r>
              <a:rPr lang="zh-CN" altLang="en-US"/>
              <a:t>文件内容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netsh interface ip set address name="以太网" source=dhcp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netsh interface ip set dns name ="以太网" source=dhcp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2355" y="1514475"/>
            <a:ext cx="86487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设置自动获取IP地址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方法一：</a:t>
            </a:r>
            <a:endParaRPr lang="zh-CN" altLang="en-US"/>
          </a:p>
          <a:p>
            <a:pPr algn="l"/>
            <a:r>
              <a:rPr lang="zh-CN" altLang="en-US"/>
              <a:t>  设置本地“以太网”网卡属性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方法二：找到D盘</a:t>
            </a:r>
            <a:endParaRPr lang="zh-CN" altLang="en-US"/>
          </a:p>
          <a:p>
            <a:pPr algn="l"/>
            <a:r>
              <a:rPr lang="zh-CN" altLang="en-US"/>
              <a:t>        SetDHCP文件</a:t>
            </a:r>
            <a:endParaRPr lang="zh-CN" altLang="en-US"/>
          </a:p>
          <a:p>
            <a:pPr algn="l"/>
            <a:r>
              <a:rPr lang="zh-CN" altLang="en-US"/>
              <a:t>        右键以管理员身份运行</a:t>
            </a:r>
            <a:endParaRPr lang="zh-CN" altLang="en-US"/>
          </a:p>
          <a:p>
            <a:pPr algn="l"/>
            <a:r>
              <a:rPr lang="zh-CN" altLang="en-US"/>
              <a:t>        确认</a:t>
            </a:r>
            <a:endParaRPr lang="zh-CN" altLang="en-US"/>
          </a:p>
          <a:p>
            <a:pPr algn="l"/>
            <a:r>
              <a:rPr lang="zh-CN" altLang="en-US"/>
              <a:t>签到界面不出现操作秘籍：禁用虚拟网卡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955" y="663893"/>
            <a:ext cx="8848090" cy="5530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3" y="305118"/>
            <a:ext cx="8857615" cy="463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3" y="1401128"/>
            <a:ext cx="8857615" cy="463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483235"/>
            <a:ext cx="9720580" cy="5411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40640"/>
            <a:ext cx="10842625" cy="677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787" name="图片 118786" descr="conn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0" y="1978660"/>
            <a:ext cx="4407535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990600" y="328930"/>
          <a:ext cx="10480040" cy="625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7867650" imgH="4695825" progId="Paint.Picture">
                  <p:embed/>
                </p:oleObj>
              </mc:Choice>
              <mc:Fallback>
                <p:oleObj name="" r:id="rId1" imgW="7867650" imgH="4695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28930"/>
                        <a:ext cx="10480040" cy="6252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/>
        </p:nvGraphicFramePr>
        <p:xfrm>
          <a:off x="570230" y="301625"/>
          <a:ext cx="5806440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7143750" imgH="4591050" progId="Paint.Picture">
                  <p:embed/>
                </p:oleObj>
              </mc:Choice>
              <mc:Fallback>
                <p:oleObj name="" r:id="rId1" imgW="7143750" imgH="45910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230" y="301625"/>
                        <a:ext cx="5806440" cy="528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939280" y="938530"/>
          <a:ext cx="358902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" imgW="7705725" imgH="4552950" progId="Paint.Picture">
                  <p:embed/>
                </p:oleObj>
              </mc:Choice>
              <mc:Fallback>
                <p:oleObj name="" r:id="rId3" imgW="7705725" imgH="45529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9280" y="938530"/>
                        <a:ext cx="358902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操作 6"/>
          <p:cNvSpPr/>
          <p:nvPr/>
        </p:nvSpPr>
        <p:spPr>
          <a:xfrm>
            <a:off x="3561080" y="667385"/>
            <a:ext cx="4848225" cy="227393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操作 7"/>
          <p:cNvSpPr/>
          <p:nvPr/>
        </p:nvSpPr>
        <p:spPr>
          <a:xfrm rot="10800000">
            <a:off x="3561715" y="3630930"/>
            <a:ext cx="4847590" cy="19926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3105" y="2941320"/>
            <a:ext cx="2923540" cy="69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19650" y="2979420"/>
            <a:ext cx="534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IP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89100" y="935355"/>
          <a:ext cx="8644890" cy="463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70"/>
                <a:gridCol w="4121150"/>
                <a:gridCol w="661670"/>
                <a:gridCol w="3200400"/>
              </a:tblGrid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工具软件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网线端接与测试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图片讲解和实训操作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简单LAN设计与以太网帧分析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Wireshark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IP网络规划与路由设计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Cisco Packet Tracert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TCP/UDP协议分析与Socket应用设计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Visual C++ 6.0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小型网络综合设计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55" y="258445"/>
            <a:ext cx="11081385" cy="1325880"/>
          </a:xfrm>
        </p:spPr>
        <p:txBody>
          <a:bodyPr/>
          <a:p>
            <a:r>
              <a:rPr lang="zh-CN" altLang="en-US">
                <a:sym typeface="+mn-ea"/>
              </a:rPr>
              <a:t>实验四：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TCP/UDP协议分析与Socket应用设计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365" y="1509395"/>
            <a:ext cx="10592435" cy="2106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 b="1">
                <a:sym typeface="+mn-ea"/>
              </a:rPr>
              <a:t>实验目的：</a:t>
            </a:r>
            <a:endParaRPr lang="zh-CN" altLang="en-US" sz="1800" b="1">
              <a:sym typeface="+mn-ea"/>
            </a:endParaRPr>
          </a:p>
          <a:p>
            <a:pPr marL="0" indent="0">
              <a:buNone/>
            </a:pPr>
            <a:r>
              <a:rPr lang="en-US" altLang="zh-CN" sz="1800" b="1">
                <a:sym typeface="+mn-ea"/>
              </a:rPr>
              <a:t>         </a:t>
            </a:r>
            <a:r>
              <a:rPr sz="1800" b="1">
                <a:sym typeface="+mn-ea"/>
              </a:rPr>
              <a:t>1.熟悉 WINSOCK接口核心函数功能与使用方法；</a:t>
            </a:r>
            <a:endParaRPr sz="1800" b="1">
              <a:sym typeface="+mn-ea"/>
            </a:endParaRPr>
          </a:p>
          <a:p>
            <a:pPr marL="457200" lvl="1" indent="0">
              <a:buNone/>
            </a:pPr>
            <a:r>
              <a:rPr sz="1800" b="1">
                <a:sym typeface="+mn-ea"/>
              </a:rPr>
              <a:t>2.初步掌握借助Socket接口间接访问系统TCP/IP协议栈的方法；</a:t>
            </a:r>
            <a:endParaRPr sz="1800" b="1">
              <a:sym typeface="+mn-ea"/>
            </a:endParaRPr>
          </a:p>
          <a:p>
            <a:pPr marL="457200" lvl="1" indent="0">
              <a:buNone/>
            </a:pPr>
            <a:r>
              <a:rPr sz="1800" b="1">
                <a:sym typeface="+mn-ea"/>
              </a:rPr>
              <a:t>3.加深理解TCP协议连接建立、关闭过程；</a:t>
            </a:r>
            <a:endParaRPr sz="1800" b="1">
              <a:sym typeface="+mn-ea"/>
            </a:endParaRPr>
          </a:p>
          <a:p>
            <a:pPr marL="457200" lvl="1" indent="0">
              <a:buNone/>
            </a:pPr>
            <a:r>
              <a:rPr sz="1800" b="1">
                <a:sym typeface="+mn-ea"/>
              </a:rPr>
              <a:t>4.加深理解TCP报文编号、应答、流量控制机制。</a:t>
            </a:r>
            <a:endParaRPr sz="1800" b="1">
              <a:sym typeface="+mn-ea"/>
            </a:endParaRPr>
          </a:p>
          <a:p>
            <a:pPr marL="457200" lvl="1" indent="0">
              <a:buNone/>
            </a:pPr>
            <a:r>
              <a:rPr sz="1800" b="1">
                <a:sym typeface="+mn-ea"/>
              </a:rPr>
              <a:t>5.了解Socket应用程序通信时前台与后台工作内容。</a:t>
            </a:r>
            <a:endParaRPr sz="1800" b="1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99465" y="3964940"/>
            <a:ext cx="10592435" cy="210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>
                <a:sym typeface="+mn-ea"/>
              </a:rPr>
              <a:t>实验任务</a:t>
            </a:r>
            <a:r>
              <a:rPr lang="zh-CN" altLang="en-US" sz="1800" b="1">
                <a:sym typeface="+mn-ea"/>
              </a:rPr>
              <a:t>：</a:t>
            </a:r>
            <a:endParaRPr lang="zh-CN" altLang="en-US" sz="1800" b="1">
              <a:sym typeface="+mn-ea"/>
            </a:endParaRPr>
          </a:p>
          <a:p>
            <a:pPr marL="0" indent="0">
              <a:buNone/>
            </a:pPr>
            <a:r>
              <a:rPr lang="en-US" altLang="zh-CN" sz="1800" b="1">
                <a:sym typeface="+mn-ea"/>
              </a:rPr>
              <a:t>         </a:t>
            </a:r>
            <a:r>
              <a:rPr sz="1800" b="1">
                <a:sym typeface="+mn-ea"/>
              </a:rPr>
              <a:t>1.运用Socket网络编程接口, 设计一个简单的文件传输程序；</a:t>
            </a:r>
            <a:endParaRPr sz="1800" b="1">
              <a:sym typeface="+mn-ea"/>
            </a:endParaRPr>
          </a:p>
          <a:p>
            <a:pPr marL="0" indent="0">
              <a:buNone/>
            </a:pPr>
            <a:r>
              <a:rPr sz="1800" b="1">
                <a:sym typeface="+mn-ea"/>
              </a:rPr>
              <a:t>         2.分析TCP协议连接建立、关闭过程；</a:t>
            </a:r>
            <a:endParaRPr sz="1800" b="1">
              <a:sym typeface="+mn-ea"/>
            </a:endParaRPr>
          </a:p>
          <a:p>
            <a:pPr marL="0" indent="0">
              <a:buNone/>
            </a:pPr>
            <a:r>
              <a:rPr sz="1800" b="1">
                <a:sym typeface="+mn-ea"/>
              </a:rPr>
              <a:t>         </a:t>
            </a:r>
            <a:r>
              <a:rPr lang="en-US" sz="1800" b="1">
                <a:sym typeface="+mn-ea"/>
              </a:rPr>
              <a:t>3.</a:t>
            </a:r>
            <a:r>
              <a:rPr sz="1800" b="1">
                <a:sym typeface="+mn-ea"/>
              </a:rPr>
              <a:t>分析TCP报文编号、应答、流量控制机制；分析文件传输效率。</a:t>
            </a:r>
            <a:endParaRPr sz="18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365" y="1509395"/>
            <a:ext cx="10592435" cy="40925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600" b="1">
                <a:sym typeface="+mn-ea"/>
              </a:rPr>
              <a:t>实验步骤：</a:t>
            </a:r>
            <a:endParaRPr lang="zh-CN" altLang="en-US" sz="3600" b="1"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         </a:t>
            </a:r>
            <a:r>
              <a:rPr b="1">
                <a:sym typeface="+mn-ea"/>
              </a:rPr>
              <a:t>1. </a:t>
            </a:r>
            <a:r>
              <a:rPr lang="zh-CN" b="1">
                <a:sym typeface="+mn-ea"/>
              </a:rPr>
              <a:t>使用SocketTool工具软件收发数据；</a:t>
            </a:r>
            <a:endParaRPr lang="zh-CN" b="1">
              <a:sym typeface="+mn-ea"/>
            </a:endParaRPr>
          </a:p>
          <a:p>
            <a:pPr marL="0" indent="0">
              <a:buNone/>
            </a:pPr>
            <a:endParaRPr lang="zh-CN" b="1">
              <a:sym typeface="+mn-ea"/>
            </a:endParaRPr>
          </a:p>
          <a:p>
            <a:pPr marL="0" indent="0">
              <a:buNone/>
            </a:pPr>
            <a:r>
              <a:rPr lang="zh-CN" b="1">
                <a:sym typeface="+mn-ea"/>
              </a:rPr>
              <a:t>         </a:t>
            </a:r>
            <a:r>
              <a:rPr lang="en-US" altLang="zh-CN" b="1">
                <a:sym typeface="+mn-ea"/>
              </a:rPr>
              <a:t>2. </a:t>
            </a:r>
            <a:r>
              <a:rPr lang="zh-CN" altLang="en-US" b="1">
                <a:sym typeface="+mn-ea"/>
              </a:rPr>
              <a:t>使用</a:t>
            </a:r>
            <a:r>
              <a:rPr lang="en-US" altLang="zh-CN" b="1">
                <a:sym typeface="+mn-ea"/>
              </a:rPr>
              <a:t>WireShark</a:t>
            </a:r>
            <a:r>
              <a:rPr lang="zh-CN" altLang="en-US" b="1">
                <a:sym typeface="+mn-ea"/>
              </a:rPr>
              <a:t>捕获收发数据，对照</a:t>
            </a:r>
            <a:r>
              <a:rPr lang="en-US" altLang="zh-CN" b="1">
                <a:sym typeface="+mn-ea"/>
              </a:rPr>
              <a:t>TCP</a:t>
            </a:r>
            <a:r>
              <a:rPr lang="zh-CN" altLang="en-US" b="1">
                <a:sym typeface="+mn-ea"/>
              </a:rPr>
              <a:t>协议格式分析数据；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  <a:p>
            <a:pPr marL="457200" lvl="1" indent="0">
              <a:buNone/>
            </a:pPr>
            <a:endParaRPr 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sz="2800" b="1">
                <a:sym typeface="+mn-ea"/>
              </a:rPr>
              <a:t>   3</a:t>
            </a:r>
            <a:r>
              <a:rPr sz="2800" b="1">
                <a:sym typeface="+mn-ea"/>
              </a:rPr>
              <a:t>. </a:t>
            </a:r>
            <a:r>
              <a:rPr lang="zh-CN" sz="2800" b="1">
                <a:sym typeface="+mn-ea"/>
              </a:rPr>
              <a:t>了解</a:t>
            </a:r>
            <a:r>
              <a:rPr sz="2800" b="1">
                <a:sym typeface="+mn-ea"/>
              </a:rPr>
              <a:t>借助Socket接口间接访问系统TCP/IP协议栈的方法；</a:t>
            </a:r>
            <a:endParaRPr sz="2800" b="1">
              <a:sym typeface="+mn-ea"/>
            </a:endParaRPr>
          </a:p>
          <a:p>
            <a:pPr marL="457200" lvl="1" indent="0">
              <a:buNone/>
            </a:pPr>
            <a:endParaRPr 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sz="2800" b="1">
                <a:sym typeface="+mn-ea"/>
              </a:rPr>
              <a:t>   4</a:t>
            </a:r>
            <a:r>
              <a:rPr sz="2800" b="1">
                <a:sym typeface="+mn-ea"/>
              </a:rPr>
              <a:t>.  </a:t>
            </a:r>
            <a:r>
              <a:rPr lang="zh-CN" sz="2800" b="1">
                <a:sym typeface="+mn-ea"/>
              </a:rPr>
              <a:t>编程实现文件发送服务和发送工具软件（示例代码调试</a:t>
            </a:r>
            <a:r>
              <a:rPr lang="zh-CN" sz="2800" b="1">
                <a:sym typeface="+mn-ea"/>
              </a:rPr>
              <a:t>）</a:t>
            </a:r>
            <a:r>
              <a:rPr sz="2800" b="1">
                <a:sym typeface="+mn-ea"/>
              </a:rPr>
              <a:t>；</a:t>
            </a:r>
            <a:endParaRPr sz="2800" b="1">
              <a:sym typeface="+mn-ea"/>
            </a:endParaRPr>
          </a:p>
          <a:p>
            <a:pPr marL="457200" lvl="1" indent="0">
              <a:buNone/>
            </a:pPr>
            <a:endParaRPr 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sz="2800" b="1">
                <a:sym typeface="+mn-ea"/>
              </a:rPr>
              <a:t>   5</a:t>
            </a:r>
            <a:r>
              <a:rPr sz="2800" b="1">
                <a:sym typeface="+mn-ea"/>
              </a:rPr>
              <a:t>.  </a:t>
            </a:r>
            <a:r>
              <a:rPr lang="zh-CN" altLang="en-US" sz="2800" b="1">
                <a:sym typeface="+mn-ea"/>
              </a:rPr>
              <a:t>使用</a:t>
            </a:r>
            <a:r>
              <a:rPr lang="en-US" altLang="zh-CN" sz="2800" b="1">
                <a:sym typeface="+mn-ea"/>
              </a:rPr>
              <a:t>WireShark</a:t>
            </a:r>
            <a:r>
              <a:rPr lang="zh-CN" altLang="en-US" sz="2800" b="1">
                <a:sym typeface="+mn-ea"/>
              </a:rPr>
              <a:t>捕获文件收发数据包集，对照分析连接和关闭机制</a:t>
            </a:r>
            <a:r>
              <a:rPr sz="2800" b="1">
                <a:sym typeface="+mn-ea"/>
              </a:rPr>
              <a:t>。</a:t>
            </a:r>
            <a:endParaRPr sz="28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1" name="对象 73730"/>
          <p:cNvGraphicFramePr>
            <a:graphicFrameLocks noChangeAspect="1"/>
          </p:cNvGraphicFramePr>
          <p:nvPr/>
        </p:nvGraphicFramePr>
        <p:xfrm>
          <a:off x="1044575" y="642620"/>
          <a:ext cx="10103485" cy="584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021580" imgH="3267075" progId="Visio.Drawing.11">
                  <p:embed/>
                </p:oleObj>
              </mc:Choice>
              <mc:Fallback>
                <p:oleObj name="" r:id="rId1" imgW="5021580" imgH="32670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4575" y="642620"/>
                        <a:ext cx="10103485" cy="584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aa28745-9550-4b46-95a9-2f2abe8c5d0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103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Visio.Drawing.11</vt:lpstr>
      <vt:lpstr>201计算机网络实验</vt:lpstr>
      <vt:lpstr>设置自动获取IP地址、签到</vt:lpstr>
      <vt:lpstr>PowerPoint 演示文稿</vt:lpstr>
      <vt:lpstr>PowerPoint 演示文稿</vt:lpstr>
      <vt:lpstr>PowerPoint 演示文稿</vt:lpstr>
      <vt:lpstr>PowerPoint 演示文稿</vt:lpstr>
      <vt:lpstr>实验三：IP网络规划与路由设计</vt:lpstr>
      <vt:lpstr>实验四：TCP/UDP协议分析与Socket应用设计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191计算机网络实验</dc:title>
  <dc:creator/>
  <cp:lastModifiedBy>aa</cp:lastModifiedBy>
  <cp:revision>65</cp:revision>
  <dcterms:created xsi:type="dcterms:W3CDTF">2018-11-24T10:52:00Z</dcterms:created>
  <dcterms:modified xsi:type="dcterms:W3CDTF">2020-11-14T08:34:21Z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