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F7378-F676-4D1A-A4F8-95151149B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面向对象程序测试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42DE6-F435-4FA7-9249-86F5771F9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1800301338</a:t>
            </a:r>
            <a:r>
              <a:rPr lang="zh-CN" altLang="en-US" dirty="0"/>
              <a:t>于彬磊</a:t>
            </a:r>
            <a:endParaRPr lang="en-US" altLang="zh-CN" dirty="0"/>
          </a:p>
          <a:p>
            <a:r>
              <a:rPr lang="zh-CN" altLang="en-US" dirty="0"/>
              <a:t>第一组</a:t>
            </a:r>
            <a:endParaRPr lang="en-US" altLang="zh-CN" dirty="0"/>
          </a:p>
          <a:p>
            <a:r>
              <a:rPr lang="zh-CN" altLang="en-US" dirty="0"/>
              <a:t>组长 贺越华</a:t>
            </a:r>
          </a:p>
        </p:txBody>
      </p:sp>
    </p:spTree>
    <p:extLst>
      <p:ext uri="{BB962C8B-B14F-4D97-AF65-F5344CB8AC3E}">
        <p14:creationId xmlns:p14="http://schemas.microsoft.com/office/powerpoint/2010/main" val="403825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4B8129-6A80-46A6-BE6A-EC090FAAB6C2}"/>
              </a:ext>
            </a:extLst>
          </p:cNvPr>
          <p:cNvSpPr txBox="1"/>
          <p:nvPr/>
        </p:nvSpPr>
        <p:spPr>
          <a:xfrm>
            <a:off x="1763486" y="1038166"/>
            <a:ext cx="24362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测试策略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A1C8D1-E135-4D3D-B3D2-22A3B57192C8}"/>
              </a:ext>
            </a:extLst>
          </p:cNvPr>
          <p:cNvSpPr txBox="1"/>
          <p:nvPr/>
        </p:nvSpPr>
        <p:spPr>
          <a:xfrm>
            <a:off x="1763486" y="3696788"/>
            <a:ext cx="355309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测试用例设计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F8A8D8-F6C7-4F35-8E82-ED9B5B545A91}"/>
              </a:ext>
            </a:extLst>
          </p:cNvPr>
          <p:cNvSpPr txBox="1"/>
          <p:nvPr/>
        </p:nvSpPr>
        <p:spPr>
          <a:xfrm>
            <a:off x="2044338" y="1715368"/>
            <a:ext cx="3272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dirty="0"/>
              <a:t>单元测试</a:t>
            </a:r>
            <a:endParaRPr lang="en-US" altLang="zh-CN" sz="3200" i="1" dirty="0"/>
          </a:p>
          <a:p>
            <a:r>
              <a:rPr lang="zh-CN" altLang="en-US" sz="3200" i="1" dirty="0"/>
              <a:t>集成测试</a:t>
            </a:r>
            <a:endParaRPr lang="en-US" altLang="zh-CN" sz="3200" i="1" dirty="0"/>
          </a:p>
          <a:p>
            <a:r>
              <a:rPr lang="zh-CN" altLang="en-US" sz="3200" i="1" dirty="0"/>
              <a:t>确认测试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5F7FCE-AC83-462E-9825-8434C34FE786}"/>
              </a:ext>
            </a:extLst>
          </p:cNvPr>
          <p:cNvSpPr txBox="1"/>
          <p:nvPr/>
        </p:nvSpPr>
        <p:spPr>
          <a:xfrm>
            <a:off x="2044338" y="4681673"/>
            <a:ext cx="42911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/>
              <a:t>测试类的方法 </a:t>
            </a:r>
          </a:p>
          <a:p>
            <a:r>
              <a:rPr lang="zh-CN" altLang="en-US" sz="2800" i="1" dirty="0"/>
              <a:t>集成测试方法 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245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338BE-7DBC-43A2-9793-384F1C2B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C77B2-2015-4E8C-B42C-504C4ECF7F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5106026" cy="1307286"/>
          </a:xfrm>
        </p:spPr>
        <p:txBody>
          <a:bodyPr/>
          <a:lstStyle/>
          <a:p>
            <a:r>
              <a:rPr lang="zh-CN" altLang="en-US" dirty="0"/>
              <a:t>单元：封装的类和对象</a:t>
            </a:r>
            <a:r>
              <a:rPr lang="en-US" altLang="zh-CN" dirty="0"/>
              <a:t>(</a:t>
            </a:r>
            <a:r>
              <a:rPr lang="zh-CN" altLang="en-US" dirty="0"/>
              <a:t>模块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单元测试：集中检测软件设计的最小单元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5A32A8-4D3C-4F70-9664-CFD5D940C6C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3774" y="3429000"/>
            <a:ext cx="5105400" cy="3424107"/>
          </a:xfrm>
        </p:spPr>
        <p:txBody>
          <a:bodyPr/>
          <a:lstStyle/>
          <a:p>
            <a:r>
              <a:rPr lang="zh-CN" altLang="en-US" dirty="0"/>
              <a:t>测试重点</a:t>
            </a:r>
            <a:endParaRPr lang="en-US" altLang="zh-CN" dirty="0"/>
          </a:p>
          <a:p>
            <a:pPr lvl="1"/>
            <a:r>
              <a:rPr lang="zh-CN" altLang="en-US" dirty="0"/>
              <a:t>模块接口</a:t>
            </a:r>
            <a:endParaRPr lang="en-US" altLang="zh-CN" dirty="0"/>
          </a:p>
          <a:p>
            <a:pPr lvl="1"/>
            <a:r>
              <a:rPr lang="zh-CN" altLang="en-US" dirty="0"/>
              <a:t>局部数据结构</a:t>
            </a:r>
            <a:endParaRPr lang="en-US" altLang="zh-CN" dirty="0"/>
          </a:p>
          <a:p>
            <a:pPr lvl="1"/>
            <a:r>
              <a:rPr lang="zh-CN" altLang="en-US" dirty="0"/>
              <a:t>重要的执行通路</a:t>
            </a:r>
            <a:endParaRPr lang="en-US" altLang="zh-CN" dirty="0"/>
          </a:p>
          <a:p>
            <a:pPr lvl="1"/>
            <a:r>
              <a:rPr lang="zh-CN" altLang="en-US" dirty="0"/>
              <a:t>出错处理通路</a:t>
            </a:r>
            <a:endParaRPr lang="en-US" altLang="zh-CN" dirty="0"/>
          </a:p>
          <a:p>
            <a:pPr lvl="1"/>
            <a:r>
              <a:rPr lang="zh-CN" altLang="en-US" dirty="0"/>
              <a:t>边界条件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9BFAFACF-1A60-41D9-8330-949B99950464}"/>
              </a:ext>
            </a:extLst>
          </p:cNvPr>
          <p:cNvSpPr txBox="1">
            <a:spLocks/>
          </p:cNvSpPr>
          <p:nvPr/>
        </p:nvSpPr>
        <p:spPr>
          <a:xfrm>
            <a:off x="5621396" y="3504503"/>
            <a:ext cx="5105400" cy="34241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测试方法</a:t>
            </a:r>
            <a:endParaRPr lang="en-US" altLang="zh-CN" dirty="0"/>
          </a:p>
          <a:p>
            <a:pPr lvl="1"/>
            <a:r>
              <a:rPr lang="zh-CN" altLang="en-US" dirty="0"/>
              <a:t>黑盒测试中的</a:t>
            </a:r>
            <a:endParaRPr lang="en-US" altLang="zh-CN" dirty="0"/>
          </a:p>
          <a:p>
            <a:pPr lvl="2"/>
            <a:r>
              <a:rPr lang="zh-CN" altLang="en-US" dirty="0"/>
              <a:t>等价类划分</a:t>
            </a:r>
            <a:endParaRPr lang="en-US" altLang="zh-CN" dirty="0"/>
          </a:p>
          <a:p>
            <a:pPr lvl="2"/>
            <a:r>
              <a:rPr lang="zh-CN" altLang="en-US" dirty="0"/>
              <a:t>边值分析</a:t>
            </a:r>
            <a:endParaRPr lang="en-US" altLang="zh-CN" dirty="0"/>
          </a:p>
          <a:p>
            <a:pPr lvl="1"/>
            <a:r>
              <a:rPr lang="zh-CN" altLang="en-US" dirty="0"/>
              <a:t>白盒测试中的</a:t>
            </a:r>
            <a:endParaRPr lang="en-US" altLang="zh-CN" dirty="0"/>
          </a:p>
          <a:p>
            <a:pPr lvl="2"/>
            <a:r>
              <a:rPr lang="zh-CN" altLang="en-US" dirty="0"/>
              <a:t>逻辑覆盖法</a:t>
            </a:r>
            <a:endParaRPr lang="en-US" altLang="zh-CN" dirty="0"/>
          </a:p>
          <a:p>
            <a:pPr lvl="2"/>
            <a:r>
              <a:rPr lang="zh-CN" altLang="en-US" dirty="0"/>
              <a:t>基本路径法</a:t>
            </a:r>
          </a:p>
          <a:p>
            <a:pPr lvl="2"/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1582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86219-4630-410C-B124-576919B3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2CE30-33BA-42AA-9463-2B2C97AE2C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1157984" cy="3424107"/>
          </a:xfrm>
        </p:spPr>
        <p:txBody>
          <a:bodyPr/>
          <a:lstStyle/>
          <a:p>
            <a:r>
              <a:rPr lang="zh-CN" altLang="en-US" dirty="0"/>
              <a:t>基于线程的集成测试：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把响应系统的一个输入或一个事件所需类集成起来。</a:t>
            </a:r>
          </a:p>
          <a:p>
            <a:r>
              <a:rPr lang="zh-CN" altLang="en-US" dirty="0"/>
              <a:t>基于使用的集成测试：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先测独立类，测完后测独立类下一层类（依赖类），到测完。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38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AAA67-E6C8-421D-87B8-3BF17A6E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确认测试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06B08-E08A-454C-9158-3F7DC93C12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测用户可见动作，可识别系统输出。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根据动态模型和描述系统行为的脚本设计确认测试用例。黑盒法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42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EC73E-3C12-497C-B493-7D131B63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388" y="411061"/>
            <a:ext cx="10364451" cy="1224794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测试用例设计</a:t>
            </a:r>
            <a:r>
              <a:rPr lang="zh-CN" altLang="en-US" sz="4000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BB308-F9ED-4E6F-9028-00ADD8A3DC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9117" y="1367406"/>
            <a:ext cx="11643918" cy="5185793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z="7600" dirty="0"/>
              <a:t>测试类的方法 </a:t>
            </a:r>
            <a:endParaRPr lang="en-US" altLang="zh-CN" sz="7600" dirty="0"/>
          </a:p>
          <a:p>
            <a:pPr lvl="1"/>
            <a:r>
              <a:rPr lang="zh-CN" altLang="en-US" sz="5100" dirty="0"/>
              <a:t>随机测试</a:t>
            </a:r>
            <a:r>
              <a:rPr lang="en-US" altLang="zh-CN" sz="5100" dirty="0"/>
              <a:t>——</a:t>
            </a:r>
            <a:r>
              <a:rPr lang="zh-CN" altLang="en-US" sz="5100" dirty="0"/>
              <a:t>在类的多个操作排列中，随机选择</a:t>
            </a:r>
            <a:endParaRPr lang="en-US" altLang="zh-CN" sz="5100" dirty="0"/>
          </a:p>
          <a:p>
            <a:pPr lvl="1"/>
            <a:r>
              <a:rPr lang="zh-CN" altLang="en-US" sz="5100" dirty="0"/>
              <a:t>划分测试</a:t>
            </a:r>
            <a:endParaRPr lang="en-US" altLang="zh-CN" sz="5100" dirty="0"/>
          </a:p>
          <a:p>
            <a:pPr lvl="2"/>
            <a:r>
              <a:rPr lang="zh-CN" altLang="en-US" sz="3600" dirty="0"/>
              <a:t>基于状态的划分</a:t>
            </a:r>
            <a:r>
              <a:rPr lang="en-US" altLang="zh-CN" sz="3600" dirty="0"/>
              <a:t>——</a:t>
            </a:r>
            <a:r>
              <a:rPr lang="zh-CN" altLang="en-US" sz="3600" dirty="0"/>
              <a:t>根据改变类状态能力划分：改变类状态；不改变类状态。</a:t>
            </a:r>
            <a:endParaRPr lang="en-US" altLang="zh-CN" sz="3600" dirty="0"/>
          </a:p>
          <a:p>
            <a:pPr lvl="2"/>
            <a:r>
              <a:rPr lang="zh-CN" altLang="en-US" sz="3600" dirty="0"/>
              <a:t>基于属性的划分</a:t>
            </a:r>
            <a:r>
              <a:rPr lang="en-US" altLang="zh-CN" sz="3600" dirty="0"/>
              <a:t>——</a:t>
            </a:r>
            <a:r>
              <a:rPr lang="zh-CN" altLang="en-US" sz="3600" dirty="0"/>
              <a:t>根据类操作属性：使用该属性；修改属性；不操作该属性。</a:t>
            </a:r>
            <a:endParaRPr lang="en-US" altLang="zh-CN" sz="3600" dirty="0"/>
          </a:p>
          <a:p>
            <a:pPr lvl="2"/>
            <a:r>
              <a:rPr lang="zh-CN" altLang="en-US" sz="3600" dirty="0"/>
              <a:t>基于功能的划分</a:t>
            </a:r>
            <a:r>
              <a:rPr lang="en-US" altLang="zh-CN" sz="3600" dirty="0"/>
              <a:t>——</a:t>
            </a:r>
            <a:r>
              <a:rPr lang="zh-CN" altLang="en-US" sz="3600" dirty="0"/>
              <a:t> 根据类操作完成功能。如初始化、计算、显示、结束等功能</a:t>
            </a:r>
            <a:endParaRPr lang="en-US" altLang="zh-CN" sz="3600" dirty="0"/>
          </a:p>
          <a:p>
            <a:pPr lvl="1"/>
            <a:r>
              <a:rPr lang="zh-CN" altLang="en-US" sz="4500" dirty="0"/>
              <a:t>基于故障测试</a:t>
            </a:r>
            <a:r>
              <a:rPr lang="en-US" altLang="zh-CN" sz="4500" dirty="0"/>
              <a:t>——</a:t>
            </a:r>
            <a:r>
              <a:rPr lang="zh-CN" altLang="en-US" sz="4500" dirty="0"/>
              <a:t>错误推测法，如边界或输入输出为零等</a:t>
            </a:r>
          </a:p>
          <a:p>
            <a:r>
              <a:rPr lang="zh-CN" altLang="en-US" sz="7600" dirty="0"/>
              <a:t>集成测试方法 </a:t>
            </a:r>
            <a:endParaRPr lang="en-US" altLang="zh-CN" sz="7600" dirty="0"/>
          </a:p>
          <a:p>
            <a:pPr lvl="1"/>
            <a:r>
              <a:rPr lang="zh-CN" altLang="en-US" sz="5100" dirty="0"/>
              <a:t>多类测试</a:t>
            </a:r>
            <a:r>
              <a:rPr lang="en-US" altLang="zh-CN" sz="5100" dirty="0"/>
              <a:t>——</a:t>
            </a:r>
            <a:r>
              <a:rPr lang="zh-CN" altLang="en-US" sz="5100" dirty="0"/>
              <a:t>测类间协作，同样可采用随机测试和划分测试</a:t>
            </a:r>
            <a:endParaRPr lang="en-US" altLang="zh-CN" sz="5100" dirty="0"/>
          </a:p>
          <a:p>
            <a:pPr lvl="1"/>
            <a:r>
              <a:rPr lang="zh-CN" altLang="en-US" sz="5100" dirty="0"/>
              <a:t>从动态模型导出测试用例</a:t>
            </a:r>
            <a:r>
              <a:rPr lang="en-US" altLang="zh-CN" sz="5100" dirty="0"/>
              <a:t>——</a:t>
            </a:r>
            <a:r>
              <a:rPr lang="zh-CN" altLang="en-US" sz="5100" dirty="0"/>
              <a:t>测试用例涵盖所有状态，遍历所有允许的状态转换</a:t>
            </a:r>
            <a:endParaRPr lang="en-US" altLang="zh-CN" sz="5100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188137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60</TotalTime>
  <Words>296</Words>
  <Application>Microsoft Office PowerPoint</Application>
  <PresentationFormat>宽屏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Tw Cen MT</vt:lpstr>
      <vt:lpstr>Wingdings</vt:lpstr>
      <vt:lpstr>水滴</vt:lpstr>
      <vt:lpstr>面向对象程序测试</vt:lpstr>
      <vt:lpstr>PowerPoint 演示文稿</vt:lpstr>
      <vt:lpstr>单元测试</vt:lpstr>
      <vt:lpstr>集成测试</vt:lpstr>
      <vt:lpstr>确认测试</vt:lpstr>
      <vt:lpstr>测试用例设计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面向对象程序测试</dc:title>
  <dc:creator>yu bl</dc:creator>
  <cp:lastModifiedBy>yu bl</cp:lastModifiedBy>
  <cp:revision>13</cp:revision>
  <dcterms:created xsi:type="dcterms:W3CDTF">2021-03-30T01:03:29Z</dcterms:created>
  <dcterms:modified xsi:type="dcterms:W3CDTF">2021-04-29T03:06:12Z</dcterms:modified>
</cp:coreProperties>
</file>