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848" r:id="rId3"/>
    <p:sldId id="1747" r:id="rId4"/>
    <p:sldId id="1748" r:id="rId5"/>
    <p:sldId id="1750" r:id="rId6"/>
    <p:sldId id="1749" r:id="rId7"/>
    <p:sldId id="1751" r:id="rId8"/>
    <p:sldId id="1753" r:id="rId9"/>
    <p:sldId id="1754" r:id="rId10"/>
    <p:sldId id="1755" r:id="rId11"/>
    <p:sldId id="1756" r:id="rId12"/>
    <p:sldId id="1752" r:id="rId13"/>
    <p:sldId id="1773" r:id="rId14"/>
    <p:sldId id="1774" r:id="rId15"/>
    <p:sldId id="1775" r:id="rId16"/>
    <p:sldId id="1765" r:id="rId17"/>
    <p:sldId id="1776" r:id="rId18"/>
    <p:sldId id="1758" r:id="rId19"/>
    <p:sldId id="1785" r:id="rId20"/>
    <p:sldId id="1786" r:id="rId21"/>
    <p:sldId id="1787" r:id="rId22"/>
    <p:sldId id="1760" r:id="rId23"/>
    <p:sldId id="1759" r:id="rId24"/>
    <p:sldId id="1761" r:id="rId25"/>
    <p:sldId id="1762" r:id="rId26"/>
    <p:sldId id="1763" r:id="rId27"/>
    <p:sldId id="1764" r:id="rId28"/>
    <p:sldId id="1788" r:id="rId29"/>
    <p:sldId id="1789" r:id="rId30"/>
    <p:sldId id="1790" r:id="rId31"/>
    <p:sldId id="1791" r:id="rId32"/>
    <p:sldId id="1792" r:id="rId33"/>
    <p:sldId id="1793" r:id="rId34"/>
    <p:sldId id="1794"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112644" name="图片 3" descr="webwxgetmsgimg"/>
          <p:cNvPicPr>
            <a:picLocks noChangeAspect="1"/>
          </p:cNvPicPr>
          <p:nvPr userDrawn="1"/>
        </p:nvPicPr>
        <p:blipFill>
          <a:blip r:embed="rId2"/>
          <a:stretch>
            <a:fillRect/>
          </a:stretch>
        </p:blipFill>
        <p:spPr>
          <a:xfrm>
            <a:off x="10297795" y="4961890"/>
            <a:ext cx="1861185" cy="1862455"/>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0640" y="1122680"/>
            <a:ext cx="12091670" cy="2387600"/>
          </a:xfrm>
        </p:spPr>
        <p:txBody>
          <a:bodyPr/>
          <a:p>
            <a:pPr fontAlgn="auto">
              <a:lnSpc>
                <a:spcPct val="120000"/>
              </a:lnSpc>
            </a:pPr>
            <a:r>
              <a:rPr lang="zh-CN" altLang="en-US"/>
              <a:t>第</a:t>
            </a:r>
            <a:r>
              <a:rPr lang="en-US" altLang="zh-CN"/>
              <a:t>1</a:t>
            </a:r>
            <a:r>
              <a:rPr lang="zh-CN" altLang="en-US"/>
              <a:t>章  </a:t>
            </a:r>
            <a:r>
              <a:rPr lang="en-US" altLang="zh-CN"/>
              <a:t>Python</a:t>
            </a:r>
            <a:r>
              <a:rPr lang="zh-CN" altLang="en-US"/>
              <a:t>语言概述</a:t>
            </a:r>
            <a:endParaRPr lang="zh-CN" altLang="en-US"/>
          </a:p>
        </p:txBody>
      </p:sp>
      <p:sp>
        <p:nvSpPr>
          <p:cNvPr id="3" name="副标题 2"/>
          <p:cNvSpPr>
            <a:spLocks noGrp="1"/>
          </p:cNvSpPr>
          <p:nvPr>
            <p:ph type="subTitle" idx="1"/>
          </p:nvPr>
        </p:nvSpPr>
        <p:spPr>
          <a:xfrm>
            <a:off x="1524000" y="3602355"/>
            <a:ext cx="9144000" cy="2298065"/>
          </a:xfrm>
        </p:spPr>
        <p:txBody>
          <a:bodyPr>
            <a:normAutofit/>
          </a:bodyPr>
          <a:p>
            <a:endParaRPr lang="zh-CN" altLang="en-US" sz="2800"/>
          </a:p>
          <a:p>
            <a:r>
              <a:rPr lang="zh-CN" altLang="en-US" sz="2800"/>
              <a:t>董付国</a:t>
            </a:r>
            <a:endParaRPr lang="zh-CN" altLang="en-US" sz="2800"/>
          </a:p>
          <a:p>
            <a:r>
              <a:rPr lang="zh-CN" altLang="en-US" sz="2800"/>
              <a:t>微信公众号：</a:t>
            </a:r>
            <a:r>
              <a:rPr lang="en-US" altLang="zh-CN" sz="2800"/>
              <a:t>Python</a:t>
            </a:r>
            <a:r>
              <a:rPr lang="zh-CN" altLang="en-US" sz="2800"/>
              <a:t>小屋</a:t>
            </a:r>
            <a:endParaRPr lang="zh-CN" altLang="en-US" sz="28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  Python编程规范与代码优化建议</a:t>
            </a:r>
            <a:endParaRPr lang="zh-CN" altLang="en-US"/>
          </a:p>
        </p:txBody>
      </p:sp>
      <p:sp>
        <p:nvSpPr>
          <p:cNvPr id="3" name="内容占位符 2"/>
          <p:cNvSpPr>
            <a:spLocks noGrp="1"/>
          </p:cNvSpPr>
          <p:nvPr>
            <p:ph idx="1"/>
          </p:nvPr>
        </p:nvSpPr>
        <p:spPr/>
        <p:txBody>
          <a:bodyPr/>
          <a:p>
            <a:pPr marL="0" indent="0" fontAlgn="auto">
              <a:lnSpc>
                <a:spcPct val="150000"/>
              </a:lnSpc>
              <a:buNone/>
            </a:pPr>
            <a:r>
              <a:rPr lang="zh-CN" altLang="en-US" sz="2400"/>
              <a:t>（5）虽然Python运算符有明确的优先级，但对于复杂的表达式建议在适当的位置使用</a:t>
            </a:r>
            <a:r>
              <a:rPr lang="zh-CN" altLang="en-US" sz="2400">
                <a:solidFill>
                  <a:srgbClr val="FF0000"/>
                </a:solidFill>
              </a:rPr>
              <a:t>括号</a:t>
            </a:r>
            <a:r>
              <a:rPr lang="zh-CN" altLang="en-US" sz="2400"/>
              <a:t>使得各种运算的隶属关系和顺序更加明确、清晰。</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  Python编程规范与代码优化建议</a:t>
            </a:r>
            <a:endParaRPr lang="zh-CN" altLang="en-US"/>
          </a:p>
        </p:txBody>
      </p:sp>
      <p:sp>
        <p:nvSpPr>
          <p:cNvPr id="3" name="内容占位符 2"/>
          <p:cNvSpPr>
            <a:spLocks noGrp="1"/>
          </p:cNvSpPr>
          <p:nvPr>
            <p:ph idx="1"/>
          </p:nvPr>
        </p:nvSpPr>
        <p:spPr/>
        <p:txBody>
          <a:bodyPr/>
          <a:p>
            <a:pPr defTabSz="914400" fontAlgn="base">
              <a:lnSpc>
                <a:spcPct val="150000"/>
              </a:lnSpc>
              <a:buSzPct val="90000"/>
              <a:buFont typeface="Wingdings" panose="05000000000000000000" pitchFamily="2" charset="2"/>
              <a:buNone/>
            </a:pPr>
            <a:r>
              <a:rPr lang="zh-CN" altLang="en-US" sz="2400" dirty="0">
                <a:sym typeface="+mn-ea"/>
              </a:rPr>
              <a:t>（</a:t>
            </a:r>
            <a:r>
              <a:rPr lang="en-US" altLang="x-none" sz="2400" dirty="0">
                <a:sym typeface="+mn-ea"/>
              </a:rPr>
              <a:t>6</a:t>
            </a:r>
            <a:r>
              <a:rPr lang="zh-CN" altLang="en-US" sz="2400" dirty="0">
                <a:sym typeface="+mn-ea"/>
              </a:rPr>
              <a:t>）注释</a:t>
            </a:r>
            <a:endParaRPr lang="zh-CN" altLang="en-US" sz="2400" strike="noStrike" noProof="1" dirty="0"/>
          </a:p>
          <a:p>
            <a:pPr defTabSz="914400" fontAlgn="base">
              <a:lnSpc>
                <a:spcPct val="150000"/>
              </a:lnSpc>
              <a:spcBef>
                <a:spcPts val="1200"/>
              </a:spcBef>
              <a:spcAft>
                <a:spcPts val="600"/>
              </a:spcAft>
              <a:buSzPct val="90000"/>
              <a:buFont typeface="Wingdings" panose="05000000000000000000" charset="0"/>
              <a:buChar char=""/>
            </a:pPr>
            <a:r>
              <a:rPr lang="zh-CN" altLang="en-US" sz="2400" dirty="0">
                <a:sym typeface="+mn-ea"/>
              </a:rPr>
              <a:t> 以#开始，表示本行#之后的内容为注释。</a:t>
            </a:r>
            <a:endParaRPr lang="zh-CN" altLang="en-US" sz="2400" strike="noStrike" noProof="1" dirty="0"/>
          </a:p>
          <a:p>
            <a:pPr defTabSz="914400" fontAlgn="base">
              <a:lnSpc>
                <a:spcPct val="150000"/>
              </a:lnSpc>
              <a:spcBef>
                <a:spcPts val="1200"/>
              </a:spcBef>
              <a:spcAft>
                <a:spcPts val="600"/>
              </a:spcAft>
              <a:buSzPct val="90000"/>
              <a:buFont typeface="Wingdings" panose="05000000000000000000" charset="0"/>
              <a:buChar char="ü"/>
            </a:pPr>
            <a:r>
              <a:rPr lang="zh-CN" altLang="en-US" sz="2400" dirty="0">
                <a:sym typeface="+mn-ea"/>
              </a:rPr>
              <a:t> 包含在一对三引号'''...'''或"""..."""之间且不属于任何语句的内容将被解释器认为是注释。</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015365" y="4272915"/>
            <a:ext cx="5423535" cy="1560195"/>
          </a:xfrm>
          <a:prstGeom prst="rect">
            <a:avLst/>
          </a:prstGeom>
          <a:ln>
            <a:solidFill>
              <a:schemeClr val="accent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1.3  Python编程规范与代码优化建议</a:t>
            </a:r>
            <a:endParaRPr lang="en-US"/>
          </a:p>
        </p:txBody>
      </p:sp>
      <p:sp>
        <p:nvSpPr>
          <p:cNvPr id="3" name="Content Placeholder 2"/>
          <p:cNvSpPr>
            <a:spLocks noGrp="1"/>
          </p:cNvSpPr>
          <p:nvPr>
            <p:ph idx="1"/>
          </p:nvPr>
        </p:nvSpPr>
        <p:spPr/>
        <p:txBody>
          <a:bodyPr/>
          <a:p>
            <a:pPr marL="0" indent="0" fontAlgn="auto">
              <a:lnSpc>
                <a:spcPct val="150000"/>
              </a:lnSpc>
              <a:buNone/>
            </a:pPr>
            <a:r>
              <a:rPr lang="en-US" sz="2400"/>
              <a:t>（7）在开发速度和运行速度之间尽量取得</a:t>
            </a:r>
            <a:r>
              <a:rPr lang="en-US" sz="2400">
                <a:solidFill>
                  <a:srgbClr val="FF0000"/>
                </a:solidFill>
              </a:rPr>
              <a:t>最佳平衡</a:t>
            </a:r>
            <a:r>
              <a:rPr lang="en-US" sz="2400"/>
              <a:t>。</a:t>
            </a:r>
            <a:endParaRPr lang="en-US" sz="2400"/>
          </a:p>
          <a:p>
            <a:pPr fontAlgn="auto">
              <a:lnSpc>
                <a:spcPct val="150000"/>
              </a:lnSpc>
              <a:buFont typeface="Wingdings" panose="05000000000000000000" charset="0"/>
              <a:buChar char=""/>
            </a:pPr>
            <a:r>
              <a:rPr lang="en-US" sz="2400"/>
              <a:t>内置对象运行速度最快，标准库对象次之，用C或Fortran编写的扩展库速度也比较快，而纯Python的扩展库往往速度慢一些。</a:t>
            </a:r>
            <a:endParaRPr lang="en-US" sz="2400"/>
          </a:p>
          <a:p>
            <a:pPr fontAlgn="auto">
              <a:lnSpc>
                <a:spcPct val="150000"/>
              </a:lnSpc>
              <a:buFont typeface="Wingdings" panose="05000000000000000000" charset="0"/>
              <a:buChar char=""/>
            </a:pPr>
            <a:r>
              <a:rPr lang="en-US" sz="2400"/>
              <a:t>在开发项目时，应优先使用Python内置对象，其次考虑使用Python标准库提供的对象，最后考虑使用第三方扩展库。</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1.3  Python编程规范与代码优化建议</a:t>
            </a:r>
            <a:endParaRPr lang="en-US"/>
          </a:p>
        </p:txBody>
      </p:sp>
      <p:sp>
        <p:nvSpPr>
          <p:cNvPr id="3" name="Content Placeholder 2"/>
          <p:cNvSpPr>
            <a:spLocks noGrp="1"/>
          </p:cNvSpPr>
          <p:nvPr>
            <p:ph idx="1"/>
          </p:nvPr>
        </p:nvSpPr>
        <p:spPr/>
        <p:txBody>
          <a:bodyPr/>
          <a:p>
            <a:pPr marL="0" indent="0" fontAlgn="auto">
              <a:lnSpc>
                <a:spcPct val="150000"/>
              </a:lnSpc>
              <a:buNone/>
            </a:pPr>
            <a:r>
              <a:rPr lang="en-US" sz="2400"/>
              <a:t>（8）根据运算特点选择</a:t>
            </a:r>
            <a:r>
              <a:rPr lang="en-US" sz="2400">
                <a:solidFill>
                  <a:srgbClr val="FF0000"/>
                </a:solidFill>
              </a:rPr>
              <a:t>最合适的数据类型</a:t>
            </a:r>
            <a:r>
              <a:rPr lang="en-US" sz="2400"/>
              <a:t>来提高程序的运行效率。</a:t>
            </a:r>
            <a:endParaRPr lang="en-US" sz="2400"/>
          </a:p>
          <a:p>
            <a:pPr fontAlgn="auto">
              <a:lnSpc>
                <a:spcPct val="150000"/>
              </a:lnSpc>
              <a:buFont typeface="Wingdings" panose="05000000000000000000" charset="0"/>
              <a:buChar char=""/>
            </a:pPr>
            <a:r>
              <a:rPr lang="en-US" sz="2400"/>
              <a:t>如果定义一些数据只是用来频繁遍历，最好优先考虑元组或集合。</a:t>
            </a:r>
            <a:endParaRPr lang="en-US" sz="2400"/>
          </a:p>
          <a:p>
            <a:pPr fontAlgn="auto">
              <a:lnSpc>
                <a:spcPct val="150000"/>
              </a:lnSpc>
              <a:buFont typeface="Wingdings" panose="05000000000000000000" charset="0"/>
              <a:buChar char=""/>
            </a:pPr>
            <a:r>
              <a:rPr lang="en-US" sz="2400"/>
              <a:t>如果需要频繁地测试一个元素是否存在于一个序列中并且不关心其位置，尽量采用字典或者集合。</a:t>
            </a:r>
            <a:endParaRPr lang="en-US" sz="2400"/>
          </a:p>
          <a:p>
            <a:pPr fontAlgn="auto">
              <a:lnSpc>
                <a:spcPct val="150000"/>
              </a:lnSpc>
              <a:buFont typeface="Wingdings" panose="05000000000000000000" charset="0"/>
              <a:buChar char=""/>
            </a:pPr>
            <a:r>
              <a:rPr lang="en-US" sz="2400"/>
              <a:t>列表和元组的in操作的时间复杂度是线性的，而对于集合和字典却是常数级的，与问题规模几乎无关。</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1.3  Python编程规范与代码优化建议</a:t>
            </a:r>
            <a:endParaRPr lang="en-US"/>
          </a:p>
        </p:txBody>
      </p:sp>
      <p:sp>
        <p:nvSpPr>
          <p:cNvPr id="3" name="Content Placeholder 2"/>
          <p:cNvSpPr>
            <a:spLocks noGrp="1"/>
          </p:cNvSpPr>
          <p:nvPr>
            <p:ph idx="1"/>
          </p:nvPr>
        </p:nvSpPr>
        <p:spPr/>
        <p:txBody>
          <a:bodyPr/>
          <a:p>
            <a:pPr marL="0" indent="0" fontAlgn="auto">
              <a:lnSpc>
                <a:spcPct val="150000"/>
              </a:lnSpc>
              <a:buNone/>
            </a:pPr>
            <a:r>
              <a:rPr lang="en-US" sz="2400"/>
              <a:t>（9）充分利用关系运算符以及逻辑运算符and和or的</a:t>
            </a:r>
            <a:r>
              <a:rPr lang="en-US" sz="2400">
                <a:solidFill>
                  <a:srgbClr val="FF0000"/>
                </a:solidFill>
              </a:rPr>
              <a:t>惰性求值</a:t>
            </a:r>
            <a:r>
              <a:rPr lang="en-US" sz="2400"/>
              <a:t>特点，合理组织条件表达式中多个条件的先后顺序，减少不必要的计算。</a:t>
            </a:r>
            <a:endParaRPr lang="en-US" sz="2400"/>
          </a:p>
          <a:p>
            <a:pPr marL="0" indent="0" fontAlgn="auto">
              <a:lnSpc>
                <a:spcPct val="150000"/>
              </a:lnSpc>
              <a:buNone/>
            </a:pPr>
            <a:r>
              <a:rPr lang="en-US" sz="2400"/>
              <a:t>（10）充分利用生成器对象或类似迭代对象的</a:t>
            </a:r>
            <a:r>
              <a:rPr lang="en-US" sz="2400">
                <a:solidFill>
                  <a:srgbClr val="FF0000"/>
                </a:solidFill>
              </a:rPr>
              <a:t>惰性计算特点</a:t>
            </a:r>
            <a:r>
              <a:rPr lang="en-US" sz="2400"/>
              <a:t>，尽量避免将其转换为列表、元组等类型，这样可以减少对内存的占用，降低空间复杂度。</a:t>
            </a:r>
            <a:endParaRPr lang="en-US" sz="2400"/>
          </a:p>
          <a:p>
            <a:pPr marL="0" indent="0" fontAlgn="auto">
              <a:lnSpc>
                <a:spcPct val="150000"/>
              </a:lnSpc>
              <a:buNone/>
            </a:pPr>
            <a:r>
              <a:rPr lang="en-US" sz="2400"/>
              <a:t>（11）减少内循环中的无关计算，</a:t>
            </a:r>
            <a:r>
              <a:rPr lang="en-US" sz="2400">
                <a:solidFill>
                  <a:srgbClr val="FF0000"/>
                </a:solidFill>
              </a:rPr>
              <a:t>尽量往外层提取</a:t>
            </a:r>
            <a:r>
              <a:rPr lang="en-US" sz="2400"/>
              <a:t>。</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1.3  Python编程规范与代码优化建议</a:t>
            </a:r>
            <a:endParaRPr lang="zh-CN" altLang="en-US"/>
          </a:p>
        </p:txBody>
      </p:sp>
      <p:sp>
        <p:nvSpPr>
          <p:cNvPr id="3" name="内容占位符 2"/>
          <p:cNvSpPr>
            <a:spLocks noGrp="1"/>
          </p:cNvSpPr>
          <p:nvPr>
            <p:ph idx="1"/>
          </p:nvPr>
        </p:nvSpPr>
        <p:spPr>
          <a:xfrm>
            <a:off x="838200" y="1321435"/>
            <a:ext cx="10515600" cy="5034280"/>
          </a:xfrm>
        </p:spPr>
        <p:txBody>
          <a:bodyPr>
            <a:normAutofit lnSpcReduction="20000"/>
          </a:bodyPr>
          <a:p>
            <a:pPr marL="0" indent="0" fontAlgn="auto">
              <a:lnSpc>
                <a:spcPct val="100000"/>
              </a:lnSpc>
              <a:spcBef>
                <a:spcPts val="0"/>
              </a:spcBef>
              <a:buNone/>
            </a:pPr>
            <a:r>
              <a:rPr lang="zh-CN" altLang="en-US" sz="1800">
                <a:latin typeface="Consolas" panose="020B0609020204030204" charset="0"/>
              </a:rPr>
              <a:t>&gt;&gt;&gt; import this</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The Zen of Python, by Tim Peters</a:t>
            </a:r>
            <a:endParaRPr lang="zh-CN" altLang="en-US" sz="1800">
              <a:latin typeface="Consolas" panose="020B0609020204030204" charset="0"/>
            </a:endParaRPr>
          </a:p>
          <a:p>
            <a:pPr marL="0" indent="0" fontAlgn="auto">
              <a:lnSpc>
                <a:spcPct val="100000"/>
              </a:lnSpc>
              <a:spcBef>
                <a:spcPts val="0"/>
              </a:spcBef>
              <a:buNone/>
            </a:pP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Beautiful is better than ugly.</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Explicit is better than implicit.</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Simple is better than complex.</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Complex is better than complicated.</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Flat is better than nested.</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Sparse is better than dense.</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rPr>
              <a:t>Readability counts.</a:t>
            </a:r>
            <a:endParaRPr lang="zh-CN" altLang="en-US" sz="1800">
              <a:solidFill>
                <a:srgbClr val="FF000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Special cases aren't special enough to break the rules.</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Although practicality beats purity.</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Errors should never pass silently.</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Unless explicitly silenced.</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In the face of ambiguity, refuse the temptation to guess.</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There should be one-- and preferably only one --obvious way to do it.</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Although that way may not be obvious at first unless you're Dutch.</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Now is better than never.</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Although never is often better than *right* now.</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If the implementation is hard to explain, it's a bad idea.</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If the implementation is easy to explain, it may be a good idea.</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Namespaces are one honking great idea -- let's do more of those!</a:t>
            </a:r>
            <a:endParaRPr lang="zh-CN" altLang="en-US" sz="18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1.3  Python编程规范与代码优化建议</a:t>
            </a:r>
            <a:endParaRPr lang="en-US"/>
          </a:p>
        </p:txBody>
      </p:sp>
      <p:sp>
        <p:nvSpPr>
          <p:cNvPr id="3" name="Content Placeholder 2"/>
          <p:cNvSpPr>
            <a:spLocks noGrp="1"/>
          </p:cNvSpPr>
          <p:nvPr>
            <p:ph idx="1"/>
          </p:nvPr>
        </p:nvSpPr>
        <p:spPr/>
        <p:txBody>
          <a:bodyPr/>
          <a:p>
            <a:pPr marL="462280" indent="-462280">
              <a:buFont typeface="Wingdings" panose="05000000000000000000" charset="0"/>
              <a:buChar char=""/>
            </a:pPr>
            <a:r>
              <a:rPr lang="zh-CN" altLang="en-US" sz="2400">
                <a:solidFill>
                  <a:srgbClr val="FF0000"/>
                </a:solidFill>
                <a:sym typeface="+mn-ea"/>
              </a:rPr>
              <a:t>以动手实践为荣，以只看不练为耻。 </a:t>
            </a:r>
            <a:endParaRPr lang="zh-CN" altLang="en-US" sz="2400">
              <a:solidFill>
                <a:srgbClr val="FF0000"/>
              </a:solidFill>
            </a:endParaRPr>
          </a:p>
          <a:p>
            <a:pPr marL="462280" indent="-462280" fontAlgn="auto">
              <a:lnSpc>
                <a:spcPct val="100000"/>
              </a:lnSpc>
              <a:buFont typeface="Wingdings" panose="05000000000000000000" charset="0"/>
              <a:buChar char=""/>
            </a:pPr>
            <a:r>
              <a:rPr lang="zh-CN" altLang="en-US" sz="2400">
                <a:sym typeface="+mn-ea"/>
              </a:rPr>
              <a:t>以打印日志为荣，以单步跟踪为耻。 </a:t>
            </a:r>
            <a:endParaRPr lang="zh-CN" altLang="en-US" sz="2400"/>
          </a:p>
          <a:p>
            <a:pPr marL="462280" indent="-462280" fontAlgn="auto">
              <a:lnSpc>
                <a:spcPct val="100000"/>
              </a:lnSpc>
              <a:buFont typeface="Wingdings" panose="05000000000000000000" charset="0"/>
              <a:buChar char=""/>
            </a:pPr>
            <a:r>
              <a:rPr lang="zh-CN" altLang="en-US" sz="2400">
                <a:solidFill>
                  <a:srgbClr val="FF0000"/>
                </a:solidFill>
                <a:sym typeface="+mn-ea"/>
              </a:rPr>
              <a:t>以空白分隔为荣，以制表分隔为耻。 </a:t>
            </a:r>
            <a:endParaRPr lang="zh-CN" altLang="en-US" sz="2400">
              <a:solidFill>
                <a:srgbClr val="FF0000"/>
              </a:solidFill>
            </a:endParaRPr>
          </a:p>
          <a:p>
            <a:pPr marL="462280" indent="-462280" fontAlgn="auto">
              <a:lnSpc>
                <a:spcPct val="100000"/>
              </a:lnSpc>
              <a:buFont typeface="Wingdings" panose="05000000000000000000" charset="0"/>
              <a:buChar char=""/>
            </a:pPr>
            <a:r>
              <a:rPr lang="zh-CN" altLang="en-US" sz="2400">
                <a:sym typeface="+mn-ea"/>
              </a:rPr>
              <a:t>以单元测试为荣，以手工测试为耻。 </a:t>
            </a:r>
            <a:endParaRPr lang="zh-CN" altLang="en-US" sz="2400"/>
          </a:p>
          <a:p>
            <a:pPr marL="462280" indent="-462280" fontAlgn="auto">
              <a:lnSpc>
                <a:spcPct val="100000"/>
              </a:lnSpc>
              <a:buFont typeface="Wingdings" panose="05000000000000000000" charset="0"/>
              <a:buChar char=""/>
            </a:pPr>
            <a:r>
              <a:rPr lang="zh-CN" altLang="en-US" sz="2400">
                <a:solidFill>
                  <a:srgbClr val="FF0000"/>
                </a:solidFill>
                <a:sym typeface="+mn-ea"/>
              </a:rPr>
              <a:t>以代码重用为荣，以复制粘贴为耻。 </a:t>
            </a:r>
            <a:endParaRPr lang="zh-CN" altLang="en-US" sz="2400">
              <a:solidFill>
                <a:srgbClr val="FF0000"/>
              </a:solidFill>
            </a:endParaRPr>
          </a:p>
          <a:p>
            <a:pPr marL="462280" indent="-462280" fontAlgn="auto">
              <a:lnSpc>
                <a:spcPct val="100000"/>
              </a:lnSpc>
              <a:buFont typeface="Wingdings" panose="05000000000000000000" charset="0"/>
              <a:buChar char=""/>
            </a:pPr>
            <a:r>
              <a:rPr lang="zh-CN" altLang="en-US" sz="2400">
                <a:sym typeface="+mn-ea"/>
              </a:rPr>
              <a:t>以多态应用为荣，以分支判断为耻。 </a:t>
            </a:r>
            <a:endParaRPr lang="zh-CN" altLang="en-US" sz="2400"/>
          </a:p>
          <a:p>
            <a:pPr marL="462280" indent="-462280" fontAlgn="auto">
              <a:lnSpc>
                <a:spcPct val="100000"/>
              </a:lnSpc>
              <a:buFont typeface="Wingdings" panose="05000000000000000000" charset="0"/>
              <a:buChar char=""/>
            </a:pPr>
            <a:r>
              <a:rPr lang="zh-CN" altLang="en-US" sz="2400">
                <a:solidFill>
                  <a:srgbClr val="FF0000"/>
                </a:solidFill>
                <a:sym typeface="+mn-ea"/>
              </a:rPr>
              <a:t> 以Pythonic为荣，以冗余拖沓为耻。 </a:t>
            </a:r>
            <a:endParaRPr lang="zh-CN" altLang="en-US" sz="2400">
              <a:solidFill>
                <a:srgbClr val="FF0000"/>
              </a:solidFill>
            </a:endParaRPr>
          </a:p>
          <a:p>
            <a:pPr marL="462280" indent="-462280" fontAlgn="auto">
              <a:lnSpc>
                <a:spcPct val="100000"/>
              </a:lnSpc>
              <a:buFont typeface="Wingdings" panose="05000000000000000000" charset="0"/>
              <a:buChar char=""/>
            </a:pPr>
            <a:r>
              <a:rPr lang="zh-CN" altLang="en-US" sz="2400">
                <a:sym typeface="+mn-ea"/>
              </a:rPr>
              <a:t>以总结思考为荣，以不求甚解为耻。</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1.4  Python虚拟开发环境的搭建</a:t>
            </a:r>
            <a:r>
              <a:rPr lang="en-US" altLang="zh-CN"/>
              <a:t>	</a:t>
            </a:r>
            <a:endParaRPr lang="en-US" altLang="zh-CN"/>
          </a:p>
        </p:txBody>
      </p:sp>
      <p:sp>
        <p:nvSpPr>
          <p:cNvPr id="3" name="内容占位符 2"/>
          <p:cNvSpPr>
            <a:spLocks noGrp="1"/>
          </p:cNvSpPr>
          <p:nvPr>
            <p:ph idx="1"/>
          </p:nvPr>
        </p:nvSpPr>
        <p:spPr/>
        <p:txBody>
          <a:bodyPr>
            <a:normAutofit/>
          </a:bodyPr>
          <a:p>
            <a:pPr defTabSz="914400" fontAlgn="auto">
              <a:lnSpc>
                <a:spcPct val="100000"/>
              </a:lnSpc>
              <a:spcBef>
                <a:spcPts val="0"/>
              </a:spcBef>
              <a:spcAft>
                <a:spcPts val="600"/>
              </a:spcAft>
              <a:buSzPct val="90000"/>
              <a:buFont typeface="Wingdings" panose="05000000000000000000" charset="0"/>
              <a:buChar char="§"/>
            </a:pPr>
            <a:r>
              <a:rPr sz="2400" dirty="0">
                <a:sym typeface="+mn-ea"/>
              </a:rPr>
              <a:t>首先进入命令提示符环境并切换至Python安装目录的tools\Scripts文件夹，然后执行下面的命令</a:t>
            </a:r>
            <a:endParaRPr sz="2400" dirty="0">
              <a:sym typeface="+mn-ea"/>
            </a:endParaRPr>
          </a:p>
          <a:p>
            <a:pPr marL="0" indent="0" defTabSz="914400" fontAlgn="auto">
              <a:lnSpc>
                <a:spcPct val="100000"/>
              </a:lnSpc>
              <a:spcBef>
                <a:spcPts val="0"/>
              </a:spcBef>
              <a:spcAft>
                <a:spcPts val="600"/>
              </a:spcAft>
              <a:buSzPct val="90000"/>
              <a:buNone/>
            </a:pPr>
            <a:r>
              <a:rPr sz="2000" dirty="0">
                <a:latin typeface="Consolas" panose="020B0609020204030204" charset="0"/>
                <a:sym typeface="+mn-ea"/>
              </a:rPr>
              <a:t>..\..\python pyvenv.py ..\..\Python_docx</a:t>
            </a:r>
            <a:endParaRPr sz="2000" dirty="0">
              <a:latin typeface="Consolas" panose="020B0609020204030204" charset="0"/>
              <a:sym typeface="+mn-ea"/>
            </a:endParaRPr>
          </a:p>
          <a:p>
            <a:pPr marL="0" indent="0" defTabSz="914400" fontAlgn="auto">
              <a:lnSpc>
                <a:spcPct val="100000"/>
              </a:lnSpc>
              <a:spcBef>
                <a:spcPts val="0"/>
              </a:spcBef>
              <a:spcAft>
                <a:spcPts val="600"/>
              </a:spcAft>
              <a:buSzPct val="90000"/>
              <a:buNone/>
            </a:pPr>
            <a:endParaRPr sz="2000" dirty="0">
              <a:latin typeface="Consolas" panose="020B0609020204030204" charset="0"/>
              <a:sym typeface="+mn-ea"/>
            </a:endParaRPr>
          </a:p>
          <a:p>
            <a:pPr defTabSz="914400" fontAlgn="auto">
              <a:lnSpc>
                <a:spcPct val="100000"/>
              </a:lnSpc>
              <a:spcBef>
                <a:spcPts val="0"/>
              </a:spcBef>
              <a:spcAft>
                <a:spcPts val="600"/>
              </a:spcAft>
              <a:buSzPct val="90000"/>
              <a:buFont typeface="Wingdings" panose="05000000000000000000" charset="0"/>
              <a:buChar char="§"/>
            </a:pPr>
            <a:r>
              <a:rPr sz="2400" dirty="0">
                <a:sym typeface="+mn-ea"/>
              </a:rPr>
              <a:t>稍等片刻，当再次出现命令提示符的时候就表明Python虚拟环境创建成功了，接下来使用cd命令切换至Python_docx\Scripts文件夹中，执行activate命令，成功的话会发现前面的提示符有些变化。</a:t>
            </a:r>
            <a:endParaRPr sz="2400" dirty="0">
              <a:sym typeface="+mn-ea"/>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a:sym typeface="+mn-ea"/>
              </a:rPr>
              <a:t>1.4  Python虚拟开发环境的搭建</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pic>
        <p:nvPicPr>
          <p:cNvPr id="-2147482623" name="Content Placeholder -2147482624"/>
          <p:cNvPicPr>
            <a:picLocks noChangeAspect="1"/>
          </p:cNvPicPr>
          <p:nvPr>
            <p:ph idx="1"/>
          </p:nvPr>
        </p:nvPicPr>
        <p:blipFill>
          <a:blip r:embed="rId1">
            <a:lum/>
          </a:blip>
          <a:stretch>
            <a:fillRect/>
          </a:stretch>
        </p:blipFill>
        <p:spPr>
          <a:xfrm>
            <a:off x="2244725" y="1282700"/>
            <a:ext cx="4995545" cy="463994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1.5  Eclipse+PyDev环境搭建和使用</a:t>
            </a:r>
            <a:endParaRPr lang="en-US"/>
          </a:p>
        </p:txBody>
      </p:sp>
      <p:sp>
        <p:nvSpPr>
          <p:cNvPr id="3" name="Content Placeholder 2"/>
          <p:cNvSpPr>
            <a:spLocks noGrp="1"/>
          </p:cNvSpPr>
          <p:nvPr>
            <p:ph idx="1"/>
          </p:nvPr>
        </p:nvSpPr>
        <p:spPr/>
        <p:txBody>
          <a:bodyPr/>
          <a:p>
            <a:pPr fontAlgn="auto">
              <a:lnSpc>
                <a:spcPct val="150000"/>
              </a:lnSpc>
            </a:pPr>
            <a:r>
              <a:rPr lang="en-US" sz="2400"/>
              <a:t>首先安装合适版本的Eclipse和Java JDK，然后打开Eclipse，依次单击菜单“Help”→“Install New Software”，在弹出的窗口中单击“Add”按钮，在弹出的“Add Repository”窗口中的“Name”中填写PyDev，在“Location”中填写http://pydev.org/updates，</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pic>
        <p:nvPicPr>
          <p:cNvPr id="-2147482622" name="Picture -2147482623"/>
          <p:cNvPicPr>
            <a:picLocks noChangeAspect="1"/>
          </p:cNvPicPr>
          <p:nvPr/>
        </p:nvPicPr>
        <p:blipFill>
          <a:blip r:embed="rId1">
            <a:lum/>
          </a:blip>
          <a:stretch>
            <a:fillRect/>
          </a:stretch>
        </p:blipFill>
        <p:spPr>
          <a:xfrm>
            <a:off x="4718050" y="3034665"/>
            <a:ext cx="4185920" cy="359600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1.1  Python是这样一种语言</a:t>
            </a:r>
            <a:endParaRPr lang="zh-CN" altLang="en-US"/>
          </a:p>
        </p:txBody>
      </p:sp>
      <p:sp>
        <p:nvSpPr>
          <p:cNvPr id="3" name="内容占位符 2"/>
          <p:cNvSpPr>
            <a:spLocks noGrp="1"/>
          </p:cNvSpPr>
          <p:nvPr>
            <p:ph idx="1"/>
          </p:nvPr>
        </p:nvSpPr>
        <p:spPr/>
        <p:txBody>
          <a:bodyPr>
            <a:normAutofit/>
          </a:bodyPr>
          <a:p>
            <a:pPr defTabSz="914400" fontAlgn="auto">
              <a:lnSpc>
                <a:spcPct val="150000"/>
              </a:lnSpc>
              <a:spcBef>
                <a:spcPts val="0"/>
              </a:spcBef>
              <a:spcAft>
                <a:spcPts val="600"/>
              </a:spcAft>
              <a:buSzPct val="90000"/>
              <a:buFont typeface="Wingdings" panose="05000000000000000000" charset="0"/>
              <a:buChar char="§"/>
            </a:pPr>
            <a:r>
              <a:rPr lang="zh-CN" altLang="en-US" sz="2400" dirty="0">
                <a:latin typeface="宋体" panose="02010600030101010101" pitchFamily="2" charset="-122"/>
                <a:sym typeface="+mn-ea"/>
              </a:rPr>
              <a:t>Python是一门</a:t>
            </a:r>
            <a:r>
              <a:rPr lang="zh-CN" altLang="en-US" sz="2400" dirty="0">
                <a:solidFill>
                  <a:srgbClr val="FF0000"/>
                </a:solidFill>
                <a:latin typeface="宋体" panose="02010600030101010101" pitchFamily="2" charset="-122"/>
                <a:sym typeface="+mn-ea"/>
              </a:rPr>
              <a:t>跨平台</a:t>
            </a:r>
            <a:r>
              <a:rPr lang="zh-CN" altLang="en-US" sz="2400" dirty="0">
                <a:latin typeface="宋体" panose="02010600030101010101" pitchFamily="2" charset="-122"/>
                <a:sym typeface="+mn-ea"/>
              </a:rPr>
              <a:t>、</a:t>
            </a:r>
            <a:r>
              <a:rPr lang="zh-CN" altLang="en-US" sz="2400" dirty="0">
                <a:solidFill>
                  <a:srgbClr val="FF0000"/>
                </a:solidFill>
                <a:latin typeface="宋体" panose="02010600030101010101" pitchFamily="2" charset="-122"/>
                <a:sym typeface="+mn-ea"/>
              </a:rPr>
              <a:t>开源</a:t>
            </a:r>
            <a:r>
              <a:rPr lang="zh-CN" altLang="en-US" sz="2400" dirty="0">
                <a:latin typeface="宋体" panose="02010600030101010101" pitchFamily="2" charset="-122"/>
                <a:sym typeface="+mn-ea"/>
              </a:rPr>
              <a:t>、</a:t>
            </a:r>
            <a:r>
              <a:rPr lang="zh-CN" altLang="en-US" sz="2400" dirty="0">
                <a:solidFill>
                  <a:srgbClr val="FF0000"/>
                </a:solidFill>
                <a:latin typeface="宋体" panose="02010600030101010101" pitchFamily="2" charset="-122"/>
                <a:sym typeface="+mn-ea"/>
              </a:rPr>
              <a:t>免费</a:t>
            </a:r>
            <a:r>
              <a:rPr lang="zh-CN" altLang="en-US" sz="2400" dirty="0">
                <a:latin typeface="宋体" panose="02010600030101010101" pitchFamily="2" charset="-122"/>
                <a:sym typeface="+mn-ea"/>
              </a:rPr>
              <a:t>的</a:t>
            </a:r>
            <a:r>
              <a:rPr lang="zh-CN" altLang="en-US" sz="2400" dirty="0">
                <a:solidFill>
                  <a:srgbClr val="FF0000"/>
                </a:solidFill>
                <a:latin typeface="宋体" panose="02010600030101010101" pitchFamily="2" charset="-122"/>
                <a:sym typeface="+mn-ea"/>
              </a:rPr>
              <a:t>解释型高级动态编程语言</a:t>
            </a:r>
            <a:r>
              <a:rPr lang="zh-CN" altLang="en-US" sz="2400" dirty="0">
                <a:latin typeface="宋体" panose="02010600030101010101" pitchFamily="2" charset="-122"/>
                <a:sym typeface="+mn-ea"/>
              </a:rPr>
              <a:t>。</a:t>
            </a:r>
            <a:endParaRPr lang="zh-CN" altLang="en-US" sz="2400" dirty="0">
              <a:latin typeface="宋体" panose="02010600030101010101" pitchFamily="2" charset="-122"/>
            </a:endParaRPr>
          </a:p>
          <a:p>
            <a:pPr defTabSz="914400" fontAlgn="auto">
              <a:lnSpc>
                <a:spcPct val="150000"/>
              </a:lnSpc>
              <a:spcBef>
                <a:spcPts val="0"/>
              </a:spcBef>
              <a:spcAft>
                <a:spcPts val="600"/>
              </a:spcAft>
              <a:buSzPct val="90000"/>
              <a:buFont typeface="Wingdings" panose="05000000000000000000" charset="0"/>
              <a:buChar char="§"/>
            </a:pPr>
            <a:r>
              <a:rPr lang="zh-CN" altLang="en-US" sz="2400" dirty="0">
                <a:latin typeface="宋体" panose="02010600030101010101" pitchFamily="2" charset="-122"/>
                <a:sym typeface="+mn-ea"/>
              </a:rPr>
              <a:t>Python支持</a:t>
            </a:r>
            <a:r>
              <a:rPr lang="zh-CN" altLang="en-US" sz="2400" dirty="0">
                <a:solidFill>
                  <a:srgbClr val="FF0000"/>
                </a:solidFill>
                <a:latin typeface="宋体" panose="02010600030101010101" pitchFamily="2" charset="-122"/>
                <a:sym typeface="+mn-ea"/>
              </a:rPr>
              <a:t>命令式编程</a:t>
            </a:r>
            <a:r>
              <a:rPr lang="zh-CN" altLang="en-US" sz="2400" dirty="0">
                <a:latin typeface="宋体" panose="02010600030101010101" pitchFamily="2" charset="-122"/>
                <a:sym typeface="+mn-ea"/>
              </a:rPr>
              <a:t>（</a:t>
            </a:r>
            <a:r>
              <a:rPr lang="en-US" altLang="zh-CN" sz="2400" dirty="0">
                <a:latin typeface="宋体" panose="02010600030101010101" pitchFamily="2" charset="-122"/>
                <a:sym typeface="+mn-ea"/>
              </a:rPr>
              <a:t>How to do</a:t>
            </a:r>
            <a:r>
              <a:rPr lang="zh-CN" altLang="en-US" sz="2400" dirty="0">
                <a:latin typeface="宋体" panose="02010600030101010101" pitchFamily="2" charset="-122"/>
                <a:ea typeface="宋体" panose="02010600030101010101" pitchFamily="2" charset="-122"/>
                <a:sym typeface="+mn-ea"/>
              </a:rPr>
              <a:t>）</a:t>
            </a:r>
            <a:r>
              <a:rPr lang="zh-CN" altLang="en-US" sz="2400" dirty="0">
                <a:latin typeface="宋体" panose="02010600030101010101" pitchFamily="2" charset="-122"/>
                <a:sym typeface="+mn-ea"/>
              </a:rPr>
              <a:t>、</a:t>
            </a:r>
            <a:r>
              <a:rPr lang="zh-CN" altLang="en-US" sz="2400" dirty="0">
                <a:solidFill>
                  <a:srgbClr val="FF0000"/>
                </a:solidFill>
                <a:latin typeface="宋体" panose="02010600030101010101" pitchFamily="2" charset="-122"/>
                <a:sym typeface="+mn-ea"/>
              </a:rPr>
              <a:t>函数式编程</a:t>
            </a:r>
            <a:r>
              <a:rPr lang="zh-CN" altLang="en-US" sz="2400" dirty="0">
                <a:latin typeface="宋体" panose="02010600030101010101" pitchFamily="2" charset="-122"/>
                <a:sym typeface="+mn-ea"/>
              </a:rPr>
              <a:t>（</a:t>
            </a:r>
            <a:r>
              <a:rPr lang="en-US" altLang="zh-CN" sz="2400" dirty="0">
                <a:latin typeface="宋体" panose="02010600030101010101" pitchFamily="2" charset="-122"/>
                <a:sym typeface="+mn-ea"/>
              </a:rPr>
              <a:t>What to do</a:t>
            </a:r>
            <a:r>
              <a:rPr lang="zh-CN" altLang="en-US" sz="2400" dirty="0">
                <a:latin typeface="宋体" panose="02010600030101010101" pitchFamily="2" charset="-122"/>
                <a:sym typeface="+mn-ea"/>
              </a:rPr>
              <a:t>），完全支持面向对象程序设计，拥有大量</a:t>
            </a:r>
            <a:r>
              <a:rPr lang="zh-CN" altLang="en-US" sz="2400" dirty="0">
                <a:solidFill>
                  <a:srgbClr val="FF0000"/>
                </a:solidFill>
                <a:latin typeface="宋体" panose="02010600030101010101" pitchFamily="2" charset="-122"/>
                <a:sym typeface="+mn-ea"/>
              </a:rPr>
              <a:t>扩展库</a:t>
            </a:r>
            <a:r>
              <a:rPr lang="zh-CN" altLang="en-US" sz="2400" dirty="0">
                <a:latin typeface="宋体" panose="02010600030101010101" pitchFamily="2" charset="-122"/>
                <a:sym typeface="+mn-ea"/>
              </a:rPr>
              <a:t>。</a:t>
            </a:r>
            <a:endParaRPr lang="zh-CN" altLang="en-US" sz="2400" dirty="0">
              <a:latin typeface="宋体" panose="02010600030101010101" pitchFamily="2" charset="-122"/>
            </a:endParaRPr>
          </a:p>
          <a:p>
            <a:pPr defTabSz="914400" fontAlgn="auto">
              <a:lnSpc>
                <a:spcPct val="150000"/>
              </a:lnSpc>
              <a:spcBef>
                <a:spcPts val="0"/>
              </a:spcBef>
              <a:spcAft>
                <a:spcPts val="600"/>
              </a:spcAft>
              <a:buSzPct val="90000"/>
              <a:buFont typeface="Wingdings" panose="05000000000000000000" charset="0"/>
              <a:buChar char="§"/>
            </a:pPr>
            <a:r>
              <a:rPr lang="zh-CN" altLang="en-US" sz="2400" dirty="0">
                <a:solidFill>
                  <a:srgbClr val="FF0000"/>
                </a:solidFill>
                <a:latin typeface="宋体" panose="02010600030101010101" pitchFamily="2" charset="-122"/>
                <a:sym typeface="+mn-ea"/>
              </a:rPr>
              <a:t>胶水语言：</a:t>
            </a:r>
            <a:r>
              <a:rPr lang="zh-CN" altLang="en-US" sz="2400" dirty="0">
                <a:latin typeface="宋体" panose="02010600030101010101" pitchFamily="2" charset="-122"/>
                <a:sym typeface="+mn-ea"/>
              </a:rPr>
              <a:t>可以把多种不同语言编写的程序融合到一起实现无缝拼接，更好地发挥不同语言和工具的优势，满足不同应用领域的需求。</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1.5  Eclipse+PyDev环境搭建和使用</a:t>
            </a:r>
            <a:endParaRPr lang="en-US"/>
          </a:p>
        </p:txBody>
      </p:sp>
      <p:sp>
        <p:nvSpPr>
          <p:cNvPr id="3" name="Content Placeholder 2"/>
          <p:cNvSpPr>
            <a:spLocks noGrp="1"/>
          </p:cNvSpPr>
          <p:nvPr>
            <p:ph idx="1"/>
          </p:nvPr>
        </p:nvSpPr>
        <p:spPr/>
        <p:txBody>
          <a:bodyPr/>
          <a:p>
            <a:pPr fontAlgn="auto">
              <a:lnSpc>
                <a:spcPct val="150000"/>
              </a:lnSpc>
            </a:pPr>
            <a:r>
              <a:rPr lang="en-US" sz="2400"/>
              <a:t>依次单击菜单“Window”→“Preferences”打开配置窗口，然后找到PyDev展开后进行必要的配置</a:t>
            </a:r>
            <a:r>
              <a:rPr lang="zh-CN" altLang="en-US" sz="2400"/>
              <a:t>。</a:t>
            </a:r>
            <a:endParaRPr lang="zh-CN" alt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pic>
        <p:nvPicPr>
          <p:cNvPr id="-2147482621" name="Picture -2147482622"/>
          <p:cNvPicPr>
            <a:picLocks noChangeAspect="1"/>
          </p:cNvPicPr>
          <p:nvPr/>
        </p:nvPicPr>
        <p:blipFill>
          <a:blip r:embed="rId1">
            <a:lum/>
          </a:blip>
          <a:stretch>
            <a:fillRect/>
          </a:stretch>
        </p:blipFill>
        <p:spPr>
          <a:xfrm>
            <a:off x="3959225" y="2024380"/>
            <a:ext cx="5366385" cy="463296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1.6  </a:t>
            </a:r>
            <a:r>
              <a:rPr lang="zh-CN" altLang="en-US">
                <a:sym typeface="+mn-ea"/>
              </a:rPr>
              <a:t>安装扩展库的几种方法</a:t>
            </a:r>
            <a:endParaRPr lang="zh-CN" altLang="en-US"/>
          </a:p>
        </p:txBody>
      </p:sp>
      <p:sp>
        <p:nvSpPr>
          <p:cNvPr id="3" name="内容占位符 2"/>
          <p:cNvSpPr>
            <a:spLocks noGrp="1"/>
          </p:cNvSpPr>
          <p:nvPr>
            <p:ph idx="1"/>
          </p:nvPr>
        </p:nvSpPr>
        <p:spPr/>
        <p:txBody>
          <a:bodyPr/>
          <a:p>
            <a:pPr fontAlgn="auto">
              <a:lnSpc>
                <a:spcPct val="100000"/>
              </a:lnSpc>
              <a:spcAft>
                <a:spcPts val="600"/>
              </a:spcAft>
            </a:pPr>
            <a:r>
              <a:rPr lang="en-US" altLang="zh-CN" sz="2400"/>
              <a:t>pip</a:t>
            </a:r>
            <a:r>
              <a:rPr lang="zh-CN" altLang="en-US" sz="2400"/>
              <a:t>在线安装</a:t>
            </a:r>
            <a:endParaRPr lang="zh-CN" altLang="en-US" sz="2400"/>
          </a:p>
          <a:p>
            <a:pPr fontAlgn="auto">
              <a:lnSpc>
                <a:spcPct val="100000"/>
              </a:lnSpc>
              <a:spcAft>
                <a:spcPts val="600"/>
              </a:spcAft>
            </a:pPr>
            <a:r>
              <a:rPr lang="en-US" altLang="zh-CN" sz="2400"/>
              <a:t>pip</a:t>
            </a:r>
            <a:r>
              <a:rPr lang="zh-CN" altLang="en-US" sz="2400"/>
              <a:t>离线安装：https://www.lfd.uci.edu/~gohlke/pythonlibs/</a:t>
            </a:r>
            <a:endParaRPr lang="zh-CN" altLang="en-US" sz="2400"/>
          </a:p>
          <a:p>
            <a:pPr fontAlgn="auto">
              <a:lnSpc>
                <a:spcPct val="100000"/>
              </a:lnSpc>
              <a:spcAft>
                <a:spcPts val="600"/>
              </a:spcAft>
            </a:pPr>
            <a:r>
              <a:rPr lang="en-US" altLang="zh-CN" sz="2400"/>
              <a:t>exe</a:t>
            </a:r>
            <a:r>
              <a:rPr lang="zh-CN" altLang="en-US" sz="2400"/>
              <a:t>安装，不是每个扩展库都支持</a:t>
            </a:r>
            <a:endParaRPr lang="zh-CN" altLang="en-US" sz="2400"/>
          </a:p>
          <a:p>
            <a:pPr fontAlgn="auto">
              <a:lnSpc>
                <a:spcPct val="100000"/>
              </a:lnSpc>
              <a:spcAft>
                <a:spcPts val="600"/>
              </a:spcAft>
            </a:pPr>
            <a:r>
              <a:rPr lang="en-US" altLang="zh-CN" sz="2400"/>
              <a:t>conda</a:t>
            </a:r>
            <a:r>
              <a:rPr lang="zh-CN" altLang="en-US" sz="2400"/>
              <a:t>在线安装</a:t>
            </a:r>
            <a:endParaRPr lang="zh-CN" altLang="en-US" sz="2400"/>
          </a:p>
          <a:p>
            <a:pPr fontAlgn="auto">
              <a:lnSpc>
                <a:spcPct val="100000"/>
              </a:lnSpc>
              <a:spcAft>
                <a:spcPts val="600"/>
              </a:spcAft>
            </a:pPr>
            <a:r>
              <a:rPr lang="zh-CN" altLang="en-US" sz="2400"/>
              <a:t>如果机器上安装了多个</a:t>
            </a:r>
            <a:r>
              <a:rPr lang="en-US" altLang="zh-CN" sz="2400"/>
              <a:t>Python</a:t>
            </a:r>
            <a:r>
              <a:rPr lang="zh-CN" altLang="en-US" sz="2400"/>
              <a:t>开发环境，那么在一个环境下安装的扩展库</a:t>
            </a:r>
            <a:r>
              <a:rPr lang="zh-CN" altLang="en-US" sz="2400">
                <a:solidFill>
                  <a:srgbClr val="FF0000"/>
                </a:solidFill>
              </a:rPr>
              <a:t>无法</a:t>
            </a:r>
            <a:r>
              <a:rPr lang="zh-CN" altLang="en-US" sz="2400"/>
              <a:t>在另一个环境下使用，需要分别安装。</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1.6  </a:t>
            </a:r>
            <a:r>
              <a:rPr lang="zh-CN" altLang="en-US"/>
              <a:t>安装扩展库的几种方法</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Table -1"/>
          <p:cNvGraphicFramePr/>
          <p:nvPr/>
        </p:nvGraphicFramePr>
        <p:xfrm>
          <a:off x="942340" y="1520190"/>
          <a:ext cx="10573385" cy="3288665"/>
        </p:xfrm>
        <a:graphic>
          <a:graphicData uri="http://schemas.openxmlformats.org/drawingml/2006/table">
            <a:tbl>
              <a:tblPr firstRow="1" bandRow="1">
                <a:tableStyleId>{5940675A-B579-460E-94D1-54222C63F5DA}</a:tableStyleId>
              </a:tblPr>
              <a:tblGrid>
                <a:gridCol w="4857750"/>
                <a:gridCol w="5715635"/>
              </a:tblGrid>
              <a:tr h="331470">
                <a:tc>
                  <a:txBody>
                    <a:bodyPr/>
                    <a:p>
                      <a:pPr marL="0" indent="0" algn="ctr">
                        <a:buNone/>
                      </a:pPr>
                      <a:r>
                        <a:rPr lang="en-US" altLang="zh-CN" sz="2000" b="1" u="none">
                          <a:latin typeface="宋体" panose="02010600030101010101" pitchFamily="2" charset="-122"/>
                          <a:ea typeface="宋体" panose="02010600030101010101" pitchFamily="2" charset="-122"/>
                          <a:cs typeface="宋体" panose="02010600030101010101" pitchFamily="2" charset="-122"/>
                        </a:rPr>
                        <a:t>pip</a:t>
                      </a:r>
                      <a:r>
                        <a:rPr lang="zh-CN" altLang="en-US" sz="2000" b="1" u="none">
                          <a:latin typeface="宋体" panose="02010600030101010101" pitchFamily="2" charset="-122"/>
                          <a:ea typeface="宋体" panose="02010600030101010101" pitchFamily="2" charset="-122"/>
                          <a:cs typeface="宋体" panose="02010600030101010101" pitchFamily="2" charset="-122"/>
                        </a:rPr>
                        <a:t>命令示例</a:t>
                      </a:r>
                      <a:endParaRPr lang="en-US" sz="20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说明</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pip download SomePackage[==version]</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下载扩展库的指定版本，不安装</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pip freeze [&gt; requirements.txt]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以</a:t>
                      </a:r>
                      <a:r>
                        <a:rPr lang="en-US" altLang="zh-CN" sz="2000" b="0" u="none">
                          <a:latin typeface="宋体" panose="02010600030101010101" pitchFamily="2" charset="-122"/>
                          <a:ea typeface="宋体" panose="02010600030101010101" pitchFamily="2" charset="-122"/>
                          <a:cs typeface="宋体" panose="02010600030101010101" pitchFamily="2" charset="-122"/>
                        </a:rPr>
                        <a:t>requirements</a:t>
                      </a:r>
                      <a:r>
                        <a:rPr lang="zh-CN" altLang="en-US" sz="2000" b="0" u="none">
                          <a:latin typeface="宋体" panose="02010600030101010101" pitchFamily="2" charset="-122"/>
                          <a:ea typeface="宋体" panose="02010600030101010101" pitchFamily="2" charset="-122"/>
                          <a:cs typeface="宋体" panose="02010600030101010101" pitchFamily="2" charset="-122"/>
                        </a:rPr>
                        <a:t>的格式列出已安装模块</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pip list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列出当前已安装的所有模块</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pip install SomePackage[==version]</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在线安装</a:t>
                      </a:r>
                      <a:r>
                        <a:rPr lang="en-US" altLang="zh-CN" sz="2000" b="0" u="none">
                          <a:latin typeface="宋体" panose="02010600030101010101" pitchFamily="2" charset="-122"/>
                          <a:ea typeface="宋体" panose="02010600030101010101" pitchFamily="2" charset="-122"/>
                          <a:cs typeface="宋体" panose="02010600030101010101" pitchFamily="2" charset="-122"/>
                        </a:rPr>
                        <a:t>SomePackage</a:t>
                      </a:r>
                      <a:r>
                        <a:rPr lang="zh-CN" altLang="en-US" sz="2000" b="0" u="none">
                          <a:latin typeface="宋体" panose="02010600030101010101" pitchFamily="2" charset="-122"/>
                          <a:ea typeface="宋体" panose="02010600030101010101" pitchFamily="2" charset="-122"/>
                          <a:cs typeface="宋体" panose="02010600030101010101" pitchFamily="2" charset="-122"/>
                        </a:rPr>
                        <a:t>模块的指定版本</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2105">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pip install SomePackage.whl</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通过</a:t>
                      </a:r>
                      <a:r>
                        <a:rPr lang="en-US" altLang="zh-CN" sz="2000" b="0" u="none">
                          <a:latin typeface="宋体" panose="02010600030101010101" pitchFamily="2" charset="-122"/>
                          <a:ea typeface="宋体" panose="02010600030101010101" pitchFamily="2" charset="-122"/>
                          <a:cs typeface="宋体" panose="02010600030101010101" pitchFamily="2" charset="-122"/>
                        </a:rPr>
                        <a:t>whl</a:t>
                      </a:r>
                      <a:r>
                        <a:rPr lang="zh-CN" altLang="en-US" sz="2000" b="0" u="none">
                          <a:latin typeface="宋体" panose="02010600030101010101" pitchFamily="2" charset="-122"/>
                          <a:ea typeface="宋体" panose="02010600030101010101" pitchFamily="2" charset="-122"/>
                          <a:cs typeface="宋体" panose="02010600030101010101" pitchFamily="2" charset="-122"/>
                        </a:rPr>
                        <a:t>文件离线安装扩展库</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0355">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pip install package1 package2 ...</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依次（在线）安装</a:t>
                      </a:r>
                      <a:r>
                        <a:rPr lang="en-US" altLang="zh-CN" sz="2000" b="0" u="none">
                          <a:latin typeface="宋体" panose="02010600030101010101" pitchFamily="2" charset="-122"/>
                          <a:ea typeface="宋体" panose="02010600030101010101" pitchFamily="2" charset="-122"/>
                          <a:cs typeface="宋体" panose="02010600030101010101" pitchFamily="2" charset="-122"/>
                        </a:rPr>
                        <a:t>package1</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package2</a:t>
                      </a:r>
                      <a:r>
                        <a:rPr lang="zh-CN" altLang="en-US" sz="2000" b="0" u="none">
                          <a:latin typeface="宋体" panose="02010600030101010101" pitchFamily="2" charset="-122"/>
                          <a:ea typeface="宋体" panose="02010600030101010101" pitchFamily="2" charset="-122"/>
                          <a:cs typeface="宋体" panose="02010600030101010101" pitchFamily="2" charset="-122"/>
                        </a:rPr>
                        <a:t>等扩展模块</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pip install -r requirements.txt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安装</a:t>
                      </a:r>
                      <a:r>
                        <a:rPr lang="en-US" altLang="zh-CN" sz="2000" b="0" u="none">
                          <a:latin typeface="宋体" panose="02010600030101010101" pitchFamily="2" charset="-122"/>
                          <a:ea typeface="宋体" panose="02010600030101010101" pitchFamily="2" charset="-122"/>
                          <a:cs typeface="宋体" panose="02010600030101010101" pitchFamily="2" charset="-122"/>
                        </a:rPr>
                        <a:t>requirements.txt</a:t>
                      </a:r>
                      <a:r>
                        <a:rPr lang="zh-CN" altLang="en-US" sz="2000" b="0" u="none">
                          <a:latin typeface="宋体" panose="02010600030101010101" pitchFamily="2" charset="-122"/>
                          <a:ea typeface="宋体" panose="02010600030101010101" pitchFamily="2" charset="-122"/>
                          <a:cs typeface="宋体" panose="02010600030101010101" pitchFamily="2" charset="-122"/>
                        </a:rPr>
                        <a:t>文件中指定的扩展库</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pip install --upgrade SomePackage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升级</a:t>
                      </a:r>
                      <a:r>
                        <a:rPr lang="en-US" altLang="zh-CN" sz="2000" b="0" u="none">
                          <a:latin typeface="宋体" panose="02010600030101010101" pitchFamily="2" charset="-122"/>
                          <a:ea typeface="宋体" panose="02010600030101010101" pitchFamily="2" charset="-122"/>
                          <a:cs typeface="宋体" panose="02010600030101010101" pitchFamily="2" charset="-122"/>
                        </a:rPr>
                        <a:t>SomePackage</a:t>
                      </a:r>
                      <a:r>
                        <a:rPr lang="zh-CN" altLang="en-US" sz="2000" b="0" u="none">
                          <a:latin typeface="宋体" panose="02010600030101010101" pitchFamily="2" charset="-122"/>
                          <a:ea typeface="宋体" panose="02010600030101010101" pitchFamily="2" charset="-122"/>
                          <a:cs typeface="宋体" panose="02010600030101010101" pitchFamily="2" charset="-122"/>
                        </a:rPr>
                        <a:t>模块</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pip uninstall SomePackage[==version]</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卸载</a:t>
                      </a:r>
                      <a:r>
                        <a:rPr lang="en-US" altLang="zh-CN" sz="2000" b="0" u="none">
                          <a:latin typeface="宋体" panose="02010600030101010101" pitchFamily="2" charset="-122"/>
                          <a:ea typeface="宋体" panose="02010600030101010101" pitchFamily="2" charset="-122"/>
                          <a:cs typeface="宋体" panose="02010600030101010101" pitchFamily="2" charset="-122"/>
                        </a:rPr>
                        <a:t>SomePackage</a:t>
                      </a:r>
                      <a:r>
                        <a:rPr lang="zh-CN" altLang="en-US" sz="2000" b="0" u="none">
                          <a:latin typeface="宋体" panose="02010600030101010101" pitchFamily="2" charset="-122"/>
                          <a:ea typeface="宋体" panose="02010600030101010101" pitchFamily="2" charset="-122"/>
                          <a:cs typeface="宋体" panose="02010600030101010101" pitchFamily="2" charset="-122"/>
                        </a:rPr>
                        <a:t>模块的指定版本</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1.7  </a:t>
            </a:r>
            <a:r>
              <a:rPr lang="zh-CN" altLang="en-US"/>
              <a:t>标准库与扩展库对象的导入与使用</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Python默认安装仅包含基本或核心模块，启动时也仅加载了基本模块，在需要时再</a:t>
            </a:r>
            <a:r>
              <a:rPr lang="zh-CN" altLang="en-US" sz="2400">
                <a:solidFill>
                  <a:srgbClr val="FF0000"/>
                </a:solidFill>
              </a:rPr>
              <a:t>显式地导入和加载</a:t>
            </a:r>
            <a:r>
              <a:rPr lang="zh-CN" altLang="en-US" sz="2400"/>
              <a:t>标准库和第三方扩展库（需正确安装），这样可以</a:t>
            </a:r>
            <a:r>
              <a:rPr lang="zh-CN" altLang="en-US" sz="2400">
                <a:solidFill>
                  <a:srgbClr val="FF0000"/>
                </a:solidFill>
              </a:rPr>
              <a:t>减小程序运行的压力</a:t>
            </a:r>
            <a:r>
              <a:rPr lang="zh-CN" altLang="en-US" sz="2400"/>
              <a:t>，并且具有很强的</a:t>
            </a:r>
            <a:r>
              <a:rPr lang="zh-CN" altLang="en-US" sz="2400">
                <a:solidFill>
                  <a:srgbClr val="FF0000"/>
                </a:solidFill>
              </a:rPr>
              <a:t>可扩展性</a:t>
            </a:r>
            <a:r>
              <a:rPr lang="zh-CN" altLang="en-US" sz="2400"/>
              <a:t>。</a:t>
            </a:r>
            <a:endParaRPr lang="zh-CN" altLang="en-US" sz="2400"/>
          </a:p>
          <a:p>
            <a:pPr fontAlgn="auto">
              <a:lnSpc>
                <a:spcPct val="150000"/>
              </a:lnSpc>
            </a:pPr>
            <a:r>
              <a:rPr lang="zh-CN" altLang="en-US" sz="2400"/>
              <a:t>从“木桶原理”的角度来看，这样的设计与安全配置时遵循的“最小权限”原则的思想是一致的，也有助于</a:t>
            </a:r>
            <a:r>
              <a:rPr lang="zh-CN" altLang="en-US" sz="2400">
                <a:solidFill>
                  <a:srgbClr val="FF0000"/>
                </a:solidFill>
              </a:rPr>
              <a:t>提高系统安全性</a:t>
            </a:r>
            <a:r>
              <a:rPr lang="zh-CN" altLang="en-US" sz="2400"/>
              <a:t>。</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1.7.1  import </a:t>
            </a:r>
            <a:r>
              <a:rPr lang="zh-CN" altLang="en-US"/>
              <a:t>模块名 </a:t>
            </a:r>
            <a:r>
              <a:rPr lang="en-US" altLang="zh-CN"/>
              <a:t>[as </a:t>
            </a:r>
            <a:r>
              <a:rPr lang="zh-CN" altLang="en-US"/>
              <a:t>别名</a:t>
            </a:r>
            <a:r>
              <a:rPr lang="en-US" altLang="zh-CN"/>
              <a:t>]</a:t>
            </a:r>
            <a:endParaRPr lang="en-US" altLang="zh-CN"/>
          </a:p>
        </p:txBody>
      </p:sp>
      <p:sp>
        <p:nvSpPr>
          <p:cNvPr id="3" name="内容占位符 2"/>
          <p:cNvSpPr>
            <a:spLocks noGrp="1"/>
          </p:cNvSpPr>
          <p:nvPr>
            <p:ph idx="1"/>
          </p:nvPr>
        </p:nvSpPr>
        <p:spPr>
          <a:xfrm>
            <a:off x="838200" y="1321435"/>
            <a:ext cx="10515600" cy="5194300"/>
          </a:xfrm>
        </p:spPr>
        <p:txBody>
          <a:bodyPr>
            <a:normAutofit fontScale="70000"/>
          </a:bodyPr>
          <a:p>
            <a:pPr marL="0" indent="0" fontAlgn="auto">
              <a:lnSpc>
                <a:spcPct val="100000"/>
              </a:lnSpc>
              <a:spcBef>
                <a:spcPts val="0"/>
              </a:spcBef>
              <a:buNone/>
            </a:pPr>
            <a:r>
              <a:rPr lang="zh-CN" altLang="en-US">
                <a:latin typeface="Consolas" panose="020B0609020204030204" charset="0"/>
              </a:rPr>
              <a:t>&gt;&gt;&gt; import math                    #导入标准库math</a:t>
            </a:r>
            <a:endParaRPr lang="zh-CN" altLang="en-US">
              <a:latin typeface="Consolas" panose="020B0609020204030204" charset="0"/>
            </a:endParaRPr>
          </a:p>
          <a:p>
            <a:pPr marL="0" indent="0" fontAlgn="auto">
              <a:lnSpc>
                <a:spcPct val="100000"/>
              </a:lnSpc>
              <a:spcBef>
                <a:spcPts val="0"/>
              </a:spcBef>
              <a:buNone/>
            </a:pPr>
            <a:r>
              <a:rPr lang="zh-CN" altLang="en-US">
                <a:latin typeface="Consolas" panose="020B0609020204030204" charset="0"/>
              </a:rPr>
              <a:t>&gt;&gt;&gt; math.sin(0.5)                  #求0.5（单位是弧度）的正弦</a:t>
            </a:r>
            <a:endParaRPr lang="zh-CN" altLang="en-US">
              <a:latin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rPr>
              <a:t>0.479425538604203</a:t>
            </a:r>
            <a:endParaRPr lang="zh-CN" altLang="en-US">
              <a:solidFill>
                <a:srgbClr val="00B0F0"/>
              </a:solidFill>
              <a:latin typeface="Consolas" panose="020B0609020204030204" charset="0"/>
            </a:endParaRPr>
          </a:p>
          <a:p>
            <a:pPr marL="0" indent="0" fontAlgn="auto">
              <a:lnSpc>
                <a:spcPct val="100000"/>
              </a:lnSpc>
              <a:spcBef>
                <a:spcPts val="0"/>
              </a:spcBef>
              <a:buNone/>
            </a:pPr>
            <a:r>
              <a:rPr lang="zh-CN" altLang="en-US">
                <a:latin typeface="Consolas" panose="020B0609020204030204" charset="0"/>
              </a:rPr>
              <a:t>&gt;&gt;&gt; import random                  #导入标准库random</a:t>
            </a:r>
            <a:endParaRPr lang="zh-CN" altLang="en-US">
              <a:latin typeface="Consolas" panose="020B0609020204030204" charset="0"/>
            </a:endParaRPr>
          </a:p>
          <a:p>
            <a:pPr marL="0" indent="0" fontAlgn="auto">
              <a:lnSpc>
                <a:spcPct val="100000"/>
              </a:lnSpc>
              <a:spcBef>
                <a:spcPts val="0"/>
              </a:spcBef>
              <a:buNone/>
            </a:pPr>
            <a:r>
              <a:rPr lang="zh-CN" altLang="en-US">
                <a:latin typeface="Consolas" panose="020B0609020204030204" charset="0"/>
              </a:rPr>
              <a:t>&gt;&gt;&gt; n = random.random()            #获得[0,1) 内的随机小数</a:t>
            </a:r>
            <a:endParaRPr lang="zh-CN" altLang="en-US">
              <a:latin typeface="Consolas" panose="020B0609020204030204" charset="0"/>
            </a:endParaRPr>
          </a:p>
          <a:p>
            <a:pPr marL="0" indent="0" fontAlgn="auto">
              <a:lnSpc>
                <a:spcPct val="100000"/>
              </a:lnSpc>
              <a:spcBef>
                <a:spcPts val="0"/>
              </a:spcBef>
              <a:buNone/>
            </a:pPr>
            <a:r>
              <a:rPr lang="zh-CN" altLang="en-US">
                <a:latin typeface="Consolas" panose="020B0609020204030204" charset="0"/>
              </a:rPr>
              <a:t>&gt;&gt;&gt; n = random.randint(1,100)      #获得[1,100]区间上的随机整数</a:t>
            </a:r>
            <a:endParaRPr lang="zh-CN" altLang="en-US">
              <a:latin typeface="Consolas" panose="020B0609020204030204" charset="0"/>
            </a:endParaRPr>
          </a:p>
          <a:p>
            <a:pPr marL="0" indent="0" fontAlgn="auto">
              <a:lnSpc>
                <a:spcPct val="100000"/>
              </a:lnSpc>
              <a:spcBef>
                <a:spcPts val="0"/>
              </a:spcBef>
              <a:buNone/>
            </a:pPr>
            <a:r>
              <a:rPr lang="zh-CN" altLang="en-US">
                <a:latin typeface="Consolas" panose="020B0609020204030204" charset="0"/>
              </a:rPr>
              <a:t>&gt;&gt;&gt; n = random.randrange(1, 100)   #返回[1, 100)区间中的随机整数</a:t>
            </a:r>
            <a:endParaRPr lang="zh-CN" altLang="en-US">
              <a:latin typeface="Consolas" panose="020B0609020204030204" charset="0"/>
            </a:endParaRPr>
          </a:p>
          <a:p>
            <a:pPr marL="0" indent="0" fontAlgn="auto">
              <a:lnSpc>
                <a:spcPct val="100000"/>
              </a:lnSpc>
              <a:spcBef>
                <a:spcPts val="0"/>
              </a:spcBef>
              <a:buNone/>
            </a:pPr>
            <a:r>
              <a:rPr lang="zh-CN" altLang="en-US">
                <a:latin typeface="Consolas" panose="020B0609020204030204" charset="0"/>
              </a:rPr>
              <a:t>&gt;&gt;&gt; import os.path as path         #导入标准库os.path，并设置别名为path</a:t>
            </a:r>
            <a:endParaRPr lang="zh-CN" altLang="en-US">
              <a:latin typeface="Consolas" panose="020B0609020204030204" charset="0"/>
            </a:endParaRPr>
          </a:p>
          <a:p>
            <a:pPr marL="0" indent="0" fontAlgn="auto">
              <a:lnSpc>
                <a:spcPct val="100000"/>
              </a:lnSpc>
              <a:spcBef>
                <a:spcPts val="0"/>
              </a:spcBef>
              <a:buNone/>
            </a:pPr>
            <a:r>
              <a:rPr lang="zh-CN" altLang="en-US">
                <a:latin typeface="Consolas" panose="020B0609020204030204" charset="0"/>
              </a:rPr>
              <a:t>&gt;&gt;&gt; path.isfile(r'C:\windows\notepad.exe')</a:t>
            </a:r>
            <a:endParaRPr lang="zh-CN" altLang="en-US">
              <a:latin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rPr>
              <a:t>True</a:t>
            </a:r>
            <a:endParaRPr lang="zh-CN" altLang="en-US">
              <a:solidFill>
                <a:srgbClr val="00B0F0"/>
              </a:solidFill>
              <a:latin typeface="Consolas" panose="020B0609020204030204" charset="0"/>
            </a:endParaRPr>
          </a:p>
          <a:p>
            <a:pPr marL="0" indent="0" fontAlgn="auto">
              <a:lnSpc>
                <a:spcPct val="100000"/>
              </a:lnSpc>
              <a:spcBef>
                <a:spcPts val="0"/>
              </a:spcBef>
              <a:buNone/>
            </a:pPr>
            <a:r>
              <a:rPr lang="zh-CN" altLang="en-US">
                <a:latin typeface="Consolas" panose="020B0609020204030204" charset="0"/>
              </a:rPr>
              <a:t>&gt;&gt;&gt; import numpy as np             #导入扩展库numpy，并设置别名为np</a:t>
            </a:r>
            <a:endParaRPr lang="zh-CN" altLang="en-US">
              <a:latin typeface="Consolas" panose="020B0609020204030204" charset="0"/>
            </a:endParaRPr>
          </a:p>
          <a:p>
            <a:pPr marL="0" indent="0" fontAlgn="auto">
              <a:lnSpc>
                <a:spcPct val="100000"/>
              </a:lnSpc>
              <a:spcBef>
                <a:spcPts val="0"/>
              </a:spcBef>
              <a:buNone/>
            </a:pPr>
            <a:r>
              <a:rPr lang="zh-CN" altLang="en-US">
                <a:latin typeface="Consolas" panose="020B0609020204030204" charset="0"/>
              </a:rPr>
              <a:t>&gt;&gt;&gt; a = np.array((1,2,3,4))        #通过模块的别名来访问其中的对象</a:t>
            </a:r>
            <a:endParaRPr lang="zh-CN" altLang="en-US">
              <a:latin typeface="Consolas" panose="020B0609020204030204" charset="0"/>
            </a:endParaRPr>
          </a:p>
          <a:p>
            <a:pPr marL="0" indent="0" fontAlgn="auto">
              <a:lnSpc>
                <a:spcPct val="100000"/>
              </a:lnSpc>
              <a:spcBef>
                <a:spcPts val="0"/>
              </a:spcBef>
              <a:buNone/>
            </a:pPr>
            <a:r>
              <a:rPr lang="zh-CN" altLang="en-US">
                <a:latin typeface="Consolas" panose="020B0609020204030204" charset="0"/>
              </a:rPr>
              <a:t>&gt;&gt;&gt; a</a:t>
            </a:r>
            <a:endParaRPr lang="zh-CN" altLang="en-US">
              <a:latin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rPr>
              <a:t>array([1, 2, 3, 4])</a:t>
            </a:r>
            <a:endParaRPr lang="zh-CN" altLang="en-US">
              <a:solidFill>
                <a:srgbClr val="00B0F0"/>
              </a:solidFill>
              <a:latin typeface="Consolas" panose="020B0609020204030204" charset="0"/>
            </a:endParaRPr>
          </a:p>
          <a:p>
            <a:pPr marL="0" indent="0" fontAlgn="auto">
              <a:lnSpc>
                <a:spcPct val="100000"/>
              </a:lnSpc>
              <a:spcBef>
                <a:spcPts val="0"/>
              </a:spcBef>
              <a:buNone/>
            </a:pPr>
            <a:r>
              <a:rPr lang="zh-CN" altLang="en-US">
                <a:latin typeface="Consolas" panose="020B0609020204030204" charset="0"/>
              </a:rPr>
              <a:t>&gt;&gt;&gt; print(a)</a:t>
            </a:r>
            <a:endParaRPr lang="zh-CN" altLang="en-US">
              <a:latin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rPr>
              <a:t>[1 2 3 4]</a:t>
            </a:r>
            <a:endParaRPr lang="zh-CN" altLang="en-US">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a:t>
            </a:r>
            <a:r>
              <a:rPr lang="en-US" altLang="zh-CN"/>
              <a:t>7</a:t>
            </a:r>
            <a:r>
              <a:rPr lang="zh-CN" altLang="en-US"/>
              <a:t>.2  from 模块名 import 对象名[ as 别名]</a:t>
            </a:r>
            <a:endParaRPr lang="zh-CN" altLang="en-US"/>
          </a:p>
        </p:txBody>
      </p:sp>
      <p:sp>
        <p:nvSpPr>
          <p:cNvPr id="3" name="内容占位符 2"/>
          <p:cNvSpPr>
            <a:spLocks noGrp="1"/>
          </p:cNvSpPr>
          <p:nvPr>
            <p:ph idx="1"/>
          </p:nvPr>
        </p:nvSpPr>
        <p:spPr/>
        <p:txBody>
          <a:bodyPr/>
          <a:p>
            <a:pPr marL="0" indent="0">
              <a:buNone/>
            </a:pPr>
            <a:r>
              <a:rPr lang="zh-CN" altLang="en-US" sz="2000">
                <a:latin typeface="Consolas" panose="020B0609020204030204" charset="0"/>
              </a:rPr>
              <a:t>&gt;&gt;&gt; from math import sin         #只导入模块中的指定对象</a:t>
            </a:r>
            <a:endParaRPr lang="zh-CN" altLang="en-US" sz="2000">
              <a:latin typeface="Consolas" panose="020B0609020204030204" charset="0"/>
            </a:endParaRPr>
          </a:p>
          <a:p>
            <a:pPr marL="0" indent="0">
              <a:buNone/>
            </a:pPr>
            <a:r>
              <a:rPr lang="zh-CN" altLang="en-US" sz="2000">
                <a:latin typeface="Consolas" panose="020B0609020204030204" charset="0"/>
              </a:rPr>
              <a:t>&gt;&gt;&gt; sin(3)</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0.1411200080598672</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from math import sin as f    #给导入的对象起个别名</a:t>
            </a:r>
            <a:endParaRPr lang="zh-CN" altLang="en-US" sz="2000">
              <a:latin typeface="Consolas" panose="020B0609020204030204" charset="0"/>
            </a:endParaRPr>
          </a:p>
          <a:p>
            <a:pPr marL="0" indent="0">
              <a:buNone/>
            </a:pPr>
            <a:r>
              <a:rPr lang="zh-CN" altLang="en-US" sz="2000">
                <a:latin typeface="Consolas" panose="020B0609020204030204" charset="0"/>
              </a:rPr>
              <a:t>&gt;&gt;&gt; f(3)</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0.1411200080598672</a:t>
            </a:r>
            <a:endParaRPr lang="zh-CN" altLang="en-US" sz="2000">
              <a:solidFill>
                <a:srgbClr val="00B0F0"/>
              </a:solidFill>
              <a:latin typeface="Consolas" panose="020B0609020204030204" charset="0"/>
            </a:endParaRPr>
          </a:p>
          <a:p>
            <a:pPr marL="0" indent="0">
              <a:buNone/>
            </a:pPr>
            <a:r>
              <a:rPr lang="zh-CN" altLang="en-US" sz="2000">
                <a:latin typeface="Consolas" panose="020B0609020204030204" charset="0"/>
              </a:rPr>
              <a:t>&gt;&gt;&gt; from os.path import isfile</a:t>
            </a:r>
            <a:endParaRPr lang="zh-CN" altLang="en-US" sz="2000">
              <a:latin typeface="Consolas" panose="020B0609020204030204" charset="0"/>
            </a:endParaRPr>
          </a:p>
          <a:p>
            <a:pPr marL="0" indent="0">
              <a:buNone/>
            </a:pPr>
            <a:r>
              <a:rPr lang="zh-CN" altLang="en-US" sz="2000">
                <a:latin typeface="Consolas" panose="020B0609020204030204" charset="0"/>
              </a:rPr>
              <a:t>&gt;&gt;&gt; isfile(r'C:\windows\notepad.exe')</a:t>
            </a:r>
            <a:endParaRPr lang="zh-CN" altLang="en-US" sz="2000">
              <a:latin typeface="Consolas" panose="020B0609020204030204" charset="0"/>
            </a:endParaRPr>
          </a:p>
          <a:p>
            <a:pPr marL="0" indent="0">
              <a:buNone/>
            </a:pPr>
            <a:r>
              <a:rPr lang="zh-CN" altLang="en-US" sz="2000">
                <a:solidFill>
                  <a:srgbClr val="00B0F0"/>
                </a:solidFill>
                <a:latin typeface="Consolas" panose="020B0609020204030204" charset="0"/>
              </a:rPr>
              <a:t>True</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a:t>
            </a:r>
            <a:r>
              <a:rPr lang="en-US" altLang="zh-CN"/>
              <a:t>7</a:t>
            </a:r>
            <a:r>
              <a:rPr lang="zh-CN" altLang="en-US"/>
              <a:t>.3  from 模块名 import *</a:t>
            </a:r>
            <a:endParaRPr lang="zh-CN" altLang="en-US"/>
          </a:p>
        </p:txBody>
      </p:sp>
      <p:sp>
        <p:nvSpPr>
          <p:cNvPr id="3" name="内容占位符 2"/>
          <p:cNvSpPr>
            <a:spLocks noGrp="1"/>
          </p:cNvSpPr>
          <p:nvPr>
            <p:ph idx="1"/>
          </p:nvPr>
        </p:nvSpPr>
        <p:spPr/>
        <p:txBody>
          <a:bodyPr>
            <a:normAutofit lnSpcReduction="10000"/>
          </a:bodyPr>
          <a:p>
            <a:pPr marL="0" indent="0" fontAlgn="auto">
              <a:lnSpc>
                <a:spcPct val="100000"/>
              </a:lnSpc>
              <a:spcBef>
                <a:spcPts val="0"/>
              </a:spcBef>
              <a:buNone/>
            </a:pPr>
            <a:r>
              <a:rPr lang="zh-CN" altLang="en-US" sz="2000">
                <a:latin typeface="Consolas" panose="020B0609020204030204" charset="0"/>
              </a:rPr>
              <a:t>&gt;&gt;&gt; from math import *         #导入标准库math中所有对象</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sin(3)                     #求正弦值</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0.1411200080598672</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gcd(36, 18)                #最大公约数</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18</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pi                         #常数π</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3.141592653589793</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e                          #常数e</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2.718281828459045</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log2(8)                    #计算以2为底的对数值</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3.0</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log10(100)                 #计算以10为底的对数值</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2.0</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radians(180)               #把角度转换为弧度</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3.141592653589793</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1.7.4  模块导入时的搜索路径</a:t>
            </a:r>
            <a:endParaRPr lang="en-US"/>
          </a:p>
        </p:txBody>
      </p:sp>
      <p:sp>
        <p:nvSpPr>
          <p:cNvPr id="3" name="Content Placeholder 2"/>
          <p:cNvSpPr>
            <a:spLocks noGrp="1"/>
          </p:cNvSpPr>
          <p:nvPr>
            <p:ph idx="1"/>
          </p:nvPr>
        </p:nvSpPr>
        <p:spPr/>
        <p:txBody>
          <a:bodyPr/>
          <a:p>
            <a:pPr fontAlgn="auto">
              <a:lnSpc>
                <a:spcPct val="150000"/>
              </a:lnSpc>
            </a:pPr>
            <a:r>
              <a:rPr lang="en-US" sz="2400"/>
              <a:t>Python首先在当前目录中查找模块文件，如果没有找到则从sys模块的path变量所指定的目录中查找，如果仍没有找到则抛出异常提示模块不存在。可以查看sys模块中path变量的值来获知Python导入模块时搜索模块的路径，也可以使用append()方法向其中添加自定义的文件夹以扩展搜索路径。</a:t>
            </a:r>
            <a:endParaRPr lang="en-US" sz="2400"/>
          </a:p>
          <a:p>
            <a:pPr fontAlgn="auto">
              <a:lnSpc>
                <a:spcPct val="150000"/>
              </a:lnSpc>
            </a:pPr>
            <a:r>
              <a:rPr lang="en-US" sz="2400"/>
              <a:t>在导入模块时，会优先导入相应的.pyc文件（.py或.pyw伪编译后生成的字节码文件），如果相应的.pyc文件与.py文件时间不相符或不存在对应的.pyc文件，则导入.py文件，同时生成.pyc文件。</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1.7.4  模块导入时的搜索路径</a:t>
            </a:r>
            <a:endParaRPr lang="en-US"/>
          </a:p>
        </p:txBody>
      </p:sp>
      <p:sp>
        <p:nvSpPr>
          <p:cNvPr id="3" name="Content Placeholder 2"/>
          <p:cNvSpPr>
            <a:spLocks noGrp="1"/>
          </p:cNvSpPr>
          <p:nvPr>
            <p:ph idx="1"/>
          </p:nvPr>
        </p:nvSpPr>
        <p:spPr/>
        <p:txBody>
          <a:bodyPr/>
          <a:p>
            <a:pPr fontAlgn="auto">
              <a:lnSpc>
                <a:spcPct val="150000"/>
              </a:lnSpc>
            </a:pPr>
            <a:r>
              <a:rPr lang="en-US" sz="2400"/>
              <a:t>Python还支持从zip文件中导入模块。假设当前文件夹中有个内含Vector3.py文件的testZip.zip文件，首先导入sys模块，然后执行sys.path.append(‘testZip.zip’)，然后即可导入Vector3.py文件作为模块来使用。</a:t>
            </a:r>
            <a:endParaRPr lang="en-US" sz="2400"/>
          </a:p>
          <a:p>
            <a:pPr marL="0" indent="0">
              <a:buNone/>
            </a:pPr>
            <a:r>
              <a:rPr lang="en-US" sz="2000">
                <a:latin typeface="Consolas" panose="020B0609020204030204" charset="0"/>
              </a:rPr>
              <a:t>&gt;&gt;&gt; import sys</a:t>
            </a:r>
            <a:endParaRPr lang="en-US" sz="2000">
              <a:latin typeface="Consolas" panose="020B0609020204030204" charset="0"/>
            </a:endParaRPr>
          </a:p>
          <a:p>
            <a:pPr marL="0" indent="0">
              <a:buNone/>
            </a:pPr>
            <a:r>
              <a:rPr lang="en-US" sz="2000">
                <a:latin typeface="Consolas" panose="020B0609020204030204" charset="0"/>
              </a:rPr>
              <a:t>&gt;&gt;&gt; sys.path.append('testZip.zip')</a:t>
            </a:r>
            <a:endParaRPr lang="en-US" sz="2000">
              <a:latin typeface="Consolas" panose="020B0609020204030204" charset="0"/>
            </a:endParaRPr>
          </a:p>
          <a:p>
            <a:pPr marL="0" indent="0">
              <a:buNone/>
            </a:pPr>
            <a:r>
              <a:rPr lang="en-US" sz="2000">
                <a:latin typeface="Consolas" panose="020B0609020204030204" charset="0"/>
              </a:rPr>
              <a:t>&gt;&gt;&gt; import Vector3</a:t>
            </a:r>
            <a:endParaRPr lang="en-US" sz="2000">
              <a:latin typeface="Consolas" panose="020B0609020204030204" charset="0"/>
            </a:endParaRPr>
          </a:p>
          <a:p>
            <a:pPr marL="0" indent="0">
              <a:buNone/>
            </a:pPr>
            <a:r>
              <a:rPr lang="en-US" sz="2000">
                <a:latin typeface="Consolas" panose="020B0609020204030204" charset="0"/>
              </a:rPr>
              <a:t>&gt;&gt;&gt; Vector3.__file__              #查看已导入模块对应的程序文件</a:t>
            </a:r>
            <a:endParaRPr lang="en-US" sz="2000">
              <a:latin typeface="Consolas" panose="020B0609020204030204" charset="0"/>
            </a:endParaRPr>
          </a:p>
          <a:p>
            <a:pPr marL="0" indent="0">
              <a:buNone/>
            </a:pPr>
            <a:r>
              <a:rPr lang="en-US" sz="2000">
                <a:solidFill>
                  <a:srgbClr val="00B0F0"/>
                </a:solidFill>
                <a:latin typeface="Consolas" panose="020B0609020204030204" charset="0"/>
              </a:rPr>
              <a:t>'testZip.zip\\Vector3.py'</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1.7.4  模块导入时的搜索路径</a:t>
            </a:r>
            <a:endParaRPr lang="en-US"/>
          </a:p>
        </p:txBody>
      </p:sp>
      <p:sp>
        <p:nvSpPr>
          <p:cNvPr id="3" name="Content Placeholder 2"/>
          <p:cNvSpPr>
            <a:spLocks noGrp="1"/>
          </p:cNvSpPr>
          <p:nvPr>
            <p:ph idx="1"/>
          </p:nvPr>
        </p:nvSpPr>
        <p:spPr/>
        <p:txBody>
          <a:bodyPr/>
          <a:p>
            <a:pPr fontAlgn="auto">
              <a:lnSpc>
                <a:spcPct val="150000"/>
              </a:lnSpc>
            </a:pPr>
            <a:r>
              <a:rPr lang="en-US" sz="2400"/>
              <a:t>最后，按照Python编码规范，一般建议每个import语句只导入一个模块，并且要按照标准库、扩展库、自定义库的顺序进行导入。</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1.1  Python是这样一种语言</a:t>
            </a:r>
            <a:endParaRPr lang="zh-CN" altLang="en-US"/>
          </a:p>
        </p:txBody>
      </p:sp>
      <p:sp>
        <p:nvSpPr>
          <p:cNvPr id="3" name="内容占位符 2"/>
          <p:cNvSpPr>
            <a:spLocks noGrp="1"/>
          </p:cNvSpPr>
          <p:nvPr>
            <p:ph idx="1"/>
          </p:nvPr>
        </p:nvSpPr>
        <p:spPr>
          <a:xfrm>
            <a:off x="838200" y="1321435"/>
            <a:ext cx="10515600" cy="4931410"/>
          </a:xfrm>
        </p:spPr>
        <p:txBody>
          <a:bodyPr>
            <a:normAutofit/>
          </a:bodyPr>
          <a:p>
            <a:pPr marL="325755" indent="-325755" fontAlgn="auto">
              <a:lnSpc>
                <a:spcPct val="100000"/>
              </a:lnSpc>
              <a:spcBef>
                <a:spcPts val="400"/>
              </a:spcBef>
              <a:buFont typeface="Wingdings" panose="05000000000000000000" charset="0"/>
              <a:buChar char=""/>
            </a:pPr>
            <a:r>
              <a:rPr lang="zh-CN" altLang="en-US" sz="2400" b="1">
                <a:latin typeface="宋体" panose="02010600030101010101" pitchFamily="2" charset="-122"/>
                <a:ea typeface="宋体" panose="02010600030101010101" pitchFamily="2" charset="-122"/>
                <a:sym typeface="+mn-ea"/>
              </a:rPr>
              <a:t>问题解决：</a:t>
            </a:r>
            <a:r>
              <a:rPr lang="zh-CN" altLang="en-US" sz="2400">
                <a:latin typeface="宋体" panose="02010600030101010101" pitchFamily="2" charset="-122"/>
                <a:ea typeface="宋体" panose="02010600030101010101" pitchFamily="2" charset="-122"/>
                <a:sym typeface="+mn-ea"/>
              </a:rPr>
              <a:t>把列表中的所有数字都加</a:t>
            </a:r>
            <a:r>
              <a:rPr lang="en-US" altLang="zh-CN" sz="2400">
                <a:latin typeface="宋体" panose="02010600030101010101" pitchFamily="2" charset="-122"/>
                <a:ea typeface="宋体" panose="02010600030101010101" pitchFamily="2" charset="-122"/>
                <a:sym typeface="+mn-ea"/>
              </a:rPr>
              <a:t>5</a:t>
            </a:r>
            <a:r>
              <a:rPr lang="zh-CN" altLang="en-US" sz="2400">
                <a:latin typeface="宋体" panose="02010600030101010101" pitchFamily="2" charset="-122"/>
                <a:ea typeface="宋体" panose="02010600030101010101" pitchFamily="2" charset="-122"/>
                <a:sym typeface="+mn-ea"/>
              </a:rPr>
              <a:t>，得到新列表。（</a:t>
            </a:r>
            <a:r>
              <a:rPr lang="zh-CN" altLang="en-US" sz="2400">
                <a:solidFill>
                  <a:srgbClr val="FF0000"/>
                </a:solidFill>
                <a:latin typeface="宋体" panose="02010600030101010101" pitchFamily="2" charset="-122"/>
                <a:ea typeface="宋体" panose="02010600030101010101" pitchFamily="2" charset="-122"/>
                <a:sym typeface="+mn-ea"/>
              </a:rPr>
              <a:t>过程式编程</a:t>
            </a:r>
            <a:r>
              <a:rPr lang="zh-CN" altLang="en-US" sz="2400">
                <a:latin typeface="宋体" panose="02010600030101010101" pitchFamily="2" charset="-122"/>
                <a:ea typeface="宋体" panose="02010600030101010101" pitchFamily="2" charset="-122"/>
                <a:sym typeface="+mn-ea"/>
              </a:rPr>
              <a:t>）</a:t>
            </a:r>
            <a:endParaRPr lang="en-US" altLang="zh-CN" sz="2400">
              <a:latin typeface="宋体" panose="02010600030101010101" pitchFamily="2" charset="-122"/>
              <a:ea typeface="宋体" panose="02010600030101010101" pitchFamily="2" charset="-122"/>
              <a:sym typeface="+mn-ea"/>
            </a:endParaRPr>
          </a:p>
          <a:p>
            <a:pPr marL="0" indent="0" fontAlgn="auto">
              <a:lnSpc>
                <a:spcPct val="100000"/>
              </a:lnSpc>
              <a:spcBef>
                <a:spcPts val="400"/>
              </a:spcBef>
              <a:buNone/>
            </a:pPr>
            <a:endParaRPr lang="zh-CN" altLang="en-US" sz="2000">
              <a:latin typeface="Consolas" panose="020B0609020204030204" charset="0"/>
              <a:sym typeface="+mn-ea"/>
            </a:endParaRPr>
          </a:p>
          <a:p>
            <a:pPr marL="0" indent="0" fontAlgn="auto">
              <a:lnSpc>
                <a:spcPct val="100000"/>
              </a:lnSpc>
              <a:spcBef>
                <a:spcPts val="0"/>
              </a:spcBef>
              <a:buNone/>
            </a:pPr>
            <a:r>
              <a:rPr lang="zh-CN" altLang="en-US" sz="2000">
                <a:latin typeface="Consolas" panose="020B0609020204030204" charset="0"/>
                <a:sym typeface="+mn-ea"/>
              </a:rPr>
              <a:t>&gt;&gt;&gt; x = list(range(10))</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&gt;&gt;&gt; 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sym typeface="+mn-ea"/>
              </a:rPr>
              <a:t>[0, 1, 2, 3, 4, 5, 6, 7, 8, 9]</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&gt;&gt;&gt; y = []</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&gt;&gt;&gt; for num in x:</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y.append(num+5)</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&gt;&gt;&gt; y</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sym typeface="+mn-ea"/>
              </a:rPr>
              <a:t>[5, 6, 7, 8, 9, 10, 11, 12, 13, 14]</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&gt;&gt;&gt; [num+5 for num in 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sym typeface="+mn-ea"/>
              </a:rPr>
              <a:t>[5, 6, 7, 8, 9, 10, 11, 12, 13, 14]</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1.8  编写与发布自己的包</a:t>
            </a:r>
            <a:endParaRPr lang="en-US"/>
          </a:p>
        </p:txBody>
      </p:sp>
      <p:sp>
        <p:nvSpPr>
          <p:cNvPr id="3" name="Content Placeholder 2"/>
          <p:cNvSpPr>
            <a:spLocks noGrp="1"/>
          </p:cNvSpPr>
          <p:nvPr>
            <p:ph idx="1"/>
          </p:nvPr>
        </p:nvSpPr>
        <p:spPr/>
        <p:txBody>
          <a:bodyPr/>
          <a:p>
            <a:pPr fontAlgn="auto">
              <a:lnSpc>
                <a:spcPct val="150000"/>
              </a:lnSpc>
            </a:pPr>
            <a:r>
              <a:rPr lang="en-US" sz="2400"/>
              <a:t>每个Python脚本在运行时都会有一个__name__属性</a:t>
            </a:r>
            <a:r>
              <a:rPr lang="zh-CN" altLang="en-US" sz="2400"/>
              <a:t>：</a:t>
            </a:r>
            <a:endParaRPr lang="zh-CN" altLang="en-US" sz="2400"/>
          </a:p>
          <a:p>
            <a:pPr fontAlgn="auto">
              <a:lnSpc>
                <a:spcPct val="150000"/>
              </a:lnSpc>
              <a:buFont typeface="Wingdings" panose="05000000000000000000" charset="0"/>
              <a:buChar char=""/>
            </a:pPr>
            <a:r>
              <a:rPr lang="en-US" sz="2000"/>
              <a:t>如果脚本作为模块被导入，则其__name__属性的值被自动设置为模块名；</a:t>
            </a:r>
            <a:endParaRPr lang="en-US" sz="2000"/>
          </a:p>
          <a:p>
            <a:pPr fontAlgn="auto">
              <a:lnSpc>
                <a:spcPct val="150000"/>
              </a:lnSpc>
              <a:buFont typeface="Wingdings" panose="05000000000000000000" charset="0"/>
              <a:buChar char=""/>
            </a:pPr>
            <a:r>
              <a:rPr lang="en-US" sz="2000"/>
              <a:t>如果脚本作为程序直接运行，则其__name__属性值被自动设置为字符串”__main__”。</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1.9  Python程序伪编译与打包</a:t>
            </a:r>
            <a:endParaRPr lang="en-US"/>
          </a:p>
        </p:txBody>
      </p:sp>
      <p:sp>
        <p:nvSpPr>
          <p:cNvPr id="3" name="Content Placeholder 2"/>
          <p:cNvSpPr>
            <a:spLocks noGrp="1"/>
          </p:cNvSpPr>
          <p:nvPr>
            <p:ph idx="1"/>
          </p:nvPr>
        </p:nvSpPr>
        <p:spPr/>
        <p:txBody>
          <a:bodyPr>
            <a:normAutofit/>
          </a:bodyPr>
          <a:p>
            <a:pPr marL="0" indent="0" fontAlgn="auto">
              <a:lnSpc>
                <a:spcPct val="150000"/>
              </a:lnSpc>
              <a:buNone/>
            </a:pPr>
            <a:r>
              <a:rPr lang="en-US" sz="2400"/>
              <a:t>（1）Python程序伪编译</a:t>
            </a:r>
            <a:endParaRPr lang="en-US" sz="2400"/>
          </a:p>
          <a:p>
            <a:pPr fontAlgn="auto">
              <a:lnSpc>
                <a:spcPct val="150000"/>
              </a:lnSpc>
              <a:buFont typeface="Wingdings" panose="05000000000000000000" charset="0"/>
              <a:buChar char=""/>
            </a:pPr>
            <a:r>
              <a:rPr lang="en-US" sz="2000"/>
              <a:t>py_compile.compile('Stack.py')</a:t>
            </a:r>
            <a:endParaRPr lang="en-US" sz="2000"/>
          </a:p>
          <a:p>
            <a:pPr fontAlgn="auto">
              <a:lnSpc>
                <a:spcPct val="150000"/>
              </a:lnSpc>
              <a:buFont typeface="Wingdings" panose="05000000000000000000" charset="0"/>
              <a:buChar char=""/>
            </a:pPr>
            <a:r>
              <a:rPr lang="en-US" sz="2000"/>
              <a:t>py_compile.compile('Stack.py', optimize=1)</a:t>
            </a:r>
            <a:endParaRPr lang="en-US" sz="2000"/>
          </a:p>
          <a:p>
            <a:pPr fontAlgn="auto">
              <a:lnSpc>
                <a:spcPct val="150000"/>
              </a:lnSpc>
              <a:buFont typeface="Wingdings" panose="05000000000000000000" charset="0"/>
              <a:buChar char=""/>
            </a:pPr>
            <a:r>
              <a:rPr lang="en-US" sz="2000"/>
              <a:t>py_compile.compile('Stack.py', optimize=2)</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1.9  Python程序伪编译与打包</a:t>
            </a:r>
            <a:endParaRPr lang="en-US"/>
          </a:p>
        </p:txBody>
      </p:sp>
      <p:sp>
        <p:nvSpPr>
          <p:cNvPr id="3" name="Content Placeholder 2"/>
          <p:cNvSpPr>
            <a:spLocks noGrp="1"/>
          </p:cNvSpPr>
          <p:nvPr>
            <p:ph idx="1"/>
          </p:nvPr>
        </p:nvSpPr>
        <p:spPr/>
        <p:txBody>
          <a:bodyPr/>
          <a:p>
            <a:pPr marL="0" indent="0" fontAlgn="auto">
              <a:lnSpc>
                <a:spcPct val="150000"/>
              </a:lnSpc>
              <a:buNone/>
            </a:pPr>
            <a:r>
              <a:rPr lang="en-US" sz="2400"/>
              <a:t>（2）Python程序打包</a:t>
            </a:r>
            <a:endParaRPr lang="en-US" sz="2400"/>
          </a:p>
          <a:p>
            <a:pPr fontAlgn="auto">
              <a:lnSpc>
                <a:spcPct val="150000"/>
              </a:lnSpc>
              <a:buFont typeface="Wingdings" panose="05000000000000000000" charset="0"/>
              <a:buChar char=""/>
            </a:pPr>
            <a:r>
              <a:rPr lang="en-US" sz="2000"/>
              <a:t>保护源代码的更好方式是把Python程序转换为二进制可执行程序之后再发布，这样还使得打包后的程序可以在没有安装Python环境和相应扩展库的系统中运行，极大地方便了用户。</a:t>
            </a:r>
            <a:endParaRPr lang="en-US" sz="2000"/>
          </a:p>
          <a:p>
            <a:pPr fontAlgn="auto">
              <a:lnSpc>
                <a:spcPct val="150000"/>
              </a:lnSpc>
              <a:buFont typeface="Wingdings" panose="05000000000000000000" charset="0"/>
              <a:buChar char=""/>
            </a:pPr>
            <a:r>
              <a:rPr lang="en-US" sz="2000"/>
              <a:t>可以把Python程序打包为可执行程序的工具有py2exe（仅适用于Windows平台）、pyinstaller、cx_Freeze等等。</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1.10  从命令行参数和配置文件获取信息</a:t>
            </a:r>
            <a:endParaRPr lang="en-US"/>
          </a:p>
        </p:txBody>
      </p:sp>
      <p:sp>
        <p:nvSpPr>
          <p:cNvPr id="3" name="Content Placeholder 2"/>
          <p:cNvSpPr>
            <a:spLocks noGrp="1"/>
          </p:cNvSpPr>
          <p:nvPr>
            <p:ph idx="1"/>
          </p:nvPr>
        </p:nvSpPr>
        <p:spPr/>
        <p:txBody>
          <a:bodyPr/>
          <a:p>
            <a:pPr fontAlgn="auto">
              <a:lnSpc>
                <a:spcPct val="150000"/>
              </a:lnSpc>
            </a:pPr>
            <a:r>
              <a:rPr lang="en-US" sz="2400"/>
              <a:t>除了使用内置函数input()或者GUI库的控件和对话框来接收用户输入以外，还可以使用sys和argparse模块来接收命令行参数，使用configparser模块从外部配置文件中获取信息。</a:t>
            </a:r>
            <a:endParaRPr lang="en-US" sz="2400"/>
          </a:p>
          <a:p>
            <a:pPr fontAlgn="auto">
              <a:lnSpc>
                <a:spcPct val="150000"/>
              </a:lnSpc>
            </a:pPr>
            <a:r>
              <a:rPr lang="en-US" sz="2400"/>
              <a:t>sys模块的argv是一个包含若干字符串的列表，用来接收命令行参数，其中第一个元素argv[0]是程序本身的名字，后面其他元素是用户输入的其他参数。在输入时，多个命令行参数之间使用空格分隔。</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1.1  Python是这样一种语言</a:t>
            </a:r>
            <a:endParaRPr lang="zh-CN" altLang="en-US"/>
          </a:p>
        </p:txBody>
      </p:sp>
      <p:sp>
        <p:nvSpPr>
          <p:cNvPr id="3" name="内容占位符 2"/>
          <p:cNvSpPr>
            <a:spLocks noGrp="1"/>
          </p:cNvSpPr>
          <p:nvPr>
            <p:ph idx="1"/>
          </p:nvPr>
        </p:nvSpPr>
        <p:spPr/>
        <p:txBody>
          <a:bodyPr>
            <a:normAutofit lnSpcReduction="10000"/>
          </a:bodyPr>
          <a:p>
            <a:pPr marL="276860" indent="-276860" algn="l" fontAlgn="auto">
              <a:lnSpc>
                <a:spcPct val="100000"/>
              </a:lnSpc>
              <a:spcBef>
                <a:spcPts val="400"/>
              </a:spcBef>
              <a:buFont typeface="Wingdings" panose="05000000000000000000" charset="0"/>
              <a:buChar char=""/>
            </a:pPr>
            <a:r>
              <a:rPr lang="zh-CN" altLang="en-US" sz="2400" b="1">
                <a:latin typeface="Consolas" panose="020B0609020204030204" charset="0"/>
                <a:sym typeface="+mn-ea"/>
              </a:rPr>
              <a:t>问题解决：</a:t>
            </a:r>
            <a:r>
              <a:rPr lang="zh-CN" altLang="en-US" sz="2400">
                <a:latin typeface="Consolas" panose="020B0609020204030204" charset="0"/>
                <a:sym typeface="+mn-ea"/>
              </a:rPr>
              <a:t>把列表中的所有数字都加</a:t>
            </a:r>
            <a:r>
              <a:rPr lang="en-US" altLang="zh-CN" sz="2400">
                <a:latin typeface="Consolas" panose="020B0609020204030204" charset="0"/>
                <a:sym typeface="+mn-ea"/>
              </a:rPr>
              <a:t>5</a:t>
            </a:r>
            <a:r>
              <a:rPr lang="zh-CN" altLang="en-US" sz="2400">
                <a:latin typeface="Consolas" panose="020B0609020204030204" charset="0"/>
                <a:sym typeface="+mn-ea"/>
              </a:rPr>
              <a:t>，得到新列表。（</a:t>
            </a:r>
            <a:r>
              <a:rPr lang="zh-CN" altLang="en-US" sz="2400">
                <a:solidFill>
                  <a:srgbClr val="FF0000"/>
                </a:solidFill>
                <a:latin typeface="Consolas" panose="020B0609020204030204" charset="0"/>
                <a:sym typeface="+mn-ea"/>
              </a:rPr>
              <a:t>函数式编程</a:t>
            </a:r>
            <a:r>
              <a:rPr lang="zh-CN" altLang="en-US" sz="2400">
                <a:latin typeface="Consolas" panose="020B0609020204030204" charset="0"/>
                <a:sym typeface="+mn-ea"/>
              </a:rPr>
              <a:t>）</a:t>
            </a:r>
            <a:endParaRPr lang="zh-CN" altLang="en-US" sz="2400">
              <a:latin typeface="Consolas" panose="020B0609020204030204" charset="0"/>
            </a:endParaRPr>
          </a:p>
          <a:p>
            <a:pPr marL="234950" indent="-234950" algn="l" fontAlgn="auto">
              <a:lnSpc>
                <a:spcPct val="100000"/>
              </a:lnSpc>
              <a:spcBef>
                <a:spcPts val="400"/>
              </a:spcBef>
              <a:buNone/>
            </a:pPr>
            <a:endParaRPr lang="zh-CN" altLang="en-US">
              <a:latin typeface="Consolas" panose="020B0609020204030204" charset="0"/>
            </a:endParaRPr>
          </a:p>
          <a:p>
            <a:pPr marL="0" algn="l" fontAlgn="auto">
              <a:lnSpc>
                <a:spcPct val="100000"/>
              </a:lnSpc>
              <a:spcBef>
                <a:spcPts val="400"/>
              </a:spcBef>
              <a:buNone/>
            </a:pPr>
            <a:r>
              <a:rPr lang="zh-CN" altLang="en-US" sz="2000">
                <a:latin typeface="Consolas" panose="020B0609020204030204" charset="0"/>
                <a:sym typeface="+mn-ea"/>
              </a:rPr>
              <a:t>&gt;&gt;&gt; x = list(range(10))</a:t>
            </a:r>
            <a:endParaRPr lang="zh-CN" altLang="en-US" sz="2000">
              <a:latin typeface="Consolas" panose="020B0609020204030204" charset="0"/>
            </a:endParaRPr>
          </a:p>
          <a:p>
            <a:pPr marL="0" algn="l" fontAlgn="auto">
              <a:lnSpc>
                <a:spcPct val="100000"/>
              </a:lnSpc>
              <a:spcBef>
                <a:spcPts val="400"/>
              </a:spcBef>
              <a:buNone/>
            </a:pPr>
            <a:r>
              <a:rPr lang="zh-CN" altLang="en-US" sz="2000">
                <a:latin typeface="Consolas" panose="020B0609020204030204" charset="0"/>
                <a:sym typeface="+mn-ea"/>
              </a:rPr>
              <a:t>&gt;&gt;&gt; x</a:t>
            </a:r>
            <a:endParaRPr lang="zh-CN" altLang="en-US" sz="2000">
              <a:latin typeface="Consolas" panose="020B0609020204030204" charset="0"/>
            </a:endParaRPr>
          </a:p>
          <a:p>
            <a:pPr marL="0" algn="l" fontAlgn="auto">
              <a:lnSpc>
                <a:spcPct val="100000"/>
              </a:lnSpc>
              <a:spcBef>
                <a:spcPts val="400"/>
              </a:spcBef>
              <a:buNone/>
            </a:pPr>
            <a:r>
              <a:rPr lang="zh-CN" altLang="en-US" sz="2000">
                <a:solidFill>
                  <a:srgbClr val="00B0F0"/>
                </a:solidFill>
                <a:latin typeface="Consolas" panose="020B0609020204030204" charset="0"/>
                <a:sym typeface="+mn-ea"/>
              </a:rPr>
              <a:t>[0, 1, 2, 3, 4, 5, 6, 7, 8, 9]</a:t>
            </a:r>
            <a:endParaRPr lang="zh-CN" altLang="en-US" sz="2000">
              <a:solidFill>
                <a:srgbClr val="00B0F0"/>
              </a:solidFill>
              <a:latin typeface="Consolas" panose="020B0609020204030204" charset="0"/>
            </a:endParaRPr>
          </a:p>
          <a:p>
            <a:pPr marL="0" algn="l" fontAlgn="auto">
              <a:lnSpc>
                <a:spcPct val="100000"/>
              </a:lnSpc>
              <a:spcBef>
                <a:spcPts val="400"/>
              </a:spcBef>
              <a:buNone/>
            </a:pPr>
            <a:r>
              <a:rPr lang="zh-CN" altLang="en-US" sz="2000">
                <a:latin typeface="Consolas" panose="020B0609020204030204" charset="0"/>
                <a:sym typeface="+mn-ea"/>
              </a:rPr>
              <a:t>&gt;&gt;&gt; def add5(num):</a:t>
            </a:r>
            <a:endParaRPr lang="zh-CN" altLang="en-US" sz="2000">
              <a:latin typeface="Consolas" panose="020B0609020204030204" charset="0"/>
              <a:sym typeface="+mn-ea"/>
            </a:endParaRPr>
          </a:p>
          <a:p>
            <a:pPr marL="0" algn="l" fontAlgn="auto">
              <a:lnSpc>
                <a:spcPct val="100000"/>
              </a:lnSpc>
              <a:spcBef>
                <a:spcPts val="400"/>
              </a:spcBef>
              <a:buNone/>
            </a:pPr>
            <a:r>
              <a:rPr lang="zh-CN" altLang="en-US" sz="2000">
                <a:latin typeface="Consolas" panose="020B0609020204030204" charset="0"/>
                <a:sym typeface="+mn-ea"/>
              </a:rPr>
              <a:t>    return num+5</a:t>
            </a:r>
            <a:endParaRPr lang="zh-CN" altLang="en-US" sz="2000">
              <a:latin typeface="Consolas" panose="020B0609020204030204" charset="0"/>
            </a:endParaRPr>
          </a:p>
          <a:p>
            <a:pPr marL="0" algn="l" fontAlgn="auto">
              <a:lnSpc>
                <a:spcPct val="100000"/>
              </a:lnSpc>
              <a:spcBef>
                <a:spcPts val="400"/>
              </a:spcBef>
              <a:buNone/>
            </a:pPr>
            <a:endParaRPr lang="zh-CN" altLang="en-US" sz="2000">
              <a:latin typeface="Consolas" panose="020B0609020204030204" charset="0"/>
            </a:endParaRPr>
          </a:p>
          <a:p>
            <a:pPr marL="0" algn="l" fontAlgn="auto">
              <a:lnSpc>
                <a:spcPct val="100000"/>
              </a:lnSpc>
              <a:spcBef>
                <a:spcPts val="400"/>
              </a:spcBef>
              <a:buNone/>
            </a:pPr>
            <a:r>
              <a:rPr lang="zh-CN" altLang="en-US" sz="2000">
                <a:latin typeface="Consolas" panose="020B0609020204030204" charset="0"/>
                <a:sym typeface="+mn-ea"/>
              </a:rPr>
              <a:t>&gt;&gt;&gt; list(map(add5, x))</a:t>
            </a:r>
            <a:endParaRPr lang="zh-CN" altLang="en-US" sz="2000">
              <a:latin typeface="Consolas" panose="020B0609020204030204" charset="0"/>
            </a:endParaRPr>
          </a:p>
          <a:p>
            <a:pPr marL="0" algn="l" fontAlgn="auto">
              <a:lnSpc>
                <a:spcPct val="100000"/>
              </a:lnSpc>
              <a:spcBef>
                <a:spcPts val="400"/>
              </a:spcBef>
              <a:buNone/>
            </a:pPr>
            <a:r>
              <a:rPr lang="zh-CN" altLang="en-US" sz="2000">
                <a:solidFill>
                  <a:srgbClr val="00B0F0"/>
                </a:solidFill>
                <a:latin typeface="Consolas" panose="020B0609020204030204" charset="0"/>
                <a:sym typeface="+mn-ea"/>
              </a:rPr>
              <a:t>[5, 6, 7, 8, 9, 10, 11, 12, 13, 14]</a:t>
            </a:r>
            <a:endParaRPr lang="zh-CN" altLang="en-US" sz="2000">
              <a:solidFill>
                <a:srgbClr val="00B0F0"/>
              </a:solidFill>
              <a:latin typeface="Consolas" panose="020B0609020204030204" charset="0"/>
            </a:endParaRPr>
          </a:p>
          <a:p>
            <a:pPr marL="0" algn="l" fontAlgn="auto">
              <a:lnSpc>
                <a:spcPct val="100000"/>
              </a:lnSpc>
              <a:spcBef>
                <a:spcPts val="400"/>
              </a:spcBef>
              <a:buNone/>
            </a:pPr>
            <a:r>
              <a:rPr lang="zh-CN" altLang="en-US" sz="2000">
                <a:latin typeface="Consolas" panose="020B0609020204030204" charset="0"/>
                <a:sym typeface="+mn-ea"/>
              </a:rPr>
              <a:t>&gt;&gt;&gt; list(map(lambda num: num+5, x))</a:t>
            </a:r>
            <a:endParaRPr lang="zh-CN" altLang="en-US" sz="2000">
              <a:latin typeface="Consolas" panose="020B0609020204030204" charset="0"/>
            </a:endParaRPr>
          </a:p>
          <a:p>
            <a:pPr marL="0" algn="l" fontAlgn="auto">
              <a:lnSpc>
                <a:spcPct val="100000"/>
              </a:lnSpc>
              <a:spcBef>
                <a:spcPts val="400"/>
              </a:spcBef>
              <a:buNone/>
            </a:pPr>
            <a:r>
              <a:rPr lang="zh-CN" altLang="en-US" sz="2000">
                <a:solidFill>
                  <a:srgbClr val="00B0F0"/>
                </a:solidFill>
                <a:latin typeface="Consolas" panose="020B0609020204030204" charset="0"/>
                <a:sym typeface="+mn-ea"/>
              </a:rPr>
              <a:t>[5, 6, 7, 8, 9, 10, 11, 12, 13, 14]</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1.2  Python版本之争</a:t>
            </a:r>
            <a:endParaRPr lang="zh-CN" altLang="en-US"/>
          </a:p>
        </p:txBody>
      </p:sp>
      <p:sp>
        <p:nvSpPr>
          <p:cNvPr id="3" name="内容占位符 2"/>
          <p:cNvSpPr>
            <a:spLocks noGrp="1"/>
          </p:cNvSpPr>
          <p:nvPr>
            <p:ph idx="1"/>
          </p:nvPr>
        </p:nvSpPr>
        <p:spPr/>
        <p:txBody>
          <a:bodyPr/>
          <a:p>
            <a:pPr fontAlgn="auto">
              <a:lnSpc>
                <a:spcPct val="150000"/>
              </a:lnSpc>
              <a:spcBef>
                <a:spcPts val="400"/>
              </a:spcBef>
              <a:spcAft>
                <a:spcPts val="600"/>
              </a:spcAft>
            </a:pPr>
            <a:r>
              <a:rPr lang="en-US" altLang="zh-CN" sz="2400"/>
              <a:t>Python</a:t>
            </a:r>
            <a:r>
              <a:rPr lang="zh-CN" altLang="en-US" sz="2400"/>
              <a:t>目前存在</a:t>
            </a:r>
            <a:r>
              <a:rPr lang="en-US" altLang="zh-CN" sz="2400"/>
              <a:t>2.x</a:t>
            </a:r>
            <a:r>
              <a:rPr lang="zh-CN" altLang="en-US" sz="2400"/>
              <a:t>和</a:t>
            </a:r>
            <a:r>
              <a:rPr lang="en-US" altLang="zh-CN" sz="2400"/>
              <a:t>3.x</a:t>
            </a:r>
            <a:r>
              <a:rPr lang="zh-CN" altLang="en-US" sz="2400"/>
              <a:t>两个系列的版本，互相之间</a:t>
            </a:r>
            <a:r>
              <a:rPr lang="zh-CN" altLang="en-US" sz="2400">
                <a:solidFill>
                  <a:srgbClr val="FF0000"/>
                </a:solidFill>
              </a:rPr>
              <a:t>不兼容</a:t>
            </a:r>
            <a:r>
              <a:rPr lang="zh-CN" altLang="en-US" sz="2400"/>
              <a:t>。</a:t>
            </a:r>
            <a:endParaRPr lang="zh-CN" altLang="en-US" sz="2400"/>
          </a:p>
          <a:p>
            <a:pPr fontAlgn="auto">
              <a:lnSpc>
                <a:spcPct val="150000"/>
              </a:lnSpc>
              <a:spcBef>
                <a:spcPts val="400"/>
              </a:spcBef>
              <a:spcAft>
                <a:spcPts val="600"/>
              </a:spcAft>
            </a:pPr>
            <a:r>
              <a:rPr lang="zh-CN" altLang="en-US" sz="2400"/>
              <a:t>在选择Python版本的时候，一定要先考虑清楚自己学习Python的目的是什么，打算做哪方面的开发，该领域或方向有哪些扩展库可用，这些扩展库最高支持哪个版本的Python。这些问题全部确定以后，再最终确定选择哪个版本。</a:t>
            </a:r>
            <a:endParaRPr lang="zh-CN" altLang="en-US" sz="2400"/>
          </a:p>
          <a:p>
            <a:pPr fontAlgn="auto">
              <a:lnSpc>
                <a:spcPct val="150000"/>
              </a:lnSpc>
              <a:spcBef>
                <a:spcPts val="400"/>
              </a:spcBef>
              <a:spcAft>
                <a:spcPts val="600"/>
              </a:spcAft>
            </a:pPr>
            <a:r>
              <a:rPr lang="en-US" altLang="zh-CN" sz="2400"/>
              <a:t>Python 2.x</a:t>
            </a:r>
            <a:r>
              <a:rPr lang="zh-CN" altLang="en-US" sz="2400"/>
              <a:t>系列最迟将于</a:t>
            </a:r>
            <a:r>
              <a:rPr lang="en-US" altLang="zh-CN" sz="2400"/>
              <a:t>2020</a:t>
            </a:r>
            <a:r>
              <a:rPr lang="zh-CN" altLang="en-US" sz="2400"/>
              <a:t>年</a:t>
            </a:r>
            <a:r>
              <a:rPr lang="zh-CN" altLang="en-US" sz="2400">
                <a:solidFill>
                  <a:srgbClr val="FF0000"/>
                </a:solidFill>
              </a:rPr>
              <a:t>全面放弃维护和更新</a:t>
            </a:r>
            <a:r>
              <a:rPr lang="zh-CN" altLang="en-US" sz="2400"/>
              <a:t>。</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1.3  Python编程规范与代码优化建议</a:t>
            </a:r>
            <a:endParaRPr lang="zh-CN" altLang="en-US"/>
          </a:p>
        </p:txBody>
      </p:sp>
      <p:sp>
        <p:nvSpPr>
          <p:cNvPr id="3" name="内容占位符 2"/>
          <p:cNvSpPr>
            <a:spLocks noGrp="1"/>
          </p:cNvSpPr>
          <p:nvPr>
            <p:ph idx="1"/>
          </p:nvPr>
        </p:nvSpPr>
        <p:spPr/>
        <p:txBody>
          <a:bodyPr/>
          <a:p>
            <a:pPr defTabSz="914400" fontAlgn="auto">
              <a:lnSpc>
                <a:spcPct val="150000"/>
              </a:lnSpc>
              <a:buSzPct val="90000"/>
              <a:buFont typeface="Wingdings" panose="05000000000000000000" pitchFamily="2" charset="2"/>
              <a:buNone/>
            </a:pPr>
            <a:r>
              <a:rPr lang="zh-CN" altLang="en-US" sz="2400" dirty="0">
                <a:sym typeface="+mn-ea"/>
              </a:rPr>
              <a:t>（</a:t>
            </a:r>
            <a:r>
              <a:rPr lang="en-US" altLang="x-none" sz="2400" dirty="0">
                <a:sym typeface="+mn-ea"/>
              </a:rPr>
              <a:t>1</a:t>
            </a:r>
            <a:r>
              <a:rPr lang="zh-CN" altLang="en-US" sz="2400" dirty="0">
                <a:sym typeface="+mn-ea"/>
              </a:rPr>
              <a:t>）缩进</a:t>
            </a:r>
            <a:endParaRPr lang="en-US" altLang="x-none" sz="2400" dirty="0"/>
          </a:p>
          <a:p>
            <a:pPr defTabSz="914400" fontAlgn="auto">
              <a:lnSpc>
                <a:spcPct val="150000"/>
              </a:lnSpc>
              <a:spcBef>
                <a:spcPts val="0"/>
              </a:spcBef>
              <a:spcAft>
                <a:spcPts val="600"/>
              </a:spcAft>
              <a:buSzPct val="90000"/>
              <a:buFont typeface="Wingdings" panose="05000000000000000000" charset="0"/>
              <a:buChar char="ü"/>
            </a:pPr>
            <a:r>
              <a:rPr lang="zh-CN" altLang="en-US" sz="2400" dirty="0">
                <a:sym typeface="+mn-ea"/>
              </a:rPr>
              <a:t>类定义、函数定义、选择结构、循环结构、</a:t>
            </a:r>
            <a:r>
              <a:rPr lang="en-US" altLang="zh-CN" sz="2400" dirty="0">
                <a:sym typeface="+mn-ea"/>
              </a:rPr>
              <a:t>with</a:t>
            </a:r>
            <a:r>
              <a:rPr lang="zh-CN" altLang="en-US" sz="2400" dirty="0">
                <a:sym typeface="+mn-ea"/>
              </a:rPr>
              <a:t>块，行尾的</a:t>
            </a:r>
            <a:r>
              <a:rPr lang="zh-CN" altLang="en-US" sz="2400" dirty="0">
                <a:solidFill>
                  <a:srgbClr val="FF0000"/>
                </a:solidFill>
                <a:sym typeface="+mn-ea"/>
              </a:rPr>
              <a:t>冒号</a:t>
            </a:r>
            <a:r>
              <a:rPr lang="zh-CN" altLang="en-US" sz="2400" dirty="0">
                <a:sym typeface="+mn-ea"/>
              </a:rPr>
              <a:t>表示缩进的开始。</a:t>
            </a:r>
            <a:endParaRPr lang="zh-CN" altLang="en-US" sz="2400" dirty="0"/>
          </a:p>
          <a:p>
            <a:pPr defTabSz="914400" fontAlgn="auto">
              <a:lnSpc>
                <a:spcPct val="150000"/>
              </a:lnSpc>
              <a:spcBef>
                <a:spcPts val="0"/>
              </a:spcBef>
              <a:spcAft>
                <a:spcPts val="600"/>
              </a:spcAft>
              <a:buSzPct val="90000"/>
              <a:buFont typeface="Wingdings" panose="05000000000000000000" charset="0"/>
              <a:buChar char="ü"/>
            </a:pPr>
            <a:r>
              <a:rPr lang="en-US" altLang="x-none" sz="2400" dirty="0">
                <a:sym typeface="+mn-ea"/>
              </a:rPr>
              <a:t> python</a:t>
            </a:r>
            <a:r>
              <a:rPr lang="zh-CN" altLang="en-US" sz="2400" dirty="0">
                <a:sym typeface="+mn-ea"/>
              </a:rPr>
              <a:t>程序是依靠代码块的缩进来体现代码之间的逻辑关系的，</a:t>
            </a:r>
            <a:r>
              <a:rPr lang="zh-CN" altLang="en-US" sz="2400" dirty="0">
                <a:solidFill>
                  <a:srgbClr val="FF0000"/>
                </a:solidFill>
                <a:sym typeface="+mn-ea"/>
              </a:rPr>
              <a:t>缩进结束就表示一个代码块结束了</a:t>
            </a:r>
            <a:r>
              <a:rPr lang="zh-CN" altLang="en-US" sz="2400" dirty="0">
                <a:sym typeface="+mn-ea"/>
              </a:rPr>
              <a:t>。</a:t>
            </a:r>
            <a:endParaRPr lang="zh-CN" altLang="en-US" sz="2400" dirty="0"/>
          </a:p>
          <a:p>
            <a:pPr defTabSz="914400" fontAlgn="auto">
              <a:lnSpc>
                <a:spcPct val="150000"/>
              </a:lnSpc>
              <a:spcBef>
                <a:spcPts val="0"/>
              </a:spcBef>
              <a:spcAft>
                <a:spcPts val="600"/>
              </a:spcAft>
              <a:buSzPct val="90000"/>
              <a:buFont typeface="Wingdings" panose="05000000000000000000" charset="0"/>
              <a:buChar char="ü"/>
            </a:pPr>
            <a:r>
              <a:rPr lang="en-US" altLang="x-none" sz="2400" dirty="0">
                <a:sym typeface="+mn-ea"/>
              </a:rPr>
              <a:t> </a:t>
            </a:r>
            <a:r>
              <a:rPr lang="zh-CN" altLang="en-US" sz="2400" dirty="0">
                <a:sym typeface="+mn-ea"/>
              </a:rPr>
              <a:t>同一个级别的代码块的缩进量必须相同。</a:t>
            </a:r>
            <a:endParaRPr lang="zh-CN" altLang="en-US" sz="2400" dirty="0"/>
          </a:p>
          <a:p>
            <a:pPr defTabSz="914400" fontAlgn="auto">
              <a:lnSpc>
                <a:spcPct val="150000"/>
              </a:lnSpc>
              <a:spcBef>
                <a:spcPts val="0"/>
              </a:spcBef>
              <a:spcAft>
                <a:spcPts val="600"/>
              </a:spcAft>
              <a:buSzPct val="90000"/>
              <a:buFont typeface="Wingdings" panose="05000000000000000000" charset="0"/>
              <a:buChar char="ü"/>
            </a:pPr>
            <a:r>
              <a:rPr lang="zh-CN" altLang="en-US" sz="2400" dirty="0">
                <a:sym typeface="+mn-ea"/>
              </a:rPr>
              <a:t>一般而言，以</a:t>
            </a:r>
            <a:r>
              <a:rPr lang="en-US" altLang="x-none" sz="2400" dirty="0">
                <a:solidFill>
                  <a:srgbClr val="FF0000"/>
                </a:solidFill>
                <a:sym typeface="+mn-ea"/>
              </a:rPr>
              <a:t>4</a:t>
            </a:r>
            <a:r>
              <a:rPr lang="zh-CN" altLang="en-US" sz="2400" dirty="0">
                <a:solidFill>
                  <a:srgbClr val="FF0000"/>
                </a:solidFill>
                <a:sym typeface="+mn-ea"/>
              </a:rPr>
              <a:t>个空格</a:t>
            </a:r>
            <a:r>
              <a:rPr lang="zh-CN" altLang="en-US" sz="2400" dirty="0">
                <a:sym typeface="+mn-ea"/>
              </a:rPr>
              <a:t>为基本缩进单位。</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6598920" y="3808730"/>
            <a:ext cx="4602480" cy="1150620"/>
          </a:xfrm>
          <a:prstGeom prst="rect">
            <a:avLst/>
          </a:prstGeom>
          <a:ln>
            <a:solidFill>
              <a:schemeClr val="accent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  Python编程规范与代码优化建议</a:t>
            </a:r>
            <a:endParaRPr lang="zh-CN" altLang="en-US"/>
          </a:p>
        </p:txBody>
      </p:sp>
      <p:sp>
        <p:nvSpPr>
          <p:cNvPr id="3" name="内容占位符 2"/>
          <p:cNvSpPr>
            <a:spLocks noGrp="1"/>
          </p:cNvSpPr>
          <p:nvPr>
            <p:ph idx="1"/>
          </p:nvPr>
        </p:nvSpPr>
        <p:spPr/>
        <p:txBody>
          <a:bodyPr/>
          <a:p>
            <a:pPr marL="0" indent="0" fontAlgn="auto">
              <a:lnSpc>
                <a:spcPct val="150000"/>
              </a:lnSpc>
              <a:buNone/>
            </a:pPr>
            <a:r>
              <a:rPr lang="zh-CN" altLang="en-US" sz="2400"/>
              <a:t>（2）每个import语句只导入一个模块，最好按</a:t>
            </a:r>
            <a:r>
              <a:rPr lang="zh-CN" altLang="en-US" sz="2400">
                <a:solidFill>
                  <a:srgbClr val="FF0000"/>
                </a:solidFill>
              </a:rPr>
              <a:t>标准库</a:t>
            </a:r>
            <a:r>
              <a:rPr lang="zh-CN" altLang="en-US" sz="2400"/>
              <a:t>、</a:t>
            </a:r>
            <a:r>
              <a:rPr lang="zh-CN" altLang="en-US" sz="2400">
                <a:solidFill>
                  <a:srgbClr val="FF0000"/>
                </a:solidFill>
              </a:rPr>
              <a:t>扩展库</a:t>
            </a:r>
            <a:r>
              <a:rPr lang="zh-CN" altLang="en-US" sz="2400"/>
              <a:t>、</a:t>
            </a:r>
            <a:r>
              <a:rPr lang="zh-CN" altLang="en-US" sz="2400">
                <a:solidFill>
                  <a:srgbClr val="FF0000"/>
                </a:solidFill>
              </a:rPr>
              <a:t>自定义库</a:t>
            </a:r>
            <a:r>
              <a:rPr lang="zh-CN" altLang="en-US" sz="2400"/>
              <a:t>的顺序依次导入。</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101090" y="2885440"/>
            <a:ext cx="4561205" cy="1461135"/>
          </a:xfrm>
          <a:prstGeom prst="rect">
            <a:avLst/>
          </a:prstGeom>
          <a:ln>
            <a:solidFill>
              <a:schemeClr val="accent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  Python编程规范与代码优化建议</a:t>
            </a:r>
            <a:endParaRPr lang="zh-CN" altLang="en-US"/>
          </a:p>
        </p:txBody>
      </p:sp>
      <p:sp>
        <p:nvSpPr>
          <p:cNvPr id="3" name="内容占位符 2"/>
          <p:cNvSpPr>
            <a:spLocks noGrp="1"/>
          </p:cNvSpPr>
          <p:nvPr>
            <p:ph idx="1"/>
          </p:nvPr>
        </p:nvSpPr>
        <p:spPr/>
        <p:txBody>
          <a:bodyPr/>
          <a:p>
            <a:pPr marL="0" indent="0" fontAlgn="auto">
              <a:lnSpc>
                <a:spcPct val="150000"/>
              </a:lnSpc>
              <a:buNone/>
            </a:pPr>
            <a:r>
              <a:rPr lang="zh-CN" altLang="en-US" sz="2400"/>
              <a:t>（3）最好在每个类、函数定义和一段完整的功能代码之后增加一个</a:t>
            </a:r>
            <a:r>
              <a:rPr lang="zh-CN" altLang="en-US" sz="2400">
                <a:solidFill>
                  <a:srgbClr val="FF0000"/>
                </a:solidFill>
              </a:rPr>
              <a:t>空行</a:t>
            </a:r>
            <a:r>
              <a:rPr lang="zh-CN" altLang="en-US" sz="2400"/>
              <a:t>，在</a:t>
            </a:r>
            <a:r>
              <a:rPr lang="zh-CN" altLang="en-US" sz="2400">
                <a:solidFill>
                  <a:srgbClr val="FF0000"/>
                </a:solidFill>
              </a:rPr>
              <a:t>运算符两侧</a:t>
            </a:r>
            <a:r>
              <a:rPr lang="zh-CN" altLang="en-US" sz="2400"/>
              <a:t>各增加一个</a:t>
            </a:r>
            <a:r>
              <a:rPr lang="zh-CN" altLang="en-US" sz="2400">
                <a:solidFill>
                  <a:srgbClr val="FF0000"/>
                </a:solidFill>
              </a:rPr>
              <a:t>空格</a:t>
            </a:r>
            <a:r>
              <a:rPr lang="zh-CN" altLang="en-US" sz="2400"/>
              <a:t>，</a:t>
            </a:r>
            <a:r>
              <a:rPr lang="zh-CN" altLang="en-US" sz="2400">
                <a:solidFill>
                  <a:srgbClr val="FF0000"/>
                </a:solidFill>
              </a:rPr>
              <a:t>逗号后面</a:t>
            </a:r>
            <a:r>
              <a:rPr lang="zh-CN" altLang="en-US" sz="2400"/>
              <a:t>增加一个空格。</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2538095" y="2458720"/>
            <a:ext cx="6171565" cy="41617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1.3  Python编程规范与代码优化建议</a:t>
            </a:r>
            <a:endParaRPr lang="zh-CN" altLang="en-US"/>
          </a:p>
        </p:txBody>
      </p:sp>
      <p:sp>
        <p:nvSpPr>
          <p:cNvPr id="3" name="内容占位符 2"/>
          <p:cNvSpPr>
            <a:spLocks noGrp="1"/>
          </p:cNvSpPr>
          <p:nvPr>
            <p:ph idx="1"/>
          </p:nvPr>
        </p:nvSpPr>
        <p:spPr/>
        <p:txBody>
          <a:bodyPr/>
          <a:p>
            <a:pPr marL="0" indent="0" fontAlgn="auto">
              <a:lnSpc>
                <a:spcPct val="150000"/>
              </a:lnSpc>
              <a:buNone/>
            </a:pPr>
            <a:r>
              <a:rPr lang="zh-CN" altLang="en-US" sz="2400"/>
              <a:t>（4）尽量不要写过长的语句。如果语句过长，可以考虑拆分成多个短一些的语句，以保证代码具有较好的</a:t>
            </a:r>
            <a:r>
              <a:rPr lang="zh-CN" altLang="en-US" sz="2400">
                <a:solidFill>
                  <a:srgbClr val="FF0000"/>
                </a:solidFill>
              </a:rPr>
              <a:t>可读性</a:t>
            </a:r>
            <a:r>
              <a:rPr lang="zh-CN" altLang="en-US" sz="2400"/>
              <a:t>。如果语句确实太长而超过屏幕宽度，最好使用</a:t>
            </a:r>
            <a:r>
              <a:rPr lang="zh-CN" altLang="en-US" sz="2400">
                <a:solidFill>
                  <a:srgbClr val="FF0000"/>
                </a:solidFill>
              </a:rPr>
              <a:t>续行符</a:t>
            </a:r>
            <a:r>
              <a:rPr lang="zh-CN" altLang="en-US" sz="2400"/>
              <a:t>（line continuation character）“\”，或者使用圆括号将多行代码括起来表示是一条语句。</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pic>
        <p:nvPicPr>
          <p:cNvPr id="5" name="Picture 3"/>
          <p:cNvPicPr>
            <a:picLocks noChangeAspect="1"/>
          </p:cNvPicPr>
          <p:nvPr/>
        </p:nvPicPr>
        <p:blipFill>
          <a:blip r:embed="rId1"/>
          <a:stretch>
            <a:fillRect/>
          </a:stretch>
        </p:blipFill>
        <p:spPr>
          <a:xfrm>
            <a:off x="4274820" y="3728720"/>
            <a:ext cx="2721610" cy="2349500"/>
          </a:xfrm>
          <a:prstGeom prst="rect">
            <a:avLst/>
          </a:prstGeom>
          <a:ln>
            <a:solidFill>
              <a:schemeClr val="accent1"/>
            </a:solidFill>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6985</Words>
  <Application>WPS Presentation</Application>
  <PresentationFormat>宽屏</PresentationFormat>
  <Paragraphs>362</Paragraphs>
  <Slides>33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Arial</vt:lpstr>
      <vt:lpstr>宋体</vt:lpstr>
      <vt:lpstr>Wingdings</vt:lpstr>
      <vt:lpstr>Wingdings</vt:lpstr>
      <vt:lpstr>Consolas</vt:lpstr>
      <vt:lpstr>Calibri Light</vt:lpstr>
      <vt:lpstr>Calibri</vt:lpstr>
      <vt:lpstr>微软雅黑</vt:lpstr>
      <vt:lpstr>Arial Unicode MS</vt:lpstr>
      <vt:lpstr>华文中宋</vt:lpstr>
      <vt:lpstr>Office 主题</vt:lpstr>
      <vt:lpstr>第1章  Python语言概述</vt:lpstr>
      <vt:lpstr>1.1  Python是这样一种语言</vt:lpstr>
      <vt:lpstr>1.1  Python是这样一种语言</vt:lpstr>
      <vt:lpstr>1.1  Python是这样一种语言</vt:lpstr>
      <vt:lpstr>1.2  Python版本之争</vt:lpstr>
      <vt:lpstr>1.3  Python编程规范与代码优化建议</vt:lpstr>
      <vt:lpstr>1.3  Python编程规范与代码优化建议</vt:lpstr>
      <vt:lpstr>1.3  Python编程规范与代码优化建议</vt:lpstr>
      <vt:lpstr>1.3  Python编程规范与代码优化建议</vt:lpstr>
      <vt:lpstr>1.3  Python编程规范与代码优化建议</vt:lpstr>
      <vt:lpstr>1.3  Python编程规范与代码优化建议</vt:lpstr>
      <vt:lpstr>1.3  Python编程规范与代码优化建议</vt:lpstr>
      <vt:lpstr>1.3  Python编程规范与代码优化建议</vt:lpstr>
      <vt:lpstr>1.3  Python编程规范与代码优化建议</vt:lpstr>
      <vt:lpstr>1.3  Python编程规范与代码优化建议</vt:lpstr>
      <vt:lpstr>1.3  Python编程规范与代码优化建议</vt:lpstr>
      <vt:lpstr>1.4  Anaconda3开发环境的安装与使用	</vt:lpstr>
      <vt:lpstr>PowerPoint 演示文稿</vt:lpstr>
      <vt:lpstr>PowerPoint 演示文稿</vt:lpstr>
      <vt:lpstr>PowerPoint 演示文稿</vt:lpstr>
      <vt:lpstr>1.5  安装扩展库的几种方法</vt:lpstr>
      <vt:lpstr>1.5  安装扩展库的几种方法</vt:lpstr>
      <vt:lpstr>1.6  标准库与扩展库对象的导入与使用</vt:lpstr>
      <vt:lpstr>1.6.1  import 模块名 [as 别名]</vt:lpstr>
      <vt:lpstr>1.6.2  from 模块名 import 对象名[ as 别名]</vt:lpstr>
      <vt:lpstr>1.6.3  from 模块名 import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dc:creator>
  <cp:lastModifiedBy>d</cp:lastModifiedBy>
  <cp:revision>322</cp:revision>
  <dcterms:created xsi:type="dcterms:W3CDTF">2015-05-05T08:02:00Z</dcterms:created>
  <dcterms:modified xsi:type="dcterms:W3CDTF">2018-01-05T14:16:57Z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