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848" r:id="rId3"/>
    <p:sldId id="1773" r:id="rId4"/>
    <p:sldId id="1776" r:id="rId5"/>
    <p:sldId id="1774" r:id="rId6"/>
    <p:sldId id="1775" r:id="rId7"/>
    <p:sldId id="1777" r:id="rId8"/>
    <p:sldId id="1778" r:id="rId9"/>
    <p:sldId id="1779" r:id="rId10"/>
    <p:sldId id="1780" r:id="rId11"/>
    <p:sldId id="1781" r:id="rId12"/>
    <p:sldId id="1782" r:id="rId13"/>
    <p:sldId id="1783" r:id="rId14"/>
    <p:sldId id="1784" r:id="rId15"/>
    <p:sldId id="1785" r:id="rId16"/>
    <p:sldId id="1791" r:id="rId17"/>
    <p:sldId id="1786" r:id="rId18"/>
    <p:sldId id="1787" r:id="rId19"/>
    <p:sldId id="1789" r:id="rId20"/>
    <p:sldId id="1792" r:id="rId21"/>
    <p:sldId id="1793" r:id="rId22"/>
    <p:sldId id="1794" r:id="rId23"/>
    <p:sldId id="1795" r:id="rId24"/>
    <p:sldId id="1802" r:id="rId25"/>
    <p:sldId id="1803" r:id="rId26"/>
    <p:sldId id="1804" r:id="rId27"/>
    <p:sldId id="1796" r:id="rId28"/>
    <p:sldId id="1797" r:id="rId29"/>
    <p:sldId id="179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31034;&#20363;11-1.p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test_Stack.p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sz="4800"/>
              <a:t>第</a:t>
            </a:r>
            <a:r>
              <a:rPr lang="en-US" altLang="zh-CN" sz="4800"/>
              <a:t>11</a:t>
            </a:r>
            <a:r>
              <a:rPr lang="zh-CN" altLang="en-US" sz="4800"/>
              <a:t>章  异常处理结构、程序调试与测试</a:t>
            </a:r>
            <a:endParaRPr lang="zh-CN" altLang="en-US" sz="4800"/>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lnSpc>
                <a:spcPct val="100000"/>
              </a:lnSpc>
              <a:spcBef>
                <a:spcPts val="0"/>
              </a:spcBef>
              <a:buNone/>
            </a:pPr>
            <a:r>
              <a:rPr lang="zh-CN" altLang="en-US" sz="2400"/>
              <a:t>（5）同时包含else子句、finally子句和多个except子句的异常处理结构</a:t>
            </a:r>
            <a:endParaRPr lang="zh-CN" altLang="en-US" sz="2400" strike="noStrike" noProof="1">
              <a:latin typeface="+mn-ea"/>
            </a:endParaRPr>
          </a:p>
          <a:p>
            <a:pPr marL="0" indent="0" fontAlgn="base">
              <a:lnSpc>
                <a:spcPct val="100000"/>
              </a:lnSpc>
              <a:spcBef>
                <a:spcPts val="0"/>
              </a:spcBef>
              <a:buNone/>
            </a:pPr>
            <a:endParaRPr lang="en-US" strike="noStrike" noProof="1"/>
          </a:p>
          <a:p>
            <a:pPr marL="0" indent="0" fontAlgn="base">
              <a:lnSpc>
                <a:spcPct val="100000"/>
              </a:lnSpc>
              <a:spcBef>
                <a:spcPts val="0"/>
              </a:spcBef>
              <a:buNone/>
            </a:pPr>
            <a:r>
              <a:rPr lang="en-US" sz="2000">
                <a:sym typeface="+mn-ea"/>
              </a:rPr>
              <a:t>&gt;&gt;&gt; def div(x, y):</a:t>
            </a:r>
            <a:endParaRPr lang="en-US" sz="2000" strike="noStrike" noProof="1"/>
          </a:p>
          <a:p>
            <a:pPr marL="0" indent="0" fontAlgn="base">
              <a:lnSpc>
                <a:spcPct val="100000"/>
              </a:lnSpc>
              <a:spcBef>
                <a:spcPts val="0"/>
              </a:spcBef>
              <a:buNone/>
            </a:pPr>
            <a:r>
              <a:rPr lang="en-US" sz="2000">
                <a:sym typeface="+mn-ea"/>
              </a:rPr>
              <a:t>        try:</a:t>
            </a:r>
            <a:endParaRPr lang="en-US" sz="2000" strike="noStrike" noProof="1"/>
          </a:p>
          <a:p>
            <a:pPr marL="0" indent="0" fontAlgn="base">
              <a:lnSpc>
                <a:spcPct val="100000"/>
              </a:lnSpc>
              <a:spcBef>
                <a:spcPts val="0"/>
              </a:spcBef>
              <a:buNone/>
            </a:pPr>
            <a:r>
              <a:rPr lang="en-US" sz="2000">
                <a:sym typeface="+mn-ea"/>
              </a:rPr>
              <a:t>                print(x / y)</a:t>
            </a:r>
            <a:endParaRPr lang="en-US" sz="2000" strike="noStrike" noProof="1"/>
          </a:p>
          <a:p>
            <a:pPr marL="0" indent="0" fontAlgn="base">
              <a:lnSpc>
                <a:spcPct val="100000"/>
              </a:lnSpc>
              <a:spcBef>
                <a:spcPts val="0"/>
              </a:spcBef>
              <a:buNone/>
            </a:pPr>
            <a:r>
              <a:rPr lang="en-US" sz="2000">
                <a:sym typeface="+mn-ea"/>
              </a:rPr>
              <a:t>        except ZeroDivisionError:</a:t>
            </a:r>
            <a:endParaRPr lang="en-US" sz="2000" strike="noStrike" noProof="1"/>
          </a:p>
          <a:p>
            <a:pPr marL="0" indent="0" fontAlgn="base">
              <a:lnSpc>
                <a:spcPct val="100000"/>
              </a:lnSpc>
              <a:spcBef>
                <a:spcPts val="0"/>
              </a:spcBef>
              <a:buNone/>
            </a:pPr>
            <a:r>
              <a:rPr lang="en-US" sz="2000">
                <a:sym typeface="+mn-ea"/>
              </a:rPr>
              <a:t>                print('ZeroDivisionError')</a:t>
            </a:r>
            <a:endParaRPr lang="en-US" sz="2000" strike="noStrike" noProof="1"/>
          </a:p>
          <a:p>
            <a:pPr marL="0" indent="0" fontAlgn="base">
              <a:lnSpc>
                <a:spcPct val="100000"/>
              </a:lnSpc>
              <a:spcBef>
                <a:spcPts val="0"/>
              </a:spcBef>
              <a:buNone/>
            </a:pPr>
            <a:r>
              <a:rPr lang="en-US" sz="2000">
                <a:sym typeface="+mn-ea"/>
              </a:rPr>
              <a:t>        except TypeError:</a:t>
            </a:r>
            <a:endParaRPr lang="en-US" sz="2000" strike="noStrike" noProof="1"/>
          </a:p>
          <a:p>
            <a:pPr marL="0" indent="0" fontAlgn="base">
              <a:lnSpc>
                <a:spcPct val="100000"/>
              </a:lnSpc>
              <a:spcBef>
                <a:spcPts val="0"/>
              </a:spcBef>
              <a:buNone/>
            </a:pPr>
            <a:r>
              <a:rPr lang="en-US" sz="2000">
                <a:sym typeface="+mn-ea"/>
              </a:rPr>
              <a:t>                print('TypeError')</a:t>
            </a:r>
            <a:endParaRPr lang="en-US" sz="2000" strike="noStrike" noProof="1"/>
          </a:p>
          <a:p>
            <a:pPr marL="0" indent="0" fontAlgn="base">
              <a:lnSpc>
                <a:spcPct val="100000"/>
              </a:lnSpc>
              <a:spcBef>
                <a:spcPts val="0"/>
              </a:spcBef>
              <a:buNone/>
            </a:pPr>
            <a:r>
              <a:rPr lang="en-US" sz="2000">
                <a:sym typeface="+mn-ea"/>
              </a:rPr>
              <a:t>        else:</a:t>
            </a:r>
            <a:endParaRPr lang="en-US" sz="2000" strike="noStrike" noProof="1"/>
          </a:p>
          <a:p>
            <a:pPr marL="0" indent="0" fontAlgn="base">
              <a:lnSpc>
                <a:spcPct val="100000"/>
              </a:lnSpc>
              <a:spcBef>
                <a:spcPts val="0"/>
              </a:spcBef>
              <a:buNone/>
            </a:pPr>
            <a:r>
              <a:rPr lang="en-US" sz="2000">
                <a:sym typeface="+mn-ea"/>
              </a:rPr>
              <a:t>                print('No Error')</a:t>
            </a:r>
            <a:endParaRPr lang="en-US" sz="2000" strike="noStrike" noProof="1"/>
          </a:p>
          <a:p>
            <a:pPr marL="0" indent="0" fontAlgn="base">
              <a:lnSpc>
                <a:spcPct val="100000"/>
              </a:lnSpc>
              <a:spcBef>
                <a:spcPts val="0"/>
              </a:spcBef>
              <a:buNone/>
            </a:pPr>
            <a:r>
              <a:rPr lang="en-US" sz="2000">
                <a:sym typeface="+mn-ea"/>
              </a:rPr>
              <a:t>        finally:</a:t>
            </a:r>
            <a:endParaRPr lang="en-US" sz="2000" strike="noStrike" noProof="1"/>
          </a:p>
          <a:p>
            <a:pPr marL="0" indent="0" fontAlgn="base">
              <a:lnSpc>
                <a:spcPct val="100000"/>
              </a:lnSpc>
              <a:spcBef>
                <a:spcPts val="0"/>
              </a:spcBef>
              <a:buNone/>
            </a:pPr>
            <a:r>
              <a:rPr lang="en-US" sz="2000">
                <a:sym typeface="+mn-ea"/>
              </a:rPr>
              <a:t>                print("executing finally clause")</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buNone/>
            </a:pPr>
            <a:r>
              <a:rPr lang="en-US" altLang="en-US" sz="2000">
                <a:latin typeface="Consolas" panose="020B0609020204030204" charset="0"/>
                <a:sym typeface="+mn-ea"/>
              </a:rPr>
              <a:t>&gt;&gt;&gt; div(3,5)</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0.6</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No Error</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executing finally clause</a:t>
            </a:r>
            <a:endParaRPr lang="en-US" altLang="en-US" sz="2000">
              <a:solidFill>
                <a:srgbClr val="00B0F0"/>
              </a:solidFill>
              <a:latin typeface="Consolas" panose="020B0609020204030204" charset="0"/>
              <a:sym typeface="+mn-ea"/>
            </a:endParaRPr>
          </a:p>
          <a:p>
            <a:pPr marL="0" indent="0">
              <a:buNone/>
            </a:pPr>
            <a:r>
              <a:rPr lang="en-US" altLang="en-US" sz="2000">
                <a:latin typeface="Consolas" panose="020B0609020204030204" charset="0"/>
                <a:sym typeface="+mn-ea"/>
              </a:rPr>
              <a:t>&gt;&gt;&gt; div('3',5)</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TypeError</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executing finally clause</a:t>
            </a:r>
            <a:endParaRPr lang="en-US" altLang="en-US" sz="2000">
              <a:solidFill>
                <a:srgbClr val="00B0F0"/>
              </a:solidFill>
              <a:latin typeface="Consolas" panose="020B0609020204030204" charset="0"/>
              <a:sym typeface="+mn-ea"/>
            </a:endParaRPr>
          </a:p>
          <a:p>
            <a:pPr marL="0" indent="0">
              <a:buNone/>
            </a:pPr>
            <a:r>
              <a:rPr lang="en-US" altLang="en-US" sz="2000">
                <a:latin typeface="Consolas" panose="020B0609020204030204" charset="0"/>
                <a:sym typeface="+mn-ea"/>
              </a:rPr>
              <a:t>&gt;&gt;&gt; div(3,0)</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ZeroDivisionError</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executing finally clause</a:t>
            </a:r>
            <a:endParaRPr lang="en-US" altLang="en-US" sz="2000">
              <a:solidFill>
                <a:srgbClr val="00B0F0"/>
              </a:solidFill>
              <a:latin typeface="Consolas" panose="020B060902020403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11.1.4  </a:t>
            </a:r>
            <a:r>
              <a:rPr lang="zh-CN" altLang="en-US"/>
              <a:t>断言与上下文管理语句</a:t>
            </a:r>
            <a:endParaRPr lang="zh-CN" altLang="en-US"/>
          </a:p>
        </p:txBody>
      </p:sp>
      <p:sp>
        <p:nvSpPr>
          <p:cNvPr id="3" name="内容占位符 2"/>
          <p:cNvSpPr>
            <a:spLocks noGrp="1"/>
          </p:cNvSpPr>
          <p:nvPr>
            <p:ph idx="1"/>
          </p:nvPr>
        </p:nvSpPr>
        <p:spPr/>
        <p:txBody>
          <a:bodyPr>
            <a:normAutofit/>
          </a:bodyPr>
          <a:p>
            <a:pPr>
              <a:spcBef>
                <a:spcPct val="0"/>
              </a:spcBef>
              <a:buFont typeface="Wingdings" panose="05000000000000000000" charset="0"/>
              <a:buChar char="v"/>
            </a:pPr>
            <a:r>
              <a:rPr lang="zh-CN" altLang="en-US" sz="2400" dirty="0">
                <a:sym typeface="+mn-ea"/>
              </a:rPr>
              <a:t>断言语句的语法是：</a:t>
            </a:r>
            <a:endParaRPr lang="zh-CN" altLang="en-US" sz="2400" dirty="0"/>
          </a:p>
          <a:p>
            <a:pPr>
              <a:spcBef>
                <a:spcPct val="0"/>
              </a:spcBef>
              <a:buNone/>
            </a:pPr>
            <a:r>
              <a:rPr lang="zh-CN" altLang="en-US" sz="2400" dirty="0">
                <a:latin typeface="Consolas" panose="020B0609020204030204" charset="0"/>
                <a:sym typeface="+mn-ea"/>
              </a:rPr>
              <a:t>  </a:t>
            </a:r>
            <a:endParaRPr lang="zh-CN" altLang="en-US" sz="2400" dirty="0">
              <a:latin typeface="Consolas" panose="020B0609020204030204" charset="0"/>
            </a:endParaRPr>
          </a:p>
          <a:p>
            <a:pPr>
              <a:spcBef>
                <a:spcPct val="0"/>
              </a:spcBef>
              <a:buNone/>
            </a:pPr>
            <a:r>
              <a:rPr lang="zh-CN" altLang="en-US" sz="2000" dirty="0">
                <a:latin typeface="Consolas" panose="020B0609020204030204" charset="0"/>
                <a:sym typeface="+mn-ea"/>
              </a:rPr>
              <a:t> </a:t>
            </a:r>
            <a:r>
              <a:rPr lang="en-US" altLang="x-none" sz="2000" dirty="0">
                <a:latin typeface="Consolas" panose="020B0609020204030204" charset="0"/>
                <a:sym typeface="+mn-ea"/>
              </a:rPr>
              <a:t>assert </a:t>
            </a:r>
            <a:r>
              <a:rPr lang="en-US" altLang="x-none" sz="2000" i="1" dirty="0">
                <a:latin typeface="Consolas" panose="020B0609020204030204" charset="0"/>
                <a:sym typeface="+mn-ea"/>
              </a:rPr>
              <a:t>expression[, reason]</a:t>
            </a:r>
            <a:r>
              <a:rPr lang="en-US" altLang="x-none" sz="2000" dirty="0">
                <a:latin typeface="Consolas" panose="020B0609020204030204" charset="0"/>
                <a:sym typeface="+mn-ea"/>
              </a:rPr>
              <a:t> </a:t>
            </a:r>
            <a:endParaRPr lang="en-US" altLang="x-none" sz="2000" dirty="0">
              <a:latin typeface="Consolas" panose="020B0609020204030204" charset="0"/>
            </a:endParaRPr>
          </a:p>
          <a:p>
            <a:pPr>
              <a:spcBef>
                <a:spcPct val="0"/>
              </a:spcBef>
              <a:buNone/>
            </a:pPr>
            <a:endParaRPr lang="en-US" altLang="x-none" sz="2000" dirty="0">
              <a:latin typeface="Consolas" panose="020B0609020204030204" charset="0"/>
            </a:endParaRPr>
          </a:p>
          <a:p>
            <a:pPr fontAlgn="auto">
              <a:lnSpc>
                <a:spcPct val="150000"/>
              </a:lnSpc>
              <a:spcBef>
                <a:spcPts val="0"/>
              </a:spcBef>
              <a:spcAft>
                <a:spcPts val="600"/>
              </a:spcAft>
              <a:buFont typeface="Wingdings" panose="05000000000000000000" charset="0"/>
              <a:buChar char="ü"/>
            </a:pPr>
            <a:r>
              <a:rPr lang="en-US" altLang="x-none" sz="2000" dirty="0">
                <a:sym typeface="+mn-ea"/>
              </a:rPr>
              <a:t> </a:t>
            </a:r>
            <a:r>
              <a:rPr lang="zh-CN" altLang="en-US" sz="2000" dirty="0">
                <a:sym typeface="+mn-ea"/>
              </a:rPr>
              <a:t>当判断表达式</a:t>
            </a:r>
            <a:r>
              <a:rPr lang="en-US" altLang="x-none" sz="2000" dirty="0">
                <a:sym typeface="+mn-ea"/>
              </a:rPr>
              <a:t>expression</a:t>
            </a:r>
            <a:r>
              <a:rPr lang="zh-CN" altLang="en-US" sz="2000" dirty="0">
                <a:sym typeface="+mn-ea"/>
              </a:rPr>
              <a:t>为真时，什么都不做；如果表达式为假，则抛出异常。 </a:t>
            </a:r>
            <a:endParaRPr lang="en-US" altLang="x-none" sz="2000" dirty="0"/>
          </a:p>
          <a:p>
            <a:pPr fontAlgn="auto">
              <a:lnSpc>
                <a:spcPct val="150000"/>
              </a:lnSpc>
              <a:spcBef>
                <a:spcPts val="0"/>
              </a:spcBef>
              <a:spcAft>
                <a:spcPts val="600"/>
              </a:spcAft>
              <a:buFont typeface="Wingdings" panose="05000000000000000000" charset="0"/>
              <a:buChar char="ü"/>
            </a:pPr>
            <a:r>
              <a:rPr lang="en-US" altLang="x-none" sz="2000" dirty="0">
                <a:sym typeface="+mn-ea"/>
              </a:rPr>
              <a:t>assert</a:t>
            </a:r>
            <a:r>
              <a:rPr lang="zh-CN" altLang="en-US" sz="2000" dirty="0">
                <a:sym typeface="+mn-ea"/>
              </a:rPr>
              <a:t>语句一般用于开发程序时对特定必须满足的条件进行验证，仅当</a:t>
            </a:r>
            <a:r>
              <a:rPr lang="en-US" altLang="x-none" sz="2000" dirty="0">
                <a:sym typeface="+mn-ea"/>
              </a:rPr>
              <a:t>__debug__</a:t>
            </a:r>
            <a:r>
              <a:rPr lang="zh-CN" altLang="en-US" sz="2000" dirty="0">
                <a:sym typeface="+mn-ea"/>
              </a:rPr>
              <a:t>为</a:t>
            </a:r>
            <a:r>
              <a:rPr lang="en-US" altLang="x-none" sz="2000" dirty="0">
                <a:sym typeface="+mn-ea"/>
              </a:rPr>
              <a:t>True</a:t>
            </a:r>
            <a:r>
              <a:rPr lang="zh-CN" altLang="en-US" sz="2000" dirty="0">
                <a:sym typeface="+mn-ea"/>
              </a:rPr>
              <a:t>时有效。当</a:t>
            </a:r>
            <a:r>
              <a:rPr lang="en-US" altLang="x-none" sz="2000" dirty="0">
                <a:sym typeface="+mn-ea"/>
              </a:rPr>
              <a:t>Python</a:t>
            </a:r>
            <a:r>
              <a:rPr lang="zh-CN" altLang="en-US" sz="2000" dirty="0">
                <a:sym typeface="+mn-ea"/>
              </a:rPr>
              <a:t>脚本以</a:t>
            </a:r>
            <a:r>
              <a:rPr lang="en-US" altLang="x-none" sz="2000" dirty="0">
                <a:sym typeface="+mn-ea"/>
              </a:rPr>
              <a:t>-O</a:t>
            </a:r>
            <a:r>
              <a:rPr lang="zh-CN" altLang="en-US" sz="2000" dirty="0">
                <a:sym typeface="+mn-ea"/>
              </a:rPr>
              <a:t>选项编译为字节码文件时，</a:t>
            </a:r>
            <a:r>
              <a:rPr lang="en-US" altLang="x-none" sz="2000" dirty="0">
                <a:sym typeface="+mn-ea"/>
              </a:rPr>
              <a:t>assert</a:t>
            </a:r>
            <a:r>
              <a:rPr lang="zh-CN" altLang="en-US" sz="2000" dirty="0">
                <a:sym typeface="+mn-ea"/>
              </a:rPr>
              <a:t>语句将被移除以提高运行速度。</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11.1.4  </a:t>
            </a:r>
            <a:r>
              <a:rPr lang="zh-CN" altLang="en-US">
                <a:sym typeface="+mn-ea"/>
              </a:rPr>
              <a:t>断言与上下文管理语句</a:t>
            </a:r>
            <a:endParaRPr lang="zh-CN" altLang="en-US"/>
          </a:p>
        </p:txBody>
      </p:sp>
      <p:sp>
        <p:nvSpPr>
          <p:cNvPr id="57346" name="文本占位符 46082"/>
          <p:cNvSpPr>
            <a:spLocks noGrp="1"/>
          </p:cNvSpPr>
          <p:nvPr>
            <p:ph idx="1"/>
          </p:nvPr>
        </p:nvSpPr>
        <p:spPr>
          <a:xfrm>
            <a:off x="845820" y="1376363"/>
            <a:ext cx="8229600" cy="4525962"/>
          </a:xfrm>
        </p:spPr>
        <p:txBody>
          <a:bodyPr anchor="t"/>
          <a:p>
            <a:pPr>
              <a:spcBef>
                <a:spcPct val="0"/>
              </a:spcBef>
              <a:buNone/>
            </a:pPr>
            <a:r>
              <a:rPr lang="zh-CN" altLang="en-US" sz="2000" dirty="0">
                <a:latin typeface="Consolas" panose="020B0609020204030204" charset="0"/>
              </a:rPr>
              <a:t>&gt;&gt;&gt; a = 3</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&gt;&gt;&gt; b = 5</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&gt;&gt;&gt; assert a==b, 'a must be equal to b'</a:t>
            </a:r>
            <a:endParaRPr lang="zh-CN" altLang="en-US" sz="2000" dirty="0">
              <a:latin typeface="Consolas" panose="020B0609020204030204" charset="0"/>
            </a:endParaRPr>
          </a:p>
          <a:p>
            <a:pPr>
              <a:spcBef>
                <a:spcPct val="0"/>
              </a:spcBef>
              <a:buNone/>
            </a:pPr>
            <a:r>
              <a:rPr lang="zh-CN" altLang="en-US" sz="2000" dirty="0">
                <a:solidFill>
                  <a:srgbClr val="FF0000"/>
                </a:solidFill>
                <a:latin typeface="Consolas" panose="020B0609020204030204" charset="0"/>
              </a:rPr>
              <a:t>Traceback (most recent call last):</a:t>
            </a:r>
            <a:endParaRPr lang="zh-CN" altLang="en-US" sz="2000" dirty="0">
              <a:solidFill>
                <a:srgbClr val="FF0000"/>
              </a:solidFill>
              <a:latin typeface="Consolas" panose="020B0609020204030204" charset="0"/>
            </a:endParaRPr>
          </a:p>
          <a:p>
            <a:pPr>
              <a:spcBef>
                <a:spcPct val="0"/>
              </a:spcBef>
              <a:buNone/>
            </a:pPr>
            <a:r>
              <a:rPr lang="zh-CN" altLang="en-US" sz="2000" dirty="0">
                <a:solidFill>
                  <a:srgbClr val="FF0000"/>
                </a:solidFill>
                <a:latin typeface="Consolas" panose="020B0609020204030204" charset="0"/>
              </a:rPr>
              <a:t>  File "&lt;pyshell#17&gt;", line 1, in &lt;module&gt;</a:t>
            </a:r>
            <a:endParaRPr lang="zh-CN" altLang="en-US" sz="2000" dirty="0">
              <a:solidFill>
                <a:srgbClr val="FF0000"/>
              </a:solidFill>
              <a:latin typeface="Consolas" panose="020B0609020204030204" charset="0"/>
            </a:endParaRPr>
          </a:p>
          <a:p>
            <a:pPr>
              <a:spcBef>
                <a:spcPct val="0"/>
              </a:spcBef>
              <a:buNone/>
            </a:pPr>
            <a:r>
              <a:rPr lang="zh-CN" altLang="en-US" sz="2000" dirty="0">
                <a:solidFill>
                  <a:srgbClr val="FF0000"/>
                </a:solidFill>
                <a:latin typeface="Consolas" panose="020B0609020204030204" charset="0"/>
              </a:rPr>
              <a:t>    assert a==b, 'a must be equal to b'</a:t>
            </a:r>
            <a:endParaRPr lang="zh-CN" altLang="en-US" sz="2000" dirty="0">
              <a:solidFill>
                <a:srgbClr val="FF0000"/>
              </a:solidFill>
              <a:latin typeface="Consolas" panose="020B0609020204030204" charset="0"/>
            </a:endParaRPr>
          </a:p>
          <a:p>
            <a:pPr>
              <a:spcBef>
                <a:spcPct val="0"/>
              </a:spcBef>
              <a:buNone/>
            </a:pPr>
            <a:r>
              <a:rPr lang="zh-CN" altLang="en-US" sz="2000" dirty="0">
                <a:solidFill>
                  <a:srgbClr val="FF0000"/>
                </a:solidFill>
                <a:latin typeface="Consolas" panose="020B0609020204030204" charset="0"/>
              </a:rPr>
              <a:t>AssertionError: a must be equal to b</a:t>
            </a:r>
            <a:endParaRPr lang="zh-CN" altLang="en-US" sz="2000" dirty="0">
              <a:solidFill>
                <a:srgbClr val="FF0000"/>
              </a:solidFill>
              <a:latin typeface="Consolas" panose="020B0609020204030204" charset="0"/>
            </a:endParaRPr>
          </a:p>
          <a:p>
            <a:pPr>
              <a:spcBef>
                <a:spcPct val="0"/>
              </a:spcBef>
              <a:buNone/>
            </a:pP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&gt;&gt;&gt; try:</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    assert a==b, 'a must be equal to b'</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except AssertionError as reason:</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    print('%s:%s'%(reason.__class__.__name__, reason))</a:t>
            </a:r>
            <a:endParaRPr lang="zh-CN" altLang="en-US" sz="2000" dirty="0">
              <a:latin typeface="Consolas" panose="020B0609020204030204" charset="0"/>
            </a:endParaRPr>
          </a:p>
          <a:p>
            <a:pPr>
              <a:spcBef>
                <a:spcPct val="0"/>
              </a:spcBef>
              <a:buNone/>
            </a:pPr>
            <a:endParaRPr lang="zh-CN" altLang="en-US" sz="2000" dirty="0">
              <a:solidFill>
                <a:srgbClr val="00B0F0"/>
              </a:solidFill>
              <a:latin typeface="Consolas" panose="020B0609020204030204" charset="0"/>
            </a:endParaRPr>
          </a:p>
          <a:p>
            <a:pPr>
              <a:spcBef>
                <a:spcPct val="0"/>
              </a:spcBef>
              <a:buNone/>
            </a:pPr>
            <a:r>
              <a:rPr lang="zh-CN" altLang="en-US" sz="2000" dirty="0">
                <a:solidFill>
                  <a:srgbClr val="00B0F0"/>
                </a:solidFill>
                <a:latin typeface="Consolas" panose="020B0609020204030204" charset="0"/>
              </a:rPr>
              <a:t>AssertionError:a must be equal to b</a:t>
            </a:r>
            <a:endParaRPr lang="zh-CN" altLang="en-US" sz="2000" dirty="0">
              <a:solidFill>
                <a:srgbClr val="00B0F0"/>
              </a:solidFill>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11.1.4  </a:t>
            </a:r>
            <a:r>
              <a:rPr lang="zh-CN" altLang="en-US">
                <a:sym typeface="+mn-ea"/>
              </a:rPr>
              <a:t>断言与上下文管理语句</a:t>
            </a:r>
            <a:endParaRPr lang="zh-CN" altLang="en-US"/>
          </a:p>
        </p:txBody>
      </p:sp>
      <p:sp>
        <p:nvSpPr>
          <p:cNvPr id="3" name="内容占位符 2"/>
          <p:cNvSpPr>
            <a:spLocks noGrp="1"/>
          </p:cNvSpPr>
          <p:nvPr>
            <p:ph idx="1"/>
          </p:nvPr>
        </p:nvSpPr>
        <p:spPr/>
        <p:txBody>
          <a:bodyPr/>
          <a:p>
            <a:pPr>
              <a:spcBef>
                <a:spcPts val="600"/>
              </a:spcBef>
              <a:spcAft>
                <a:spcPts val="600"/>
              </a:spcAft>
              <a:buFont typeface="Wingdings" panose="05000000000000000000" charset="0"/>
              <a:buChar char="§"/>
            </a:pPr>
            <a:r>
              <a:rPr lang="zh-CN" altLang="en-US" sz="2400" dirty="0">
                <a:sym typeface="+mn-ea"/>
              </a:rPr>
              <a:t>使用with自动关闭资源，可以在代码块执行完毕后还原进入该代码块时的现场。</a:t>
            </a:r>
            <a:endParaRPr lang="zh-CN" altLang="en-US" sz="2400" dirty="0"/>
          </a:p>
          <a:p>
            <a:pPr>
              <a:spcBef>
                <a:spcPts val="600"/>
              </a:spcBef>
              <a:spcAft>
                <a:spcPts val="600"/>
              </a:spcAft>
              <a:buFont typeface="Wingdings" panose="05000000000000000000" charset="0"/>
              <a:buChar char="§"/>
            </a:pPr>
            <a:r>
              <a:rPr lang="zh-CN" altLang="en-US" sz="2400" dirty="0">
                <a:sym typeface="+mn-ea"/>
              </a:rPr>
              <a:t>不论何种原因跳出with块，不论是否发生异常，总能保证文件被正确关闭，资源被正确释放。</a:t>
            </a:r>
            <a:endParaRPr lang="zh-CN" altLang="en-US" sz="2400" dirty="0"/>
          </a:p>
          <a:p>
            <a:pPr>
              <a:spcBef>
                <a:spcPct val="0"/>
              </a:spcBef>
              <a:buNone/>
            </a:pPr>
            <a:endParaRPr lang="zh-CN" altLang="en-US" sz="2400" dirty="0">
              <a:latin typeface="Consolas" panose="020B0609020204030204" charset="0"/>
            </a:endParaRPr>
          </a:p>
          <a:p>
            <a:pPr>
              <a:spcBef>
                <a:spcPct val="0"/>
              </a:spcBef>
              <a:buNone/>
            </a:pPr>
            <a:r>
              <a:rPr lang="en-US" altLang="x-none" sz="2000" dirty="0">
                <a:latin typeface="Consolas" panose="020B0609020204030204" charset="0"/>
                <a:sym typeface="+mn-ea"/>
              </a:rPr>
              <a:t>with context_expr [as var]:</a:t>
            </a:r>
            <a:endParaRPr lang="en-US" altLang="x-none" sz="2000" dirty="0">
              <a:latin typeface="Consolas" panose="020B0609020204030204" charset="0"/>
            </a:endParaRPr>
          </a:p>
          <a:p>
            <a:pPr>
              <a:spcBef>
                <a:spcPct val="0"/>
              </a:spcBef>
              <a:buNone/>
            </a:pPr>
            <a:r>
              <a:rPr lang="en-US" altLang="x-none" sz="2000" dirty="0">
                <a:latin typeface="Consolas" panose="020B0609020204030204" charset="0"/>
                <a:sym typeface="+mn-ea"/>
              </a:rPr>
              <a:t>    with</a:t>
            </a:r>
            <a:r>
              <a:rPr lang="zh-CN" altLang="en-US" sz="2000" dirty="0">
                <a:latin typeface="Consolas" panose="020B0609020204030204" charset="0"/>
                <a:sym typeface="+mn-ea"/>
              </a:rPr>
              <a:t>块 </a:t>
            </a:r>
            <a:endParaRPr lang="zh-CN" altLang="en-US" sz="2000">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11.2  文档测试doctest</a:t>
            </a:r>
            <a:endParaRPr lang="en-US"/>
          </a:p>
        </p:txBody>
      </p:sp>
      <p:sp>
        <p:nvSpPr>
          <p:cNvPr id="3" name="Content Placeholder 2"/>
          <p:cNvSpPr>
            <a:spLocks noGrp="1"/>
          </p:cNvSpPr>
          <p:nvPr>
            <p:ph idx="1"/>
          </p:nvPr>
        </p:nvSpPr>
        <p:spPr/>
        <p:txBody>
          <a:bodyPr/>
          <a:p>
            <a:r>
              <a:rPr lang="en-US" sz="2400"/>
              <a:t>示例11-1  使用doctest模块测试Python代码。</a:t>
            </a:r>
            <a:endParaRPr lang="en-US" sz="2400"/>
          </a:p>
          <a:p>
            <a:pPr marL="0" indent="0">
              <a:buNone/>
            </a:pPr>
            <a:endParaRPr lang="en-US" sz="2400"/>
          </a:p>
          <a:p>
            <a:pPr marL="0" indent="0">
              <a:buNone/>
            </a:pPr>
            <a:r>
              <a:rPr lang="en-US" sz="2400">
                <a:hlinkClick r:id="rId1" action="ppaction://hlinkfile"/>
              </a:rPr>
              <a:t>code\示例11-1.py</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11.3  </a:t>
            </a:r>
            <a:r>
              <a:rPr lang="zh-CN" altLang="en-US"/>
              <a:t>单元测试</a:t>
            </a:r>
            <a:endParaRPr lang="zh-CN" altLang="en-US"/>
          </a:p>
        </p:txBody>
      </p:sp>
      <p:sp>
        <p:nvSpPr>
          <p:cNvPr id="3" name="内容占位符 2"/>
          <p:cNvSpPr>
            <a:spLocks noGrp="1"/>
          </p:cNvSpPr>
          <p:nvPr>
            <p:ph idx="1"/>
          </p:nvPr>
        </p:nvSpPr>
        <p:spPr>
          <a:xfrm>
            <a:off x="838200" y="1321435"/>
            <a:ext cx="10793730" cy="4639945"/>
          </a:xfrm>
        </p:spPr>
        <p:txBody>
          <a:bodyPr/>
          <a:p>
            <a:pPr fontAlgn="auto">
              <a:lnSpc>
                <a:spcPct val="150000"/>
              </a:lnSpc>
            </a:pPr>
            <a:r>
              <a:rPr lang="zh-CN" altLang="en-US" sz="2400"/>
              <a:t>单元测试是保证模块质量的重要手段之一，通过单元测试来管理设计好的测试用例，不仅可以避免测试过程中人工反复输入可能引入的错误，还可以重复利用设计好的测试用例，具有很好的可扩展性，大幅度缩短代码的测试时间。</a:t>
            </a:r>
            <a:endParaRPr lang="zh-CN" altLang="en-US" sz="2400"/>
          </a:p>
          <a:p>
            <a:pPr fontAlgn="auto">
              <a:lnSpc>
                <a:spcPct val="150000"/>
              </a:lnSpc>
            </a:pPr>
            <a:r>
              <a:rPr lang="zh-CN" altLang="en-US" sz="2400"/>
              <a:t>Python标准库</a:t>
            </a:r>
            <a:r>
              <a:rPr lang="zh-CN" altLang="en-US" sz="2400">
                <a:solidFill>
                  <a:srgbClr val="FF0000"/>
                </a:solidFill>
              </a:rPr>
              <a:t>unittest</a:t>
            </a:r>
            <a:r>
              <a:rPr lang="zh-CN" altLang="en-US" sz="2400"/>
              <a:t>提供了大量用于单元测试的类和方法，其中最常用的是TestCase类。</a:t>
            </a:r>
            <a:endParaRPr lang="zh-CN"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11.3  </a:t>
            </a:r>
            <a:r>
              <a:rPr lang="zh-CN" altLang="en-US">
                <a:sym typeface="+mn-ea"/>
              </a:rPr>
              <a:t>单元测试</a:t>
            </a:r>
            <a:endParaRPr lang="zh-CN" altLang="en-US"/>
          </a:p>
        </p:txBody>
      </p:sp>
      <p:graphicFrame>
        <p:nvGraphicFramePr>
          <p:cNvPr id="0" name="表格 -1"/>
          <p:cNvGraphicFramePr/>
          <p:nvPr/>
        </p:nvGraphicFramePr>
        <p:xfrm>
          <a:off x="721360" y="1254125"/>
          <a:ext cx="10377805" cy="4405630"/>
        </p:xfrm>
        <a:graphic>
          <a:graphicData uri="http://schemas.openxmlformats.org/drawingml/2006/table">
            <a:tbl>
              <a:tblPr firstRow="1" bandRow="1">
                <a:tableStyleId>{5940675A-B579-460E-94D1-54222C63F5DA}</a:tableStyleId>
              </a:tblPr>
              <a:tblGrid>
                <a:gridCol w="2628900"/>
                <a:gridCol w="2194560"/>
                <a:gridCol w="2917825"/>
                <a:gridCol w="2636520"/>
              </a:tblGrid>
              <a:tr h="36322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00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assertTrue(x)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 is True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assertFalse(x)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 is False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13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is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assertIsNot(a,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is not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assertIsNone(x)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 is 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assertIsNotNone(x)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 is not 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00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assertIn(a,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in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assertNotIn(a,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not in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933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not 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13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assertAlmostEqual(a,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assertNotAlmostEqual(a,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assertGreater(a,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assertGreaterEqual(a,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067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assertLess(a,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assertLessEqual(a,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assertRegex(s, 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r.search(s)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assertNotRegex(s, 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not r.search(s)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64071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setUp()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每项测试开始之前自动调用该函数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tearDown()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每项测试完成之后</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自动调用该函数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11.3  </a:t>
            </a:r>
            <a:r>
              <a:rPr lang="zh-CN" altLang="en-US">
                <a:sym typeface="+mn-ea"/>
              </a:rPr>
              <a:t>单元测试</a:t>
            </a:r>
            <a:endParaRPr lang="zh-CN" altLang="en-US"/>
          </a:p>
        </p:txBody>
      </p:sp>
      <p:sp>
        <p:nvSpPr>
          <p:cNvPr id="3" name="内容占位符 2"/>
          <p:cNvSpPr>
            <a:spLocks noGrp="1"/>
          </p:cNvSpPr>
          <p:nvPr>
            <p:ph idx="1"/>
          </p:nvPr>
        </p:nvSpPr>
        <p:spPr/>
        <p:txBody>
          <a:bodyPr/>
          <a:p>
            <a:r>
              <a:rPr lang="zh-CN" altLang="en-US" sz="2400" b="1"/>
              <a:t>示例</a:t>
            </a:r>
            <a:r>
              <a:rPr lang="en-US" altLang="zh-CN" sz="2400" b="1"/>
              <a:t>11-2</a:t>
            </a:r>
            <a:r>
              <a:rPr lang="en-US" altLang="zh-CN" sz="2400"/>
              <a:t>  </a:t>
            </a:r>
            <a:r>
              <a:rPr lang="zh-CN" altLang="en-US" sz="2400"/>
              <a:t>编写单元测试程序。</a:t>
            </a:r>
            <a:endParaRPr lang="zh-CN" altLang="en-US" sz="2400"/>
          </a:p>
          <a:p>
            <a:pPr marL="0" indent="0">
              <a:buNone/>
            </a:pPr>
            <a:endParaRPr lang="zh-CN" altLang="en-US" sz="2400"/>
          </a:p>
          <a:p>
            <a:pPr marL="0" indent="0">
              <a:buNone/>
            </a:pPr>
            <a:r>
              <a:rPr lang="zh-CN" altLang="en-US" sz="2400">
                <a:hlinkClick r:id="rId1" action="ppaction://hlinkfile"/>
              </a:rPr>
              <a:t>code\test_Stack.py</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11.4  覆盖测试</a:t>
            </a:r>
            <a:endParaRPr lang="en-US"/>
          </a:p>
        </p:txBody>
      </p:sp>
      <p:sp>
        <p:nvSpPr>
          <p:cNvPr id="3" name="Content Placeholder 2"/>
          <p:cNvSpPr>
            <a:spLocks noGrp="1"/>
          </p:cNvSpPr>
          <p:nvPr>
            <p:ph idx="1"/>
          </p:nvPr>
        </p:nvSpPr>
        <p:spPr/>
        <p:txBody>
          <a:bodyPr/>
          <a:p>
            <a:pPr fontAlgn="auto">
              <a:lnSpc>
                <a:spcPct val="150000"/>
              </a:lnSpc>
            </a:pPr>
            <a:r>
              <a:rPr lang="en-US" sz="2400"/>
              <a:t>Python扩展库coverage可以实现对Python代码的覆盖测试，使用pip工具安装之后，可以使用命令“coverage run file.py”对Python程序file.py进行覆盖测试，然后使用命令“coverage report”直接查看测试报告，或者使用命令“coverage html”生成HTML文件的测试报告，这些HTML文件自动保存在htmlcov文件夹中。可以使用命令“coverage help”查看coverage支持的所有命令。</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11</a:t>
            </a:r>
            <a:r>
              <a:rPr lang="zh-CN" altLang="en-US"/>
              <a:t>章  </a:t>
            </a:r>
            <a:r>
              <a:rPr lang="zh-CN" altLang="en-US">
                <a:sym typeface="+mn-ea"/>
              </a:rPr>
              <a:t>异常处理结构、程序调试与测试</a:t>
            </a:r>
            <a:endParaRPr lang="zh-CN" altLang="en-US"/>
          </a:p>
        </p:txBody>
      </p:sp>
      <p:sp>
        <p:nvSpPr>
          <p:cNvPr id="3" name="内容占位符 2"/>
          <p:cNvSpPr>
            <a:spLocks noGrp="1"/>
          </p:cNvSpPr>
          <p:nvPr>
            <p:ph idx="1"/>
          </p:nvPr>
        </p:nvSpPr>
        <p:spPr/>
        <p:txBody>
          <a:bodyPr>
            <a:normAutofit lnSpcReduction="20000"/>
          </a:bodyPr>
          <a:p>
            <a:pPr fontAlgn="auto">
              <a:lnSpc>
                <a:spcPct val="150000"/>
              </a:lnSpc>
              <a:spcBef>
                <a:spcPts val="0"/>
              </a:spcBef>
              <a:buFont typeface="Wingdings" panose="05000000000000000000" charset="0"/>
              <a:buChar char="§"/>
            </a:pPr>
            <a:r>
              <a:rPr lang="zh-CN" altLang="en-US" sz="2400" dirty="0">
                <a:sym typeface="+mn-ea"/>
              </a:rPr>
              <a:t>异常是指程序</a:t>
            </a:r>
            <a:r>
              <a:rPr lang="zh-CN" altLang="en-US" sz="2400" dirty="0">
                <a:solidFill>
                  <a:srgbClr val="FF0000"/>
                </a:solidFill>
                <a:sym typeface="+mn-ea"/>
              </a:rPr>
              <a:t>运行时</a:t>
            </a:r>
            <a:r>
              <a:rPr lang="zh-CN" altLang="en-US" sz="2400" dirty="0">
                <a:sym typeface="+mn-ea"/>
              </a:rPr>
              <a:t>引发的错误，引发错误的原因有很多，例如</a:t>
            </a:r>
            <a:r>
              <a:rPr lang="zh-CN" altLang="en-US" sz="2400" dirty="0">
                <a:solidFill>
                  <a:srgbClr val="FF0000"/>
                </a:solidFill>
                <a:sym typeface="+mn-ea"/>
              </a:rPr>
              <a:t>除零</a:t>
            </a:r>
            <a:r>
              <a:rPr lang="zh-CN" altLang="en-US" sz="2400" dirty="0">
                <a:sym typeface="+mn-ea"/>
              </a:rPr>
              <a:t>、</a:t>
            </a:r>
            <a:r>
              <a:rPr lang="zh-CN" altLang="en-US" sz="2400" dirty="0">
                <a:solidFill>
                  <a:srgbClr val="FF0000"/>
                </a:solidFill>
                <a:sym typeface="+mn-ea"/>
              </a:rPr>
              <a:t>下标越界</a:t>
            </a:r>
            <a:r>
              <a:rPr lang="zh-CN" altLang="en-US" sz="2400" dirty="0">
                <a:sym typeface="+mn-ea"/>
              </a:rPr>
              <a:t>、</a:t>
            </a:r>
            <a:r>
              <a:rPr lang="zh-CN" altLang="en-US" sz="2400" dirty="0">
                <a:solidFill>
                  <a:srgbClr val="FF0000"/>
                </a:solidFill>
                <a:sym typeface="+mn-ea"/>
              </a:rPr>
              <a:t>文件不存在</a:t>
            </a:r>
            <a:r>
              <a:rPr lang="zh-CN" altLang="en-US" sz="2400" dirty="0">
                <a:sym typeface="+mn-ea"/>
              </a:rPr>
              <a:t>、</a:t>
            </a:r>
            <a:r>
              <a:rPr lang="zh-CN" altLang="en-US" sz="2400" dirty="0">
                <a:solidFill>
                  <a:srgbClr val="FF0000"/>
                </a:solidFill>
                <a:sym typeface="+mn-ea"/>
              </a:rPr>
              <a:t>网络异常</a:t>
            </a:r>
            <a:r>
              <a:rPr lang="zh-CN" altLang="en-US" sz="2400" dirty="0">
                <a:sym typeface="+mn-ea"/>
              </a:rPr>
              <a:t>、</a:t>
            </a:r>
            <a:r>
              <a:rPr lang="zh-CN" altLang="en-US" sz="2400" dirty="0">
                <a:solidFill>
                  <a:srgbClr val="FF0000"/>
                </a:solidFill>
                <a:sym typeface="+mn-ea"/>
              </a:rPr>
              <a:t>类型错误</a:t>
            </a:r>
            <a:r>
              <a:rPr lang="zh-CN" altLang="en-US" sz="2400" dirty="0">
                <a:sym typeface="+mn-ea"/>
              </a:rPr>
              <a:t>、</a:t>
            </a:r>
            <a:r>
              <a:rPr lang="zh-CN" altLang="en-US" sz="2400" dirty="0">
                <a:solidFill>
                  <a:srgbClr val="FF0000"/>
                </a:solidFill>
                <a:sym typeface="+mn-ea"/>
              </a:rPr>
              <a:t>名字错误</a:t>
            </a:r>
            <a:r>
              <a:rPr lang="zh-CN" altLang="en-US" sz="2400" dirty="0">
                <a:sym typeface="+mn-ea"/>
              </a:rPr>
              <a:t>、</a:t>
            </a:r>
            <a:r>
              <a:rPr lang="zh-CN" altLang="en-US" sz="2400" dirty="0">
                <a:solidFill>
                  <a:srgbClr val="FF0000"/>
                </a:solidFill>
                <a:sym typeface="+mn-ea"/>
              </a:rPr>
              <a:t>字典键错误</a:t>
            </a:r>
            <a:r>
              <a:rPr lang="zh-CN" altLang="en-US" sz="2400" dirty="0">
                <a:sym typeface="+mn-ea"/>
              </a:rPr>
              <a:t>、</a:t>
            </a:r>
            <a:r>
              <a:rPr lang="zh-CN" altLang="en-US" sz="2400" dirty="0">
                <a:solidFill>
                  <a:srgbClr val="FF0000"/>
                </a:solidFill>
                <a:sym typeface="+mn-ea"/>
              </a:rPr>
              <a:t>磁盘空间不足</a:t>
            </a:r>
            <a:r>
              <a:rPr lang="zh-CN" altLang="en-US" sz="2400" dirty="0">
                <a:sym typeface="+mn-ea"/>
              </a:rPr>
              <a:t>，等等。</a:t>
            </a:r>
            <a:endParaRPr lang="zh-CN" altLang="en-US" sz="2400" dirty="0"/>
          </a:p>
          <a:p>
            <a:pPr fontAlgn="auto">
              <a:lnSpc>
                <a:spcPct val="150000"/>
              </a:lnSpc>
              <a:spcBef>
                <a:spcPts val="0"/>
              </a:spcBef>
              <a:buFont typeface="Wingdings" panose="05000000000000000000" charset="0"/>
              <a:buChar char="§"/>
            </a:pPr>
            <a:r>
              <a:rPr lang="zh-CN" altLang="en-US" sz="2400" dirty="0">
                <a:sym typeface="+mn-ea"/>
              </a:rPr>
              <a:t>如果这些错误得不到正确的处理将会导致程序终止运行，而合理地使用异常处理结构可以使得程序更加</a:t>
            </a:r>
            <a:r>
              <a:rPr lang="zh-CN" altLang="en-US" sz="2400" dirty="0">
                <a:solidFill>
                  <a:srgbClr val="FF0000"/>
                </a:solidFill>
                <a:sym typeface="+mn-ea"/>
              </a:rPr>
              <a:t>健壮</a:t>
            </a:r>
            <a:r>
              <a:rPr lang="zh-CN" altLang="en-US" sz="2400" dirty="0">
                <a:sym typeface="+mn-ea"/>
              </a:rPr>
              <a:t>，具有更强的</a:t>
            </a:r>
            <a:r>
              <a:rPr lang="zh-CN" altLang="en-US" sz="2400" dirty="0">
                <a:solidFill>
                  <a:srgbClr val="FF0000"/>
                </a:solidFill>
                <a:sym typeface="+mn-ea"/>
              </a:rPr>
              <a:t>容错性</a:t>
            </a:r>
            <a:r>
              <a:rPr lang="zh-CN" altLang="en-US" sz="2400" dirty="0">
                <a:sym typeface="+mn-ea"/>
              </a:rPr>
              <a:t>，不会因为用户不小心的错误输入或其他运行时原因而造成程序终止。也可以使用异常处理结构为用户提供更加</a:t>
            </a:r>
            <a:r>
              <a:rPr lang="zh-CN" altLang="en-US" sz="2400" dirty="0">
                <a:solidFill>
                  <a:srgbClr val="FF0000"/>
                </a:solidFill>
                <a:sym typeface="+mn-ea"/>
              </a:rPr>
              <a:t>友好的提示</a:t>
            </a:r>
            <a:r>
              <a:rPr lang="zh-CN" altLang="en-US" sz="2400" dirty="0">
                <a:sym typeface="+mn-ea"/>
              </a:rPr>
              <a:t>。</a:t>
            </a:r>
            <a:endParaRPr lang="zh-CN" altLang="en-US" sz="2400" dirty="0"/>
          </a:p>
          <a:p>
            <a:pPr fontAlgn="auto">
              <a:lnSpc>
                <a:spcPct val="150000"/>
              </a:lnSpc>
              <a:spcBef>
                <a:spcPts val="0"/>
              </a:spcBef>
              <a:buFont typeface="Wingdings" panose="05000000000000000000" charset="0"/>
              <a:buChar char="§"/>
            </a:pPr>
            <a:r>
              <a:rPr lang="zh-CN" altLang="en-US" sz="2400" dirty="0">
                <a:sym typeface="+mn-ea"/>
              </a:rPr>
              <a:t>程序出现异常或错误之后是否能够调试程序并快速定位和解决存在的问题也是程序员综合水平和能力的重要体现方式之一。</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11.5  软件性能测试</a:t>
            </a:r>
            <a:endParaRPr lang="en-US"/>
          </a:p>
        </p:txBody>
      </p:sp>
      <p:sp>
        <p:nvSpPr>
          <p:cNvPr id="3" name="Content Placeholder 2"/>
          <p:cNvSpPr>
            <a:spLocks noGrp="1"/>
          </p:cNvSpPr>
          <p:nvPr>
            <p:ph idx="1"/>
          </p:nvPr>
        </p:nvSpPr>
        <p:spPr>
          <a:xfrm>
            <a:off x="838200" y="1321435"/>
            <a:ext cx="10515600" cy="5330825"/>
          </a:xfrm>
        </p:spPr>
        <p:txBody>
          <a:bodyPr>
            <a:normAutofit lnSpcReduction="10000"/>
          </a:bodyPr>
          <a:p>
            <a:pPr marL="0" indent="0" fontAlgn="auto">
              <a:lnSpc>
                <a:spcPct val="100000"/>
              </a:lnSpc>
              <a:spcBef>
                <a:spcPts val="0"/>
              </a:spcBef>
              <a:buNone/>
            </a:pPr>
            <a:r>
              <a:rPr lang="en-US" sz="1600">
                <a:latin typeface="Consolas" panose="020B0609020204030204" charset="0"/>
              </a:rPr>
              <a:t>from time import time</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class Timer(object):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def __enter__(self):</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self.start = time()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return self</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def __exit__(self, *args):</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self.end = time()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self.seconds = self.end-self.start</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def isPrime(n):</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if n == 2:</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return True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for i in range(2, int(n**0.5)+2):</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if n%i == 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return False</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return True</a:t>
            </a:r>
            <a:endParaRPr lang="en-US" sz="1600">
              <a:latin typeface="Consolas" panose="020B0609020204030204" charset="0"/>
            </a:endParaRPr>
          </a:p>
          <a:p>
            <a:pPr marL="0" indent="0" fontAlgn="auto">
              <a:lnSpc>
                <a:spcPct val="100000"/>
              </a:lnSpc>
              <a:spcBef>
                <a:spcPts val="0"/>
              </a:spcBef>
              <a:buNone/>
            </a:pP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with Timer() as t:</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for i in range(1000):</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        isPrime(99999999999999999999999)</a:t>
            </a:r>
            <a:endParaRPr lang="en-US" sz="1600">
              <a:latin typeface="Consolas" panose="020B0609020204030204" charset="0"/>
            </a:endParaRPr>
          </a:p>
          <a:p>
            <a:pPr marL="0" indent="0" fontAlgn="auto">
              <a:lnSpc>
                <a:spcPct val="100000"/>
              </a:lnSpc>
              <a:spcBef>
                <a:spcPts val="0"/>
              </a:spcBef>
              <a:buNone/>
            </a:pPr>
            <a:r>
              <a:rPr lang="en-US" sz="1600">
                <a:latin typeface="Consolas" panose="020B0609020204030204" charset="0"/>
              </a:rPr>
              <a:t>print(t.seconds)</a:t>
            </a:r>
            <a:endParaRPr lang="en-US" sz="16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11.6.1  使用IDLE调试</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6" name="Content Placeholder 5"/>
          <p:cNvPicPr>
            <a:picLocks noChangeAspect="1"/>
          </p:cNvPicPr>
          <p:nvPr>
            <p:ph idx="1"/>
          </p:nvPr>
        </p:nvPicPr>
        <p:blipFill>
          <a:blip r:embed="rId1"/>
          <a:stretch>
            <a:fillRect/>
          </a:stretch>
        </p:blipFill>
        <p:spPr>
          <a:xfrm>
            <a:off x="1609090" y="1283335"/>
            <a:ext cx="6523990" cy="52666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11.6.2  使用Eclipse+PyDev进行代码调试</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Picture 30"/>
          <p:cNvPicPr>
            <a:picLocks noChangeAspect="1"/>
          </p:cNvPicPr>
          <p:nvPr>
            <p:ph idx="1"/>
          </p:nvPr>
        </p:nvPicPr>
        <p:blipFill>
          <a:blip r:embed="rId1">
            <a:lum/>
          </a:blip>
          <a:stretch>
            <a:fillRect/>
          </a:stretch>
        </p:blipFill>
        <p:spPr>
          <a:xfrm>
            <a:off x="1953260" y="1243965"/>
            <a:ext cx="5395595" cy="556006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占位符 56322"/>
          <p:cNvSpPr>
            <a:spLocks noGrp="1"/>
          </p:cNvSpPr>
          <p:nvPr>
            <p:ph idx="1"/>
          </p:nvPr>
        </p:nvSpPr>
        <p:spPr/>
        <p:txBody>
          <a:bodyPr anchor="t"/>
          <a:p>
            <a:pPr>
              <a:buFont typeface="Wingdings" panose="05000000000000000000" charset="0"/>
              <a:buChar char="§"/>
            </a:pPr>
            <a:r>
              <a:rPr lang="en-US" altLang="x-none" sz="2400" dirty="0"/>
              <a:t>pdb</a:t>
            </a:r>
            <a:r>
              <a:rPr lang="zh-CN" altLang="en-US" sz="2400" dirty="0"/>
              <a:t>常用调试命令</a:t>
            </a:r>
            <a:endParaRPr lang="zh-CN" altLang="en-US" sz="2400" dirty="0"/>
          </a:p>
        </p:txBody>
      </p:sp>
      <p:graphicFrame>
        <p:nvGraphicFramePr>
          <p:cNvPr id="56324" name="表格 56323"/>
          <p:cNvGraphicFramePr/>
          <p:nvPr/>
        </p:nvGraphicFramePr>
        <p:xfrm>
          <a:off x="1055370" y="1868170"/>
          <a:ext cx="9086850" cy="4093210"/>
        </p:xfrm>
        <a:graphic>
          <a:graphicData uri="http://schemas.openxmlformats.org/drawingml/2006/table">
            <a:tbl>
              <a:tblPr/>
              <a:tblGrid>
                <a:gridCol w="2931795"/>
                <a:gridCol w="2196465"/>
                <a:gridCol w="3958590"/>
              </a:tblGrid>
              <a:tr h="3683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完整</a:t>
                      </a:r>
                      <a:r>
                        <a:rPr lang="en-US" altLang="zh-CN" sz="1800" b="1" u="none">
                          <a:effectLst/>
                          <a:latin typeface="宋体" panose="02010600030101010101" pitchFamily="2" charset="-122"/>
                          <a:ea typeface="宋体" panose="02010600030101010101" pitchFamily="2" charset="-122"/>
                          <a:sym typeface="宋体" panose="02010600030101010101" pitchFamily="2" charset="-122"/>
                        </a:rPr>
                        <a:t>/</a:t>
                      </a:r>
                      <a:r>
                        <a:rPr lang="zh-CN" altLang="en-US" sz="1800" b="1" u="none">
                          <a:effectLst/>
                          <a:latin typeface="宋体" panose="02010600030101010101" pitchFamily="2" charset="-122"/>
                          <a:ea typeface="宋体" panose="02010600030101010101" pitchFamily="2" charset="-122"/>
                          <a:sym typeface="宋体" panose="02010600030101010101" pitchFamily="2" charset="-122"/>
                        </a:rPr>
                        <a:t>简写命令</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用法示例</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u="none">
                          <a:effectLst/>
                          <a:latin typeface="宋体" panose="02010600030101010101" pitchFamily="2" charset="-122"/>
                          <a:ea typeface="宋体" panose="02010600030101010101" pitchFamily="2" charset="-122"/>
                          <a:sym typeface="宋体" panose="02010600030101010101" pitchFamily="2" charset="-122"/>
                        </a:rPr>
                        <a:t>解释</a:t>
                      </a:r>
                      <a:endParaRPr lang="zh-CN" altLang="en-US" sz="1800" b="1"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a(rgs)</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显示当前函数中的参数</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rowSpan="4">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b(reak)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filename:]lineno | function[, condition]]</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 173</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173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行设置断点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66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b function</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在</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function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函数第一条可执行语句位置设置断点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2550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不带参数则列出所有断点，包括每个断点的触发次数、当前忽略计数、以及与之关联的条件</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166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b 175, condition</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设置条件断点，仅当</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condition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的值为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True</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时该断点有效</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rowSpan="3">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cl(ear) [</a:t>
                      </a: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filename:lineno | bpnumber [bpnumber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cl</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清除所有断点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782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a:effectLst/>
                          <a:latin typeface="宋体" panose="02010600030101010101" pitchFamily="2" charset="-122"/>
                          <a:ea typeface="宋体" panose="02010600030101010101" pitchFamily="2" charset="-122"/>
                          <a:sym typeface="宋体" panose="02010600030101010101" pitchFamily="2" charset="-122"/>
                        </a:rPr>
                        <a:t>cl filename:lineno</a:t>
                      </a:r>
                      <a:endParaRPr lang="en-US" altLang="zh-CN" sz="14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删除指定文件指定行的所有断点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81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cl 3 5 9</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删除第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9</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个断点</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Title 1"/>
          <p:cNvSpPr/>
          <p:nvPr>
            <p:ph type="title"/>
          </p:nvPr>
        </p:nvSpPr>
        <p:spPr/>
        <p:txBody>
          <a:bodyPr/>
          <a:p>
            <a:r>
              <a:rPr lang="en-US">
                <a:sym typeface="+mn-ea"/>
              </a:rPr>
              <a:t>11.6.3  使用pdb调试</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7346" name="表格占位符 57345"/>
          <p:cNvGraphicFramePr/>
          <p:nvPr>
            <p:ph idx="1"/>
          </p:nvPr>
        </p:nvGraphicFramePr>
        <p:xfrm>
          <a:off x="1029970" y="1356995"/>
          <a:ext cx="9266555" cy="4239895"/>
        </p:xfrm>
        <a:graphic>
          <a:graphicData uri="http://schemas.openxmlformats.org/drawingml/2006/table">
            <a:tbl>
              <a:tblPr/>
              <a:tblGrid>
                <a:gridCol w="2796540"/>
                <a:gridCol w="2141220"/>
                <a:gridCol w="4328795"/>
              </a:tblGrid>
              <a:tr h="411480">
                <a:tc rowSpan="2">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condition</a:t>
                      </a:r>
                      <a:r>
                        <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rPr>
                        <a:t> bpnumber [condition]</a:t>
                      </a:r>
                      <a:endPar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endParaRPr>
                    </a:p>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condition 3 a&lt;b</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仅当</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a&lt;b</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时</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号断点有效</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260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condition 3</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将</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号断点设置为无条件断点</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54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continue</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继续运行至下一个断点或脚本结束</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499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disable [</a:t>
                      </a:r>
                      <a:r>
                        <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endPar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disable 3 5</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禁用第</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3</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5</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个断点，禁用后断点仍存在，可以再次被启用</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54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d(own)</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在栈跟踪器中向下移动一个栈帧</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1976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enable [</a:t>
                      </a:r>
                      <a:r>
                        <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rPr>
                        <a:t>bpnumber [bpnumber ...]]</a:t>
                      </a:r>
                      <a:endPar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enable n</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启用第</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个断点</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54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h(elp) [</a:t>
                      </a:r>
                      <a:r>
                        <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rPr>
                        <a:t>command]</a:t>
                      </a:r>
                      <a:endPar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查看</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帮助</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947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ignore</a:t>
                      </a:r>
                      <a:r>
                        <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rPr>
                        <a:t> bpnumber [count]</a:t>
                      </a:r>
                      <a:endParaRPr lang="en-US" altLang="zh-CN" sz="18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8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800" u="none">
                          <a:effectLst/>
                          <a:latin typeface="宋体" panose="02010600030101010101" pitchFamily="2" charset="-122"/>
                          <a:ea typeface="宋体" panose="02010600030101010101" pitchFamily="2" charset="-122"/>
                          <a:sym typeface="宋体" panose="02010600030101010101" pitchFamily="2" charset="-122"/>
                        </a:rPr>
                        <a:t>为断点设置忽略计数，</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count</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默认值为</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。若某断点的忽略计数不为</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，则每次触发时自动减</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1</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，当忽略计数为</a:t>
                      </a:r>
                      <a:r>
                        <a:rPr lang="en-US" altLang="zh-CN" sz="1800" u="none">
                          <a:effectLst/>
                          <a:latin typeface="宋体" panose="02010600030101010101" pitchFamily="2" charset="-122"/>
                          <a:ea typeface="宋体" panose="02010600030101010101" pitchFamily="2" charset="-122"/>
                          <a:sym typeface="宋体" panose="02010600030101010101" pitchFamily="2" charset="-122"/>
                        </a:rPr>
                        <a:t>0</a:t>
                      </a:r>
                      <a:r>
                        <a:rPr lang="zh-CN" altLang="en-US" sz="1800" u="none">
                          <a:effectLst/>
                          <a:latin typeface="宋体" panose="02010600030101010101" pitchFamily="2" charset="-122"/>
                          <a:ea typeface="宋体" panose="02010600030101010101" pitchFamily="2" charset="-122"/>
                          <a:sym typeface="宋体" panose="02010600030101010101" pitchFamily="2" charset="-122"/>
                        </a:rPr>
                        <a:t>时该断点处于活动状态。</a:t>
                      </a:r>
                      <a:endParaRPr lang="zh-CN" altLang="en-US" sz="18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Title 1"/>
          <p:cNvSpPr/>
          <p:nvPr>
            <p:ph type="title"/>
          </p:nvPr>
        </p:nvSpPr>
        <p:spPr/>
        <p:txBody>
          <a:bodyPr/>
          <a:p>
            <a:r>
              <a:rPr lang="en-US">
                <a:sym typeface="+mn-ea"/>
              </a:rPr>
              <a:t>11.6.3  使用pdb调试</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8370" name="表格占位符 58369"/>
          <p:cNvGraphicFramePr/>
          <p:nvPr>
            <p:ph idx="1"/>
          </p:nvPr>
        </p:nvGraphicFramePr>
        <p:xfrm>
          <a:off x="920115" y="1300480"/>
          <a:ext cx="9391015" cy="5369560"/>
        </p:xfrm>
        <a:graphic>
          <a:graphicData uri="http://schemas.openxmlformats.org/drawingml/2006/table">
            <a:tbl>
              <a:tblPr/>
              <a:tblGrid>
                <a:gridCol w="1921510"/>
                <a:gridCol w="944880"/>
                <a:gridCol w="6524625"/>
              </a:tblGrid>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j(ump)</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j 20</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跳至第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20</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行继续运行</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rowSpan="3">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l(ist) [first [,last]]</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l</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列出脚本清单，默认</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l m,n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m</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行到第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之间的脚本代码</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vMerge="1">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l m</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列出从第</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m</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行开始的</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行代码</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n(ext)</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执行下一条语句，遇到函数时不进入其内部</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p(rint)</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rPr>
                        <a:t>p i</a:t>
                      </a:r>
                      <a:endParaRPr lang="en-US" altLang="zh-CN" sz="1600" u="none">
                        <a:effectLst/>
                        <a:latin typeface="Times New Roman" panose="02020603050405020304" pitchFamily="2" charset="0"/>
                        <a:ea typeface="Times New Roman" panose="02020603050405020304" pitchFamily="2" charset="0"/>
                        <a:sym typeface="Times New Roman" panose="02020603050405020304" pitchFamily="2" charset="0"/>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打印变量</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i</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的值</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q(uit)</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退出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调试环境</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r(eturn)</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一直运行至当前函数返回</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16865">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tbreak</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设置临时断点，该类型断点只被中断一次，触发后该断点自动删除</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step</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执行下一条语句，遇到函数时进入其内部</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u(p)</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在栈跟踪器中向上移动一个栈帧</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0734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w(here)</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查看当前栈帧</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[!]statement</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执行语句，</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与要执行的语句之间不需要空格，任何非</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pdb</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命令都被解释为</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Python</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语句并执行，可以调用函数或修改当前上下文中变量的值。</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20700">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600" u="none">
                          <a:effectLst/>
                          <a:latin typeface="宋体" panose="02010600030101010101" pitchFamily="2" charset="-122"/>
                          <a:ea typeface="宋体" panose="02010600030101010101" pitchFamily="2" charset="-122"/>
                          <a:sym typeface="宋体" panose="02010600030101010101" pitchFamily="2" charset="-122"/>
                        </a:rPr>
                        <a:t> </a:t>
                      </a:r>
                      <a:endParaRPr lang="en-US" altLang="zh-CN"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buChar char="–"/>
                        <a:defRPr sz="2400" kern="1200">
                          <a:effectLst>
                            <a:outerShdw blurRad="38100" dist="38100" dir="2700000">
                              <a:srgbClr val="C0C0C0"/>
                            </a:outerShdw>
                          </a:effectLst>
                        </a:defRPr>
                      </a:lvl2pPr>
                      <a:lvl3pPr marL="1143000" lvl="2" indent="-228600">
                        <a:buClr>
                          <a:schemeClr val="accent2"/>
                        </a:buClr>
                        <a:buSzPct val="90000"/>
                        <a:buBlip>
                          <a:blip r:embed="rId2"/>
                        </a:buBlip>
                        <a:defRPr sz="2000" kern="1200">
                          <a:effectLst>
                            <a:outerShdw blurRad="38100" dist="38100" dir="2700000">
                              <a:srgbClr val="C0C0C0"/>
                            </a:outerShdw>
                          </a:effectLst>
                        </a:defRPr>
                      </a:lvl3pPr>
                      <a:lvl4pPr marL="1600200" lvl="3" indent="-228600">
                        <a:buChar char="–"/>
                        <a:defRPr sz="1800" kern="1200">
                          <a:effectLst>
                            <a:outerShdw blurRad="38100" dist="38100" dir="2700000">
                              <a:srgbClr val="C0C0C0"/>
                            </a:outerShdw>
                          </a:effectLst>
                        </a:defRPr>
                      </a:lvl4pPr>
                      <a:lvl5pPr marL="2057400" lvl="4" indent="-228600">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600" u="none">
                          <a:effectLst/>
                          <a:latin typeface="宋体" panose="02010600030101010101" pitchFamily="2" charset="-122"/>
                          <a:ea typeface="宋体" panose="02010600030101010101" pitchFamily="2" charset="-122"/>
                          <a:sym typeface="宋体" panose="02010600030101010101" pitchFamily="2" charset="-122"/>
                        </a:rPr>
                        <a:t>直接回车则默认执行上一个命令，但如果上一个命令是</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list</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，则会列出接下来的</a:t>
                      </a:r>
                      <a:r>
                        <a:rPr lang="en-US" altLang="zh-CN" sz="1600" u="none">
                          <a:effectLst/>
                          <a:latin typeface="宋体" panose="02010600030101010101" pitchFamily="2" charset="-122"/>
                          <a:ea typeface="宋体" panose="02010600030101010101" pitchFamily="2" charset="-122"/>
                          <a:sym typeface="宋体" panose="02010600030101010101" pitchFamily="2" charset="-122"/>
                        </a:rPr>
                        <a:t>11</a:t>
                      </a:r>
                      <a:r>
                        <a:rPr lang="zh-CN" altLang="en-US" sz="1600" u="none">
                          <a:effectLst/>
                          <a:latin typeface="宋体" panose="02010600030101010101" pitchFamily="2" charset="-122"/>
                          <a:ea typeface="宋体" panose="02010600030101010101" pitchFamily="2" charset="-122"/>
                          <a:sym typeface="宋体" panose="02010600030101010101" pitchFamily="2" charset="-122"/>
                        </a:rPr>
                        <a:t>行代码</a:t>
                      </a:r>
                      <a:endParaRPr lang="zh-CN" altLang="en-US" sz="1600" u="none">
                        <a:effectLst/>
                        <a:latin typeface="宋体" panose="02010600030101010101" pitchFamily="2" charset="-122"/>
                        <a:ea typeface="宋体" panose="02010600030101010101" pitchFamily="2" charset="-122"/>
                        <a:sym typeface="宋体" panose="02010600030101010101" pitchFamily="2" charset="-122"/>
                      </a:endParaRPr>
                    </a:p>
                  </a:txBody>
                  <a:tcPr marL="90170" marR="90170" marT="46990" marB="46990"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Title 1"/>
          <p:cNvSpPr/>
          <p:nvPr>
            <p:ph type="title"/>
          </p:nvPr>
        </p:nvSpPr>
        <p:spPr/>
        <p:txBody>
          <a:bodyPr/>
          <a:p>
            <a:r>
              <a:rPr lang="en-US">
                <a:sym typeface="+mn-ea"/>
              </a:rPr>
              <a:t>11.6.3  使用pdb调试</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11.6.3  使用pdb调试</a:t>
            </a:r>
            <a:endParaRPr lang="en-US"/>
          </a:p>
        </p:txBody>
      </p:sp>
      <p:sp>
        <p:nvSpPr>
          <p:cNvPr id="3" name="Content Placeholder 2"/>
          <p:cNvSpPr>
            <a:spLocks noGrp="1"/>
          </p:cNvSpPr>
          <p:nvPr>
            <p:ph idx="1"/>
          </p:nvPr>
        </p:nvSpPr>
        <p:spPr/>
        <p:txBody>
          <a:bodyPr>
            <a:normAutofit/>
          </a:bodyPr>
          <a:p>
            <a:pPr marL="0" indent="0">
              <a:buNone/>
            </a:pPr>
            <a:r>
              <a:rPr lang="en-US" sz="2400"/>
              <a:t>（1）在交互模式下使用pdb模块提供的功能可以直接调试语句块、表达式、函数等多种脚本，常用的调试方法有：</a:t>
            </a:r>
            <a:endParaRPr lang="en-US" sz="2400"/>
          </a:p>
          <a:p>
            <a:pPr>
              <a:buFont typeface="Wingdings" panose="05000000000000000000" charset="0"/>
              <a:buChar char=""/>
            </a:pPr>
            <a:r>
              <a:rPr lang="en-US" sz="2400"/>
              <a:t>pdb.run(statement[, globals[, locals]])：调试指定语句，可选参数globals和locals用来指定代码执行的环境，默认是“__main__”模块的字典。</a:t>
            </a:r>
            <a:endParaRPr lang="en-US" sz="2400"/>
          </a:p>
          <a:p>
            <a:pPr>
              <a:buFont typeface="Wingdings" panose="05000000000000000000" charset="0"/>
              <a:buChar char=""/>
            </a:pPr>
            <a:r>
              <a:rPr lang="en-US" sz="2400"/>
              <a:t>pdb.runeval(expression[, globals[, locals]])：返回表达式的值，可选参数globals和locals的含义与上面的run()函数一样。</a:t>
            </a:r>
            <a:endParaRPr lang="en-US" sz="2400"/>
          </a:p>
          <a:p>
            <a:pPr>
              <a:buFont typeface="Wingdings" panose="05000000000000000000" charset="0"/>
              <a:buChar char=""/>
            </a:pPr>
            <a:r>
              <a:rPr lang="en-US" sz="2400"/>
              <a:t>pdb.runcall(function[, argument, ...])：调试指定函数。</a:t>
            </a:r>
            <a:endParaRPr lang="en-US" sz="2400"/>
          </a:p>
          <a:p>
            <a:pPr>
              <a:buFont typeface="Wingdings" panose="05000000000000000000" charset="0"/>
              <a:buChar char=""/>
            </a:pPr>
            <a:r>
              <a:rPr lang="en-US" sz="2400"/>
              <a:t>pdb.post_mortem([traceback])：进入指定traceback对象的事后调试模式，如果没有指定traceback对象，则使用当前正在处理的一个异常。</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11.6.3  使用pdb调试</a:t>
            </a:r>
            <a:endParaRPr lang="en-US"/>
          </a:p>
        </p:txBody>
      </p:sp>
      <p:sp>
        <p:nvSpPr>
          <p:cNvPr id="3" name="Content Placeholder 2"/>
          <p:cNvSpPr>
            <a:spLocks noGrp="1"/>
          </p:cNvSpPr>
          <p:nvPr>
            <p:ph idx="1"/>
          </p:nvPr>
        </p:nvSpPr>
        <p:spPr/>
        <p:txBody>
          <a:bodyPr/>
          <a:p>
            <a:pPr marL="0" indent="0">
              <a:buNone/>
            </a:pPr>
            <a:r>
              <a:rPr lang="en-US" sz="2400"/>
              <a:t>（2）在程序中嵌入断点来实现调试功能</a:t>
            </a:r>
            <a:endParaRPr lang="en-US" sz="2400"/>
          </a:p>
          <a:p>
            <a:pPr marL="0" indent="0">
              <a:buNone/>
            </a:pPr>
            <a:r>
              <a:rPr lang="en-US" sz="2400"/>
              <a:t>在程序中首先导入pdb模块，然后使用pdb.set_trace()在需要的位置设置断点。如果程序中存在这样插入的断点，那么在命令提示符环境下执行该程序或双击执行程序时将自动进行pdb调试模式，即使该程序当前不处于调试状态。</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11.6.3  使用pdb调试</a:t>
            </a:r>
            <a:endParaRPr lang="en-US"/>
          </a:p>
        </p:txBody>
      </p:sp>
      <p:sp>
        <p:nvSpPr>
          <p:cNvPr id="3" name="Content Placeholder 2"/>
          <p:cNvSpPr>
            <a:spLocks noGrp="1"/>
          </p:cNvSpPr>
          <p:nvPr>
            <p:ph idx="1"/>
          </p:nvPr>
        </p:nvSpPr>
        <p:spPr/>
        <p:txBody>
          <a:bodyPr/>
          <a:p>
            <a:pPr marL="0" indent="0">
              <a:buNone/>
            </a:pPr>
            <a:r>
              <a:rPr lang="en-US" sz="2400"/>
              <a:t>（3）使用命令行调试程序</a:t>
            </a:r>
            <a:endParaRPr lang="en-US" sz="2400"/>
          </a:p>
          <a:p>
            <a:pPr marL="0" indent="0">
              <a:buNone/>
            </a:pPr>
            <a:r>
              <a:rPr lang="en-US" sz="2400"/>
              <a:t>在命令行提示符下执行“python –m pdb 脚本文件名”，可以直接进入调试环境，即使程序中并没有设置任何断点，也没有使用pdb的任何功能；当调试结束或程序正常结束以后，pdb将重启该程序。</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lnSpcReduction="10000"/>
          </a:bodyPr>
          <a:p>
            <a:pPr fontAlgn="auto">
              <a:lnSpc>
                <a:spcPct val="150000"/>
              </a:lnSpc>
            </a:pPr>
            <a:r>
              <a:rPr lang="zh-CN" altLang="en-US" sz="2400"/>
              <a:t>当程序执行过程中出现错误时Python会自动引发异常，程序员也可以通过raise语句显式地引发异常。</a:t>
            </a:r>
            <a:endParaRPr lang="zh-CN" altLang="en-US" sz="2400"/>
          </a:p>
          <a:p>
            <a:pPr fontAlgn="auto">
              <a:lnSpc>
                <a:spcPct val="150000"/>
              </a:lnSpc>
            </a:pPr>
            <a:r>
              <a:rPr lang="zh-CN" altLang="en-US" sz="2400"/>
              <a:t>异常处理是因为程序执行过程中由于输入不合法导致程序出错而在正常控制流之外采取的行为。</a:t>
            </a:r>
            <a:endParaRPr lang="zh-CN" altLang="en-US" sz="2400"/>
          </a:p>
          <a:p>
            <a:pPr fontAlgn="auto">
              <a:lnSpc>
                <a:spcPct val="150000"/>
              </a:lnSpc>
            </a:pPr>
            <a:r>
              <a:rPr lang="zh-CN" altLang="en-US" sz="2400"/>
              <a:t>严格来说，语法错误和逻辑错误不属于异常，但有些语法错误往往会导致异常，例如由于大小写拼写错误而试图访问不存在的对象，或者试图访问不存在的文件，等等。当Python检测到一个错误时，解释器就会指出当前程序流已经无法再继续执行下去，这时候就出现了异常。</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11.1.1  </a:t>
            </a:r>
            <a:r>
              <a:rPr lang="zh-CN" altLang="en-US"/>
              <a:t>异常的概念与表现形式</a:t>
            </a:r>
            <a:endParaRPr lang="zh-CN" altLang="en-US"/>
          </a:p>
        </p:txBody>
      </p:sp>
      <p:sp>
        <p:nvSpPr>
          <p:cNvPr id="3" name="内容占位符 2"/>
          <p:cNvSpPr>
            <a:spLocks noGrp="1"/>
          </p:cNvSpPr>
          <p:nvPr>
            <p:ph idx="1"/>
          </p:nvPr>
        </p:nvSpPr>
        <p:spPr>
          <a:xfrm>
            <a:off x="838200" y="1321435"/>
            <a:ext cx="10515600" cy="5305425"/>
          </a:xfrm>
        </p:spPr>
        <p:txBody>
          <a:bodyPr>
            <a:normAutofit/>
          </a:bodyPr>
          <a:p>
            <a:pPr marL="360045" indent="-346710" fontAlgn="auto">
              <a:lnSpc>
                <a:spcPct val="100000"/>
              </a:lnSpc>
              <a:spcBef>
                <a:spcPts val="0"/>
              </a:spcBef>
            </a:pPr>
            <a:r>
              <a:rPr lang="zh-CN" altLang="en-US" sz="2400"/>
              <a:t>异常表现形式：</a:t>
            </a:r>
            <a:endParaRPr lang="zh-CN" altLang="en-US" sz="2400"/>
          </a:p>
          <a:p>
            <a:pPr marL="0" indent="0" fontAlgn="auto">
              <a:lnSpc>
                <a:spcPct val="100000"/>
              </a:lnSpc>
              <a:spcBef>
                <a:spcPts val="0"/>
              </a:spcBef>
              <a:buNone/>
            </a:pPr>
            <a:r>
              <a:rPr lang="zh-CN" altLang="en-US" sz="1800">
                <a:latin typeface="Consolas" panose="020B0609020204030204" charset="0"/>
              </a:rPr>
              <a:t>&gt;&gt;&gt; 2 / 0                         #除0错误</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Traceback (most recent call last):</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  File "&lt;pyshell#9&gt;", line 1, in &lt;module&gt;</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    2 / 0</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ZeroDivisionError: division by zero</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'a' + 2                       #操作数类型不支持，略去异常的详细信息</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Can't convert 'int' object to str implicitly</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{3, 4, 5} * 3                 #操作数类型不支持</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unsupported operand type(s) for *: 'set' and 'int'</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print(testStr)                #变量名不存在</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NameError: name 'testStr' is not defined</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fp = open(r'D:\test.data', 'rb')   #文件不存在</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FileNotFoundError: [Errno 2] No such file or directory: 'D:\\test.data'</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len(3)                        #参数类型不匹配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object of type 'int' has no len()</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list(3)                       #参数类型不匹配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'int' object is not iterable</a:t>
            </a:r>
            <a:endParaRPr lang="zh-CN" altLang="en-US" sz="1800">
              <a:solidFill>
                <a:srgbClr val="FF000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11.1.2  Python</a:t>
            </a:r>
            <a:r>
              <a:rPr lang="zh-CN" altLang="en-US"/>
              <a:t>内置异常类层次结构</a:t>
            </a:r>
            <a:endParaRPr lang="zh-CN" altLang="en-US"/>
          </a:p>
        </p:txBody>
      </p:sp>
      <p:pic>
        <p:nvPicPr>
          <p:cNvPr id="30722" name="图片 2"/>
          <p:cNvPicPr>
            <a:picLocks noChangeAspect="1"/>
          </p:cNvPicPr>
          <p:nvPr/>
        </p:nvPicPr>
        <p:blipFill>
          <a:blip r:embed="rId1"/>
          <a:stretch>
            <a:fillRect/>
          </a:stretch>
        </p:blipFill>
        <p:spPr>
          <a:xfrm>
            <a:off x="965200" y="1221105"/>
            <a:ext cx="2700020" cy="5441950"/>
          </a:xfrm>
          <a:prstGeom prst="rect">
            <a:avLst/>
          </a:prstGeom>
          <a:noFill/>
          <a:ln w="9525">
            <a:solidFill>
              <a:schemeClr val="accent1"/>
            </a:solidFill>
          </a:ln>
        </p:spPr>
      </p:pic>
      <p:pic>
        <p:nvPicPr>
          <p:cNvPr id="30723" name="图片 3"/>
          <p:cNvPicPr>
            <a:picLocks noChangeAspect="1"/>
          </p:cNvPicPr>
          <p:nvPr/>
        </p:nvPicPr>
        <p:blipFill>
          <a:blip r:embed="rId2"/>
          <a:stretch>
            <a:fillRect/>
          </a:stretch>
        </p:blipFill>
        <p:spPr>
          <a:xfrm>
            <a:off x="3828415" y="1192530"/>
            <a:ext cx="3019425" cy="5470525"/>
          </a:xfrm>
          <a:prstGeom prst="rect">
            <a:avLst/>
          </a:prstGeom>
          <a:noFill/>
          <a:ln w="9525">
            <a:solidFill>
              <a:schemeClr val="accent1"/>
            </a:solidFill>
          </a:ln>
        </p:spPr>
      </p:pic>
      <p:pic>
        <p:nvPicPr>
          <p:cNvPr id="30724" name="图片 4"/>
          <p:cNvPicPr>
            <a:picLocks noChangeAspect="1"/>
          </p:cNvPicPr>
          <p:nvPr/>
        </p:nvPicPr>
        <p:blipFill>
          <a:blip r:embed="rId3"/>
          <a:stretch>
            <a:fillRect/>
          </a:stretch>
        </p:blipFill>
        <p:spPr>
          <a:xfrm>
            <a:off x="7104380" y="1192530"/>
            <a:ext cx="2877185" cy="5469890"/>
          </a:xfrm>
          <a:prstGeom prst="rect">
            <a:avLst/>
          </a:prstGeom>
          <a:noFill/>
          <a:ln w="9525">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11.1.3  </a:t>
            </a:r>
            <a:r>
              <a:rPr lang="zh-CN" altLang="en-US"/>
              <a:t>异常处理结构</a:t>
            </a:r>
            <a:endParaRPr lang="zh-CN" altLang="en-US"/>
          </a:p>
        </p:txBody>
      </p:sp>
      <p:sp>
        <p:nvSpPr>
          <p:cNvPr id="3" name="内容占位符 2"/>
          <p:cNvSpPr>
            <a:spLocks noGrp="1"/>
          </p:cNvSpPr>
          <p:nvPr>
            <p:ph idx="1"/>
          </p:nvPr>
        </p:nvSpPr>
        <p:spPr/>
        <p:txBody>
          <a:bodyPr>
            <a:normAutofit lnSpcReduction="10000"/>
          </a:bodyPr>
          <a:p>
            <a:pPr marL="0" indent="0" fontAlgn="auto">
              <a:lnSpc>
                <a:spcPct val="100000"/>
              </a:lnSpc>
              <a:spcBef>
                <a:spcPts val="0"/>
              </a:spcBef>
              <a:buNone/>
            </a:pPr>
            <a:r>
              <a:rPr lang="zh-CN" altLang="en-US" sz="2400"/>
              <a:t>（1）try...except...</a:t>
            </a:r>
            <a:endParaRPr lang="zh-CN" altLang="en-US" sz="2400"/>
          </a:p>
          <a:p>
            <a:pPr fontAlgn="auto">
              <a:lnSpc>
                <a:spcPct val="100000"/>
              </a:lnSpc>
              <a:spcBef>
                <a:spcPts val="0"/>
              </a:spcBef>
            </a:pPr>
            <a:r>
              <a:rPr lang="zh-CN" altLang="en-US" sz="2400"/>
              <a:t>其中try子句中的代码块包含可能会引发异常的语句，而except子句则用来捕捉相应的异常。</a:t>
            </a:r>
            <a:endParaRPr lang="zh-CN" altLang="en-US" sz="2400"/>
          </a:p>
          <a:p>
            <a:pPr fontAlgn="auto">
              <a:lnSpc>
                <a:spcPct val="100000"/>
              </a:lnSpc>
              <a:spcBef>
                <a:spcPts val="0"/>
              </a:spcBef>
            </a:pPr>
            <a:r>
              <a:rPr lang="zh-CN" altLang="en-US" sz="2400"/>
              <a:t>如果try子句中的代码引发异常并被except子句捕捉，就执行except子句的代码块；</a:t>
            </a:r>
            <a:endParaRPr lang="zh-CN" altLang="en-US" sz="2400"/>
          </a:p>
          <a:p>
            <a:pPr fontAlgn="auto">
              <a:lnSpc>
                <a:spcPct val="100000"/>
              </a:lnSpc>
              <a:spcBef>
                <a:spcPts val="0"/>
              </a:spcBef>
            </a:pPr>
            <a:r>
              <a:rPr lang="zh-CN" altLang="en-US" sz="2400"/>
              <a:t>如果try中的代码块没有出现异常就继续往下执行异常处理结构后面的代码；</a:t>
            </a:r>
            <a:endParaRPr lang="zh-CN" altLang="en-US" sz="2400"/>
          </a:p>
          <a:p>
            <a:pPr fontAlgn="auto">
              <a:lnSpc>
                <a:spcPct val="100000"/>
              </a:lnSpc>
              <a:spcBef>
                <a:spcPts val="0"/>
              </a:spcBef>
            </a:pPr>
            <a:r>
              <a:rPr lang="zh-CN" altLang="en-US" sz="2400"/>
              <a:t>如果出现异常但没有被except捕获，继续往外层抛出，如果所有层都没有捕获并处理该异常，程序崩溃并将该异常呈现给最终用户。</a:t>
            </a:r>
            <a:endParaRPr lang="zh-CN" altLang="en-US" sz="2400"/>
          </a:p>
          <a:p>
            <a:pPr fontAlgn="auto">
              <a:lnSpc>
                <a:spcPct val="100000"/>
              </a:lnSpc>
              <a:spcBef>
                <a:spcPts val="0"/>
              </a:spcBef>
            </a:pPr>
            <a:r>
              <a:rPr lang="zh-CN" altLang="en-US" sz="2400"/>
              <a:t>该结构语法如下：</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#可能会引发异常的代码，先执行一下试试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 as reason]: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#如果try中的代码抛出异常并被except捕捉，就执行这里的代码</a:t>
            </a:r>
            <a:endParaRPr lang="zh-CN" altLang="en-US" sz="2000">
              <a:latin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buNone/>
            </a:pPr>
            <a:r>
              <a:rPr lang="zh-CN" altLang="en-US" sz="2400"/>
              <a:t>（2）try...except...else...</a:t>
            </a:r>
            <a:endParaRPr lang="zh-CN" altLang="en-US" sz="2400"/>
          </a:p>
          <a:p>
            <a:r>
              <a:rPr lang="zh-CN" altLang="en-US" sz="2400"/>
              <a:t>如果try中的代码抛出了异常并且被except语句捕捉则执行相应的异常处理代码，这种情况下就不会执行else中的代码；</a:t>
            </a:r>
            <a:endParaRPr lang="zh-CN" altLang="en-US" sz="2400"/>
          </a:p>
          <a:p>
            <a:r>
              <a:rPr lang="zh-CN" altLang="en-US" sz="2400"/>
              <a:t>如果try中的代码没有引发异常，则执行else块的代码。</a:t>
            </a:r>
            <a:endParaRPr lang="zh-CN" altLang="en-US" sz="2400"/>
          </a:p>
          <a:p>
            <a:r>
              <a:rPr lang="zh-CN" altLang="en-US" sz="2400"/>
              <a:t>该结构的语法如下：</a:t>
            </a:r>
            <a:endParaRPr lang="zh-CN" altLang="en-US" sz="2400"/>
          </a:p>
          <a:p>
            <a:pPr marL="0" indent="0">
              <a:buNone/>
            </a:pPr>
            <a:r>
              <a:rPr lang="zh-CN" altLang="en-US" sz="2000">
                <a:latin typeface="Consolas" panose="020B0609020204030204" charset="0"/>
              </a:rPr>
              <a:t>try:</a:t>
            </a:r>
            <a:endParaRPr lang="zh-CN" altLang="en-US" sz="2000">
              <a:latin typeface="Consolas" panose="020B0609020204030204" charset="0"/>
            </a:endParaRPr>
          </a:p>
          <a:p>
            <a:pPr marL="0" indent="0">
              <a:buNone/>
            </a:pPr>
            <a:r>
              <a:rPr lang="zh-CN" altLang="en-US" sz="2000">
                <a:latin typeface="Consolas" panose="020B0609020204030204" charset="0"/>
              </a:rPr>
              <a:t>    #可能会引发异常的代码</a:t>
            </a:r>
            <a:endParaRPr lang="zh-CN" altLang="en-US" sz="2000">
              <a:latin typeface="Consolas" panose="020B0609020204030204" charset="0"/>
            </a:endParaRPr>
          </a:p>
          <a:p>
            <a:pPr marL="0" indent="0">
              <a:buNone/>
            </a:pPr>
            <a:r>
              <a:rPr lang="zh-CN" altLang="en-US" sz="2000">
                <a:latin typeface="Consolas" panose="020B0609020204030204" charset="0"/>
              </a:rPr>
              <a:t>except Exception [ as reason]:</a:t>
            </a:r>
            <a:endParaRPr lang="zh-CN" altLang="en-US" sz="2000">
              <a:latin typeface="Consolas" panose="020B0609020204030204" charset="0"/>
            </a:endParaRPr>
          </a:p>
          <a:p>
            <a:pPr marL="0" indent="0">
              <a:buNone/>
            </a:pPr>
            <a:r>
              <a:rPr lang="zh-CN" altLang="en-US" sz="2000">
                <a:latin typeface="Consolas" panose="020B0609020204030204" charset="0"/>
              </a:rPr>
              <a:t>    #用来处理异常的代码</a:t>
            </a:r>
            <a:endParaRPr lang="zh-CN" altLang="en-US" sz="2000">
              <a:latin typeface="Consolas" panose="020B0609020204030204" charset="0"/>
            </a:endParaRPr>
          </a:p>
          <a:p>
            <a:pPr marL="0" indent="0">
              <a:buNone/>
            </a:pPr>
            <a:r>
              <a:rPr lang="zh-CN" altLang="en-US" sz="2000">
                <a:latin typeface="Consolas" panose="020B0609020204030204" charset="0"/>
              </a:rPr>
              <a:t>else:</a:t>
            </a:r>
            <a:endParaRPr lang="zh-CN" altLang="en-US" sz="2000">
              <a:latin typeface="Consolas" panose="020B0609020204030204" charset="0"/>
            </a:endParaRPr>
          </a:p>
          <a:p>
            <a:pPr marL="0" indent="0">
              <a:buNone/>
            </a:pPr>
            <a:r>
              <a:rPr lang="zh-CN" altLang="en-US" sz="2000">
                <a:latin typeface="Consolas" panose="020B0609020204030204" charset="0"/>
              </a:rPr>
              <a:t>    #如果try子句中的代码没有引发异常，就继续执行这里的代码</a:t>
            </a:r>
            <a:endParaRPr lang="zh-CN" altLang="en-US" sz="2000">
              <a:latin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buNone/>
            </a:pPr>
            <a:r>
              <a:rPr lang="zh-CN" altLang="en-US" sz="2400"/>
              <a:t>（3）try...except...finally...</a:t>
            </a:r>
            <a:endParaRPr lang="zh-CN" altLang="en-US" sz="2400"/>
          </a:p>
          <a:p>
            <a:r>
              <a:rPr lang="zh-CN" altLang="en-US" sz="2400"/>
              <a:t>在这种结构中，无论try中的代码是否发生异常，也不管抛出的异常有没有被except语句捕获，</a:t>
            </a:r>
            <a:r>
              <a:rPr lang="zh-CN" altLang="en-US" sz="2400">
                <a:solidFill>
                  <a:srgbClr val="FF0000"/>
                </a:solidFill>
              </a:rPr>
              <a:t>finally子句中的代码总是会得到执行</a:t>
            </a:r>
            <a:r>
              <a:rPr lang="zh-CN" altLang="en-US" sz="2400"/>
              <a:t>。该结构语法为：</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try:</a:t>
            </a:r>
            <a:endParaRPr lang="zh-CN" altLang="en-US" sz="2000">
              <a:latin typeface="Consolas" panose="020B0609020204030204" charset="0"/>
            </a:endParaRPr>
          </a:p>
          <a:p>
            <a:pPr marL="0" indent="0">
              <a:buNone/>
            </a:pPr>
            <a:r>
              <a:rPr lang="zh-CN" altLang="en-US" sz="2000">
                <a:latin typeface="Consolas" panose="020B0609020204030204" charset="0"/>
              </a:rPr>
              <a:t>    #可能会引发异常的代码</a:t>
            </a:r>
            <a:endParaRPr lang="zh-CN" altLang="en-US" sz="2000">
              <a:latin typeface="Consolas" panose="020B0609020204030204" charset="0"/>
            </a:endParaRPr>
          </a:p>
          <a:p>
            <a:pPr marL="0" indent="0">
              <a:buNone/>
            </a:pPr>
            <a:r>
              <a:rPr lang="zh-CN" altLang="en-US" sz="2000">
                <a:latin typeface="Consolas" panose="020B0609020204030204" charset="0"/>
              </a:rPr>
              <a:t>except Exception [ as reason]:</a:t>
            </a:r>
            <a:endParaRPr lang="zh-CN" altLang="en-US" sz="2000">
              <a:latin typeface="Consolas" panose="020B0609020204030204" charset="0"/>
            </a:endParaRPr>
          </a:p>
          <a:p>
            <a:pPr marL="0" indent="0">
              <a:buNone/>
            </a:pPr>
            <a:r>
              <a:rPr lang="zh-CN" altLang="en-US" sz="2000">
                <a:latin typeface="Consolas" panose="020B0609020204030204" charset="0"/>
              </a:rPr>
              <a:t>    #处理异常的代码</a:t>
            </a:r>
            <a:endParaRPr lang="zh-CN" altLang="en-US" sz="2000">
              <a:latin typeface="Consolas" panose="020B0609020204030204" charset="0"/>
            </a:endParaRPr>
          </a:p>
          <a:p>
            <a:pPr marL="0" indent="0">
              <a:buNone/>
            </a:pPr>
            <a:r>
              <a:rPr lang="zh-CN" altLang="en-US" sz="2000">
                <a:latin typeface="Consolas" panose="020B0609020204030204" charset="0"/>
              </a:rPr>
              <a:t>finally:</a:t>
            </a:r>
            <a:endParaRPr lang="zh-CN" altLang="en-US" sz="2000">
              <a:latin typeface="Consolas" panose="020B0609020204030204" charset="0"/>
            </a:endParaRPr>
          </a:p>
          <a:p>
            <a:pPr marL="0" indent="0">
              <a:buNone/>
            </a:pPr>
            <a:r>
              <a:rPr lang="zh-CN" altLang="en-US" sz="2000">
                <a:latin typeface="Consolas" panose="020B0609020204030204" charset="0"/>
              </a:rPr>
              <a:t>    #无论try子句中的代码是否引发异常，都会执行这里的代码</a:t>
            </a:r>
            <a:endParaRPr lang="zh-CN" altLang="en-US" sz="2000">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a:xfrm>
            <a:off x="838200" y="1321435"/>
            <a:ext cx="10515600" cy="5035550"/>
          </a:xfrm>
        </p:spPr>
        <p:txBody>
          <a:bodyPr>
            <a:normAutofit/>
          </a:bodyPr>
          <a:p>
            <a:pPr marL="0" indent="0" fontAlgn="auto">
              <a:lnSpc>
                <a:spcPct val="100000"/>
              </a:lnSpc>
              <a:spcBef>
                <a:spcPts val="0"/>
              </a:spcBef>
              <a:buNone/>
            </a:pPr>
            <a:r>
              <a:rPr lang="zh-CN" altLang="en-US" sz="2400"/>
              <a:t>（4）可以捕捉多种异常的异常处理结构</a:t>
            </a:r>
            <a:endParaRPr lang="zh-CN" altLang="en-US" sz="2400"/>
          </a:p>
          <a:p>
            <a:pPr fontAlgn="auto">
              <a:lnSpc>
                <a:spcPct val="100000"/>
              </a:lnSpc>
              <a:spcBef>
                <a:spcPts val="0"/>
              </a:spcBef>
            </a:pPr>
            <a:r>
              <a:rPr lang="zh-CN" altLang="en-US" sz="2400"/>
              <a:t>一旦try子句中的代码抛出了异常，就</a:t>
            </a:r>
            <a:r>
              <a:rPr lang="zh-CN" altLang="en-US" sz="2400">
                <a:solidFill>
                  <a:srgbClr val="FF0000"/>
                </a:solidFill>
              </a:rPr>
              <a:t>按顺序依次检查</a:t>
            </a:r>
            <a:r>
              <a:rPr lang="zh-CN" altLang="en-US" sz="2400"/>
              <a:t>与哪一个except子句匹配，</a:t>
            </a:r>
            <a:r>
              <a:rPr lang="zh-CN" altLang="en-US" sz="2400">
                <a:solidFill>
                  <a:srgbClr val="FF0000"/>
                </a:solidFill>
              </a:rPr>
              <a:t>如果某个except捕捉到了异常，其他的except子句将不会再尝试捕捉异常</a:t>
            </a:r>
            <a:r>
              <a:rPr lang="zh-CN" altLang="en-US" sz="2400"/>
              <a:t>。该结构类似于多分支选择结构，语法格式为：</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#可能会引发异常的代码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#处理异常类型1的代码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#处理异常类型2的代码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#处理异常类型3的代码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a:t>
            </a:r>
            <a:endParaRPr lang="zh-CN" altLang="en-US" sz="2000">
              <a:latin typeface="Consolas" panose="020B06090202040302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7388</Words>
  <Application>WPS Presentation</Application>
  <PresentationFormat>宽屏</PresentationFormat>
  <Paragraphs>555</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Wingdings</vt:lpstr>
      <vt:lpstr>Consolas</vt:lpstr>
      <vt:lpstr>Calibri Light</vt:lpstr>
      <vt:lpstr>Calibri</vt:lpstr>
      <vt:lpstr>微软雅黑</vt:lpstr>
      <vt:lpstr>Arial Unicode MS</vt:lpstr>
      <vt:lpstr>Times New Roman</vt:lpstr>
      <vt:lpstr>Office 主题</vt:lpstr>
      <vt:lpstr>第11章  异常处理结构、程序调试与测试</vt:lpstr>
      <vt:lpstr>第11章  异常处理结构、程序调试与测试</vt:lpstr>
      <vt:lpstr>11.1.1  异常的概念与表现形式</vt:lpstr>
      <vt:lpstr>11.1.1  异常的概念与表现形式</vt:lpstr>
      <vt:lpstr>11.1.2  Python内置异常类层次结构</vt:lpstr>
      <vt:lpstr>11.1.3  异常处理结构</vt:lpstr>
      <vt:lpstr>11.1.3  异常处理结构</vt:lpstr>
      <vt:lpstr>11.1.3  异常处理结构</vt:lpstr>
      <vt:lpstr>11.1.3  异常处理结构</vt:lpstr>
      <vt:lpstr>11.1.3  异常处理结构</vt:lpstr>
      <vt:lpstr>11.1.3  异常处理结构</vt:lpstr>
      <vt:lpstr>11.1.4  断言与上下文管理语句</vt:lpstr>
      <vt:lpstr>11.1.4  断言与上下文管理语句</vt:lpstr>
      <vt:lpstr>11.1.4  断言与上下文管理语句</vt:lpstr>
      <vt:lpstr>11.2  文档测试doctest</vt:lpstr>
      <vt:lpstr>11.3  单元测试</vt:lpstr>
      <vt:lpstr>11.3  单元测试</vt:lpstr>
      <vt:lpstr>11.3  单元测试</vt:lpstr>
      <vt:lpstr>11.4  覆盖测试</vt:lpstr>
      <vt:lpstr>11.5  软件性能测试</vt:lpstr>
      <vt:lpstr>11.6.1  使用IDLE调试</vt:lpstr>
      <vt:lpstr>11.6.2  使用Eclipse+PyDev进行代码调试</vt:lpstr>
      <vt:lpstr>8.7 使用pdb模块调试程序</vt:lpstr>
      <vt:lpstr>8.7 使用pdb模块调试程序</vt:lpstr>
      <vt:lpstr>8.7 使用pdb模块调试程序</vt:lpstr>
      <vt:lpstr>11.6.3  使用pdb调试</vt:lpstr>
      <vt:lpstr>11.6.3  使用pdb调试</vt:lpstr>
      <vt:lpstr>11.6.3  使用pdb调试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321</cp:revision>
  <dcterms:created xsi:type="dcterms:W3CDTF">2015-05-05T08:02:00Z</dcterms:created>
  <dcterms:modified xsi:type="dcterms:W3CDTF">2018-01-07T02:30:50Z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