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handoutMasterIdLst>
    <p:handoutMasterId r:id="rId82"/>
  </p:handoutMasterIdLst>
  <p:sldIdLst>
    <p:sldId id="848" r:id="rId3"/>
    <p:sldId id="1818" r:id="rId4"/>
    <p:sldId id="1819" r:id="rId5"/>
    <p:sldId id="1820" r:id="rId6"/>
    <p:sldId id="1821" r:id="rId7"/>
    <p:sldId id="1822" r:id="rId8"/>
    <p:sldId id="1823" r:id="rId9"/>
    <p:sldId id="1824" r:id="rId10"/>
    <p:sldId id="1825" r:id="rId11"/>
    <p:sldId id="1826" r:id="rId12"/>
    <p:sldId id="1827" r:id="rId13"/>
    <p:sldId id="1828" r:id="rId14"/>
    <p:sldId id="1829" r:id="rId15"/>
    <p:sldId id="1830" r:id="rId16"/>
    <p:sldId id="1831" r:id="rId17"/>
    <p:sldId id="1832" r:id="rId18"/>
    <p:sldId id="1833" r:id="rId19"/>
    <p:sldId id="1834" r:id="rId20"/>
    <p:sldId id="1835" r:id="rId21"/>
    <p:sldId id="1839" r:id="rId22"/>
    <p:sldId id="1840" r:id="rId23"/>
    <p:sldId id="1841" r:id="rId24"/>
    <p:sldId id="1842" r:id="rId25"/>
    <p:sldId id="1843" r:id="rId26"/>
    <p:sldId id="1844" r:id="rId27"/>
    <p:sldId id="1845" r:id="rId28"/>
    <p:sldId id="1846" r:id="rId29"/>
    <p:sldId id="1907" r:id="rId30"/>
    <p:sldId id="1864" r:id="rId31"/>
    <p:sldId id="1865" r:id="rId32"/>
    <p:sldId id="1866" r:id="rId33"/>
    <p:sldId id="1872" r:id="rId34"/>
    <p:sldId id="1873" r:id="rId35"/>
    <p:sldId id="1875" r:id="rId36"/>
    <p:sldId id="1876" r:id="rId37"/>
    <p:sldId id="1877" r:id="rId38"/>
    <p:sldId id="1878" r:id="rId39"/>
    <p:sldId id="1879" r:id="rId40"/>
    <p:sldId id="1880" r:id="rId41"/>
    <p:sldId id="1881" r:id="rId42"/>
    <p:sldId id="1882" r:id="rId43"/>
    <p:sldId id="1908" r:id="rId44"/>
    <p:sldId id="1883" r:id="rId45"/>
    <p:sldId id="1884" r:id="rId46"/>
    <p:sldId id="1885" r:id="rId47"/>
    <p:sldId id="1909" r:id="rId48"/>
    <p:sldId id="1886" r:id="rId49"/>
    <p:sldId id="1910" r:id="rId50"/>
    <p:sldId id="1911" r:id="rId51"/>
    <p:sldId id="1888" r:id="rId52"/>
    <p:sldId id="1912" r:id="rId53"/>
    <p:sldId id="1913" r:id="rId54"/>
    <p:sldId id="1914" r:id="rId55"/>
    <p:sldId id="1915" r:id="rId56"/>
    <p:sldId id="1916" r:id="rId57"/>
    <p:sldId id="1917" r:id="rId58"/>
    <p:sldId id="1918" r:id="rId59"/>
    <p:sldId id="1919" r:id="rId60"/>
    <p:sldId id="1920" r:id="rId61"/>
    <p:sldId id="1921" r:id="rId62"/>
    <p:sldId id="1922" r:id="rId63"/>
    <p:sldId id="1923" r:id="rId64"/>
    <p:sldId id="1924" r:id="rId65"/>
    <p:sldId id="1925" r:id="rId66"/>
    <p:sldId id="1926" r:id="rId67"/>
    <p:sldId id="1927" r:id="rId68"/>
    <p:sldId id="1928" r:id="rId69"/>
    <p:sldId id="1929" r:id="rId70"/>
    <p:sldId id="1930" r:id="rId71"/>
    <p:sldId id="1931" r:id="rId72"/>
    <p:sldId id="1932" r:id="rId73"/>
    <p:sldId id="1933" r:id="rId74"/>
    <p:sldId id="1934" r:id="rId75"/>
    <p:sldId id="1935" r:id="rId76"/>
    <p:sldId id="1936" r:id="rId77"/>
    <p:sldId id="1937" r:id="rId78"/>
    <p:sldId id="1938" r:id="rId79"/>
    <p:sldId id="1939"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code\&#31034;&#20363;12-5.py"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6.py"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ultiThread_copyFile.py" TargetMode="External"/><Relationship Id="rId1" Type="http://schemas.openxmlformats.org/officeDocument/2006/relationships/hyperlink" Target="code\&#31034;&#20363;12-7.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code\&#31034;&#20363;12-8.p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17.py"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20.py"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22&#34917;&#20805;1.py"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26.py" TargetMode="Externa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27.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31.py"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32.py"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2-33.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12</a:t>
            </a:r>
            <a:r>
              <a:rPr lang="zh-CN" altLang="en-US"/>
              <a:t>章  多任务与并行处理</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a:spLocks noGrp="1"/>
          </p:cNvSpPr>
          <p:nvPr>
            <p:ph idx="1"/>
          </p:nvPr>
        </p:nvSpPr>
        <p:spPr/>
        <p:txBody>
          <a:bodyPr anchor="t"/>
          <a:p>
            <a:pPr marL="0" indent="0">
              <a:buNone/>
            </a:pPr>
            <a:r>
              <a:rPr lang="en-US" altLang="en-US" sz="1800">
                <a:latin typeface="Consolas" panose="020B0609020204030204" charset="0"/>
                <a:sym typeface="Arial" panose="020B0604020202020204"/>
              </a:rPr>
              <a:t>&gt;&gt;&gt; threading.current_thread()            #返回当前线程对象</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&lt;_MainThread(MainThread, started 4852)&gt;</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threading.enumerate()                 #枚举所有线程</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[&lt;Thread(SockThread, started daemon 9620)&gt;, &lt;_MainThread(MainThread, started 4852)&gt;]</a:t>
            </a:r>
            <a:endParaRPr lang="en-US" altLang="en-US" sz="1800">
              <a:latin typeface="Consolas" panose="020B0609020204030204" charset="0"/>
              <a:sym typeface="Arial" panose="020B0604020202020204"/>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def demo(v):</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	print(v)	</a:t>
            </a:r>
            <a:endParaRPr lang="en-US" altLang="en-US" sz="1800">
              <a:latin typeface="Consolas" panose="020B0609020204030204" charset="0"/>
              <a:sym typeface="Arial" panose="020B0604020202020204"/>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 = threading.Timer(3, demo, args=(5,))  #创建线程</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t.start()                       #启动线程，3秒之后调用demo函数</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t.cancel()                      #如果仍在等待时间到达，则取消</a:t>
            </a:r>
            <a:endParaRPr lang="en-US" altLang="en-US" sz="1800">
              <a:latin typeface="Consolas" panose="020B0609020204030204" charset="0"/>
            </a:endParaRPr>
          </a:p>
        </p:txBody>
      </p:sp>
      <p:sp>
        <p:nvSpPr>
          <p:cNvPr id="2" name="Title 1"/>
          <p:cNvSpPr/>
          <p:nvPr>
            <p:ph type="title"/>
          </p:nvPr>
        </p:nvSpPr>
        <p:spPr/>
        <p:txBody>
          <a:bodyPr/>
          <a:p>
            <a:r>
              <a:rPr>
                <a:sym typeface="+mn-ea"/>
              </a:rPr>
              <a:t>12.1.1  线程概念与标准库threading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8194"/>
          <p:cNvSpPr>
            <a:spLocks noGrp="1"/>
          </p:cNvSpPr>
          <p:nvPr>
            <p:ph idx="1"/>
          </p:nvPr>
        </p:nvSpPr>
        <p:spPr/>
        <p:txBody>
          <a:bodyPr anchor="t"/>
          <a:p>
            <a:pPr>
              <a:lnSpc>
                <a:spcPct val="130000"/>
              </a:lnSpc>
              <a:spcBef>
                <a:spcPts val="1200"/>
              </a:spcBef>
              <a:spcAft>
                <a:spcPts val="600"/>
              </a:spcAft>
              <a:buFont typeface="Wingdings" panose="05000000000000000000" charset="0"/>
              <a:buChar char="§"/>
            </a:pPr>
            <a:r>
              <a:rPr lang="zh-CN" altLang="en-US" sz="2400" dirty="0">
                <a:latin typeface="Times New Roman" panose="02020603050405020304" pitchFamily="2" charset="0"/>
              </a:rPr>
              <a:t>可以通过为Thread类的构造函数传递一个可调用对象来创建线程。</a:t>
            </a:r>
            <a:endParaRPr lang="zh-CN" altLang="en-US" sz="2400" dirty="0">
              <a:latin typeface="Times New Roman" panose="02020603050405020304" pitchFamily="2" charset="0"/>
            </a:endParaRPr>
          </a:p>
          <a:p>
            <a:pPr>
              <a:lnSpc>
                <a:spcPct val="130000"/>
              </a:lnSpc>
              <a:spcBef>
                <a:spcPts val="1200"/>
              </a:spcBef>
              <a:spcAft>
                <a:spcPts val="600"/>
              </a:spcAft>
              <a:buFont typeface="Wingdings" panose="05000000000000000000" charset="0"/>
              <a:buChar char="§"/>
            </a:pPr>
            <a:r>
              <a:rPr lang="zh-CN" altLang="en-US" sz="2400" dirty="0">
                <a:latin typeface="Times New Roman" panose="02020603050405020304" pitchFamily="2" charset="0"/>
              </a:rPr>
              <a:t>可以继承threading.Thread类创建派生类，并重写__init__和run方法，实现自定义线程对象类。</a:t>
            </a:r>
            <a:endParaRPr lang="zh-CN" altLang="en-US" sz="2400" dirty="0">
              <a:latin typeface="Times New Roman" panose="02020603050405020304" pitchFamily="2" charset="0"/>
            </a:endParaRPr>
          </a:p>
          <a:p>
            <a:pPr>
              <a:lnSpc>
                <a:spcPct val="130000"/>
              </a:lnSpc>
              <a:spcBef>
                <a:spcPts val="1200"/>
              </a:spcBef>
              <a:spcAft>
                <a:spcPts val="600"/>
              </a:spcAft>
              <a:buFont typeface="Wingdings" panose="05000000000000000000" charset="0"/>
              <a:buChar char="v"/>
            </a:pPr>
            <a:r>
              <a:rPr lang="zh-CN" altLang="en-US" sz="2000" dirty="0">
                <a:latin typeface="Times New Roman" panose="02020603050405020304" pitchFamily="2" charset="0"/>
              </a:rPr>
              <a:t>创建了线程对象以后，可以调用其start()方法来启动，该方法自动调用该类对象的run方法，此时该线程处于alive状态，直至run方法结束。</a:t>
            </a:r>
            <a:endParaRPr lang="zh-CN" altLang="en-US" sz="2000" dirty="0">
              <a:latin typeface="Times New Roman" panose="02020603050405020304" pitchFamily="2" charset="0"/>
              <a:ea typeface="Times New Roman" panose="02020603050405020304" pitchFamily="2" charset="0"/>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占位符 5122"/>
          <p:cNvSpPr>
            <a:spLocks noGrp="1"/>
          </p:cNvSpPr>
          <p:nvPr>
            <p:ph idx="1"/>
          </p:nvPr>
        </p:nvSpPr>
        <p:spPr>
          <a:xfrm>
            <a:off x="842645" y="1356360"/>
            <a:ext cx="10408920" cy="4846955"/>
          </a:xfrm>
        </p:spPr>
        <p:txBody>
          <a:bodyPr anchor="t">
            <a:normAutofit fontScale="90000" lnSpcReduction="20000"/>
          </a:bodyPr>
          <a:p>
            <a:pPr>
              <a:lnSpc>
                <a:spcPct val="80000"/>
              </a:lnSpc>
              <a:buFont typeface="Wingdings" panose="05000000000000000000" charset="0"/>
              <a:buChar char="§"/>
            </a:pPr>
            <a:r>
              <a:rPr lang="zh-CN" altLang="en-US" sz="2400">
                <a:latin typeface="Consolas" panose="020B0609020204030204" charset="0"/>
              </a:rPr>
              <a:t>通过继承</a:t>
            </a:r>
            <a:r>
              <a:rPr lang="en-US" altLang="zh-CN" sz="2400">
                <a:latin typeface="Consolas" panose="020B0609020204030204" charset="0"/>
              </a:rPr>
              <a:t>Thread</a:t>
            </a:r>
            <a:r>
              <a:rPr lang="zh-CN" altLang="en-US" sz="2400">
                <a:latin typeface="Consolas" panose="020B0609020204030204" charset="0"/>
              </a:rPr>
              <a:t>类创建线程类</a:t>
            </a:r>
            <a:endParaRPr lang="zh-CN" altLang="en-US" sz="2400">
              <a:latin typeface="Consolas" panose="020B0609020204030204" charset="0"/>
            </a:endParaRPr>
          </a:p>
          <a:p>
            <a:pPr>
              <a:lnSpc>
                <a:spcPct val="80000"/>
              </a:lnSpc>
              <a:buNone/>
            </a:pPr>
            <a:endParaRPr lang="zh-CN" altLang="en-US" sz="1800">
              <a:latin typeface="Consolas" panose="020B0609020204030204" charset="0"/>
            </a:endParaRPr>
          </a:p>
          <a:p>
            <a:pPr>
              <a:lnSpc>
                <a:spcPct val="80000"/>
              </a:lnSpc>
              <a:buNone/>
            </a:pPr>
            <a:r>
              <a:rPr lang="en-US" altLang="zh-CN" sz="1800">
                <a:latin typeface="Consolas" panose="020B0609020204030204" charset="0"/>
              </a:rPr>
              <a:t>import threading</a:t>
            </a:r>
            <a:endParaRPr lang="en-US" altLang="zh-CN" sz="1800">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class myThread(threading.Thread):</a:t>
            </a:r>
            <a:endParaRPr lang="en-US" altLang="zh-CN" sz="1800">
              <a:latin typeface="Consolas" panose="020B0609020204030204" charset="0"/>
            </a:endParaRPr>
          </a:p>
          <a:p>
            <a:pPr>
              <a:lnSpc>
                <a:spcPct val="80000"/>
              </a:lnSpc>
              <a:buNone/>
            </a:pPr>
            <a:r>
              <a:rPr lang="en-US" altLang="zh-CN" sz="1800">
                <a:latin typeface="Consolas" panose="020B0609020204030204" charset="0"/>
              </a:rPr>
              <a:t>    def __init__(self, num):</a:t>
            </a:r>
            <a:endParaRPr lang="en-US" altLang="zh-CN" sz="1800">
              <a:latin typeface="Consolas" panose="020B0609020204030204" charset="0"/>
            </a:endParaRPr>
          </a:p>
          <a:p>
            <a:pPr>
              <a:lnSpc>
                <a:spcPct val="80000"/>
              </a:lnSpc>
              <a:buNone/>
            </a:pPr>
            <a:r>
              <a:rPr lang="en-US" altLang="zh-CN" sz="1800">
                <a:latin typeface="Consolas" panose="020B0609020204030204" charset="0"/>
              </a:rPr>
              <a:t>        threading.Thread.__init__(self)</a:t>
            </a:r>
            <a:endParaRPr lang="en-US" altLang="zh-CN" sz="1800">
              <a:latin typeface="Consolas" panose="020B0609020204030204" charset="0"/>
            </a:endParaRPr>
          </a:p>
          <a:p>
            <a:pPr>
              <a:lnSpc>
                <a:spcPct val="80000"/>
              </a:lnSpc>
              <a:buNone/>
            </a:pPr>
            <a:r>
              <a:rPr lang="en-US" altLang="zh-CN" sz="1800">
                <a:latin typeface="Consolas" panose="020B0609020204030204" charset="0"/>
              </a:rPr>
              <a:t>        self.num = num</a:t>
            </a:r>
            <a:endParaRPr lang="en-US" altLang="zh-CN" sz="1800">
              <a:latin typeface="Consolas" panose="020B0609020204030204" charset="0"/>
            </a:endParaRPr>
          </a:p>
          <a:p>
            <a:pPr>
              <a:lnSpc>
                <a:spcPct val="80000"/>
              </a:lnSpc>
              <a:buNone/>
            </a:pPr>
            <a:r>
              <a:rPr lang="en-US" altLang="zh-CN" sz="1800">
                <a:latin typeface="Consolas" panose="020B0609020204030204" charset="0"/>
              </a:rPr>
              <a:t>    def run(self):                     #</a:t>
            </a:r>
            <a:r>
              <a:rPr lang="zh-CN" altLang="en-US" sz="1800">
                <a:latin typeface="Consolas" panose="020B0609020204030204" charset="0"/>
              </a:rPr>
              <a:t>线程运行的主要代码</a:t>
            </a:r>
            <a:endParaRPr lang="zh-CN" altLang="en-US" sz="1800">
              <a:latin typeface="Consolas" panose="020B0609020204030204" charset="0"/>
            </a:endParaRPr>
          </a:p>
          <a:p>
            <a:pPr>
              <a:lnSpc>
                <a:spcPct val="80000"/>
              </a:lnSpc>
              <a:buNone/>
            </a:pPr>
            <a:r>
              <a:rPr lang="en-US" altLang="zh-CN" sz="1800">
                <a:latin typeface="Consolas" panose="020B0609020204030204" charset="0"/>
              </a:rPr>
              <a:t>        print('I am {0}'.format(self.num))</a:t>
            </a:r>
            <a:endParaRPr lang="en-US" altLang="zh-CN" sz="1800">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t1 = myThread(1)                       #</a:t>
            </a:r>
            <a:r>
              <a:rPr lang="zh-CN" altLang="en-US" sz="1800">
                <a:latin typeface="Consolas" panose="020B0609020204030204" charset="0"/>
              </a:rPr>
              <a:t>创建线程</a:t>
            </a:r>
            <a:endParaRPr lang="zh-CN" altLang="en-US" sz="1800">
              <a:latin typeface="Consolas" panose="020B0609020204030204" charset="0"/>
            </a:endParaRPr>
          </a:p>
          <a:p>
            <a:pPr>
              <a:lnSpc>
                <a:spcPct val="80000"/>
              </a:lnSpc>
              <a:buNone/>
            </a:pPr>
            <a:r>
              <a:rPr lang="en-US" altLang="zh-CN" sz="1800">
                <a:latin typeface="Consolas" panose="020B0609020204030204" charset="0"/>
              </a:rPr>
              <a:t>t2 = myThread(2)</a:t>
            </a:r>
            <a:endParaRPr lang="en-US" altLang="zh-CN" sz="1800">
              <a:latin typeface="Consolas" panose="020B0609020204030204" charset="0"/>
            </a:endParaRPr>
          </a:p>
          <a:p>
            <a:pPr>
              <a:lnSpc>
                <a:spcPct val="80000"/>
              </a:lnSpc>
              <a:buNone/>
            </a:pPr>
            <a:r>
              <a:rPr lang="en-US" altLang="zh-CN" sz="1800">
                <a:latin typeface="Consolas" panose="020B0609020204030204" charset="0"/>
              </a:rPr>
              <a:t>t3 = myThread(3)</a:t>
            </a:r>
            <a:endParaRPr lang="en-US" altLang="zh-CN" sz="1800">
              <a:latin typeface="Consolas" panose="020B0609020204030204" charset="0"/>
            </a:endParaRPr>
          </a:p>
          <a:p>
            <a:pPr>
              <a:lnSpc>
                <a:spcPct val="80000"/>
              </a:lnSpc>
              <a:buNone/>
            </a:pPr>
            <a:r>
              <a:rPr lang="en-US" altLang="zh-CN" sz="1800">
                <a:latin typeface="Consolas" panose="020B0609020204030204" charset="0"/>
              </a:rPr>
              <a:t>t1.start()                             #</a:t>
            </a:r>
            <a:r>
              <a:rPr lang="zh-CN" altLang="en-US" sz="1800">
                <a:latin typeface="Consolas" panose="020B0609020204030204" charset="0"/>
              </a:rPr>
              <a:t>启动线程</a:t>
            </a:r>
            <a:endParaRPr lang="zh-CN" altLang="en-US" sz="1800">
              <a:latin typeface="Consolas" panose="020B0609020204030204" charset="0"/>
            </a:endParaRPr>
          </a:p>
          <a:p>
            <a:pPr>
              <a:lnSpc>
                <a:spcPct val="80000"/>
              </a:lnSpc>
              <a:buNone/>
            </a:pPr>
            <a:r>
              <a:rPr lang="en-US" altLang="zh-CN" sz="1800">
                <a:latin typeface="Consolas" panose="020B0609020204030204" charset="0"/>
              </a:rPr>
              <a:t>t2.start()</a:t>
            </a:r>
            <a:endParaRPr lang="en-US" altLang="zh-CN" sz="1800">
              <a:latin typeface="Consolas" panose="020B0609020204030204" charset="0"/>
            </a:endParaRPr>
          </a:p>
          <a:p>
            <a:pPr>
              <a:lnSpc>
                <a:spcPct val="80000"/>
              </a:lnSpc>
              <a:buNone/>
            </a:pPr>
            <a:r>
              <a:rPr lang="en-US" altLang="zh-CN" sz="1800">
                <a:latin typeface="Consolas" panose="020B0609020204030204" charset="0"/>
              </a:rPr>
              <a:t>t3.start()</a:t>
            </a:r>
            <a:endParaRPr lang="en-US" altLang="zh-CN" sz="1800">
              <a:latin typeface="Consolas" panose="020B0609020204030204" charset="0"/>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Content Placeholder 2"/>
          <p:cNvSpPr>
            <a:spLocks noGrp="1"/>
          </p:cNvSpPr>
          <p:nvPr>
            <p:ph idx="1"/>
          </p:nvPr>
        </p:nvSpPr>
        <p:spPr/>
        <p:txBody>
          <a:bodyPr anchor="t"/>
          <a:p>
            <a:pPr>
              <a:buFont typeface="Wingdings" panose="05000000000000000000" charset="0"/>
              <a:buChar char="§"/>
            </a:pPr>
            <a:r>
              <a:rPr lang="en-US" altLang="en-US" sz="2400"/>
              <a:t>Thread</a:t>
            </a:r>
            <a:r>
              <a:rPr lang="zh-CN" altLang="en-US" sz="2400"/>
              <a:t>对象成员</a:t>
            </a:r>
            <a:endParaRPr lang="zh-CN" altLang="en-US" sz="2400"/>
          </a:p>
        </p:txBody>
      </p:sp>
      <p:graphicFrame>
        <p:nvGraphicFramePr>
          <p:cNvPr id="0" name="Table -1"/>
          <p:cNvGraphicFramePr/>
          <p:nvPr/>
        </p:nvGraphicFramePr>
        <p:xfrm>
          <a:off x="1068705" y="1858645"/>
          <a:ext cx="9163685" cy="3977640"/>
        </p:xfrm>
        <a:graphic>
          <a:graphicData uri="http://schemas.openxmlformats.org/drawingml/2006/table">
            <a:tbl>
              <a:tblPr firstRow="1" bandRow="1">
                <a:tableStyleId>{5940675A-B579-460E-94D1-54222C63F5DA}</a:tableStyleId>
              </a:tblPr>
              <a:tblGrid>
                <a:gridCol w="3903345"/>
                <a:gridCol w="5260340"/>
              </a:tblGrid>
              <a:tr h="33528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成员</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18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start(</a:t>
                      </a:r>
                      <a:r>
                        <a:rPr lang="en-US" altLang="zh-CN" sz="1800" b="0" u="none">
                          <a:latin typeface="Calibri" panose="020F0502020204030204" charset="0"/>
                          <a:ea typeface="Calibri" panose="020F0502020204030204" charset="0"/>
                          <a:cs typeface="Calibri" panose="020F0502020204030204"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自动调用</a:t>
                      </a:r>
                      <a:r>
                        <a:rPr lang="en-US" altLang="zh-CN" sz="1800" b="0" u="none">
                          <a:latin typeface="宋体" panose="02010600030101010101" pitchFamily="2" charset="-122"/>
                          <a:ea typeface="宋体" panose="02010600030101010101" pitchFamily="2" charset="-122"/>
                          <a:cs typeface="宋体" panose="02010600030101010101" pitchFamily="2" charset="-122"/>
                        </a:rPr>
                        <a:t>run()</a:t>
                      </a:r>
                      <a:r>
                        <a:rPr lang="zh-CN" altLang="en-US" sz="1800" b="0" u="none">
                          <a:latin typeface="宋体" panose="02010600030101010101" pitchFamily="2" charset="-122"/>
                          <a:ea typeface="宋体" panose="02010600030101010101" pitchFamily="2" charset="-122"/>
                          <a:cs typeface="宋体" panose="02010600030101010101" pitchFamily="2" charset="-122"/>
                        </a:rPr>
                        <a:t>方法，启动线程，执行线程代码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run(</a:t>
                      </a:r>
                      <a:r>
                        <a:rPr lang="en-US" altLang="zh-CN" sz="1800" b="0" u="none">
                          <a:latin typeface="Calibri" panose="020F0502020204030204" charset="0"/>
                          <a:ea typeface="Calibri" panose="020F0502020204030204" charset="0"/>
                          <a:cs typeface="Calibri" panose="020F0502020204030204" charset="0"/>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线程代码，用来实现线程的功能与业务逻辑，可以在子类中重写该方法来自定义线程的行为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4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__init__(self, group=None, target=None, name=None, args=(), kwargs=None, verbose=None)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构造函数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91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用来读取或设置线程的名字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ident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线程标识，非</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数字或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r>
                        <a:rPr lang="zh-CN" altLang="en-US" sz="1800" b="0" u="none">
                          <a:latin typeface="宋体" panose="02010600030101010101" pitchFamily="2" charset="-122"/>
                          <a:ea typeface="宋体" panose="02010600030101010101" pitchFamily="2" charset="-122"/>
                          <a:cs typeface="宋体" panose="02010600030101010101" pitchFamily="2" charset="-122"/>
                        </a:rPr>
                        <a:t>（线程未被启动）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is_alive(</a:t>
                      </a:r>
                      <a:r>
                        <a:rPr lang="en-US" altLang="zh-CN" sz="1800" b="0" u="none">
                          <a:latin typeface="Calibri" panose="020F0502020204030204" charset="0"/>
                          <a:ea typeface="Calibri" panose="020F0502020204030204" charset="0"/>
                          <a:cs typeface="Calibri" panose="020F0502020204030204" charset="0"/>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isAlive()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测试线程是否处于</a:t>
                      </a:r>
                      <a:r>
                        <a:rPr lang="en-US" altLang="zh-CN" sz="1800" b="0" u="none">
                          <a:latin typeface="宋体" panose="02010600030101010101" pitchFamily="2" charset="-122"/>
                          <a:ea typeface="宋体" panose="02010600030101010101" pitchFamily="2" charset="-122"/>
                          <a:cs typeface="宋体" panose="02010600030101010101" pitchFamily="2" charset="-122"/>
                        </a:rPr>
                        <a:t>alive</a:t>
                      </a:r>
                      <a:r>
                        <a:rPr lang="zh-CN" altLang="en-US" sz="1800" b="0" u="none">
                          <a:latin typeface="宋体" panose="02010600030101010101" pitchFamily="2" charset="-122"/>
                          <a:ea typeface="宋体" panose="02010600030101010101" pitchFamily="2" charset="-122"/>
                          <a:cs typeface="宋体" panose="02010600030101010101" pitchFamily="2" charset="-122"/>
                        </a:rPr>
                        <a:t>状态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daemon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布尔值，表示线程是否为守护线程</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join(</a:t>
                      </a:r>
                      <a:r>
                        <a:rPr lang="en-US" altLang="zh-CN" sz="1800" b="0" u="none">
                          <a:latin typeface="Calibri" panose="020F0502020204030204" charset="0"/>
                          <a:ea typeface="Calibri" panose="020F0502020204030204" charset="0"/>
                          <a:cs typeface="Calibri" panose="020F0502020204030204" charset="0"/>
                        </a:rPr>
                        <a:t>timeout=None)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等待线程结束或超时返回</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占位符 10242"/>
          <p:cNvSpPr>
            <a:spLocks noGrp="1"/>
          </p:cNvSpPr>
          <p:nvPr>
            <p:ph idx="1"/>
          </p:nvPr>
        </p:nvSpPr>
        <p:spPr>
          <a:xfrm>
            <a:off x="856615" y="1253490"/>
            <a:ext cx="10589895" cy="4924425"/>
          </a:xfrm>
        </p:spPr>
        <p:txBody>
          <a:bodyPr anchor="t">
            <a:normAutofit lnSpcReduction="20000"/>
          </a:bodyPr>
          <a:p>
            <a:pPr>
              <a:spcBef>
                <a:spcPct val="0"/>
              </a:spcBef>
              <a:buFont typeface="Wingdings" panose="05000000000000000000" charset="0"/>
              <a:buChar char="§"/>
            </a:pPr>
            <a:r>
              <a:rPr lang="zh-CN" altLang="en-US" sz="2400" dirty="0">
                <a:latin typeface="宋体" panose="02010600030101010101" pitchFamily="2" charset="-122"/>
              </a:rPr>
              <a:t>join([timeout]：等待被调线程结束后再继续执行后续代码，timeout为最长等待时间，单位为秒。</a:t>
            </a:r>
            <a:endParaRPr lang="zh-CN" altLang="en-US" sz="2400" dirty="0">
              <a:latin typeface="宋体" panose="02010600030101010101" pitchFamily="2" charset="-122"/>
            </a:endParaRPr>
          </a:p>
          <a:p>
            <a:pPr>
              <a:lnSpc>
                <a:spcPct val="80000"/>
              </a:lnSpc>
              <a:buFont typeface="Wingdings" panose="05000000000000000000" charset="0"/>
              <a:buChar char="ü"/>
            </a:pPr>
            <a:r>
              <a:rPr sz="2000" b="1" dirty="0">
                <a:latin typeface="Consolas" panose="020B0609020204030204" charset="0"/>
              </a:rPr>
              <a:t>示例12-1</a:t>
            </a:r>
            <a:r>
              <a:rPr sz="2000" dirty="0">
                <a:latin typeface="Consolas" panose="020B0609020204030204" charset="0"/>
              </a:rPr>
              <a:t>  线程对象的join()方法。</a:t>
            </a:r>
            <a:endParaRPr sz="20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import threading</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import time</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def func1(x, y):                    </a:t>
            </a:r>
            <a:r>
              <a:rPr lang="en-US" altLang="zh-CN" sz="1800" dirty="0">
                <a:latin typeface="Consolas" panose="020B0609020204030204" charset="0"/>
              </a:rPr>
              <a:t>#</a:t>
            </a:r>
            <a:r>
              <a:rPr lang="zh-CN" altLang="en-US" sz="1800" dirty="0">
                <a:latin typeface="Consolas" panose="020B0609020204030204" charset="0"/>
              </a:rPr>
              <a:t>线程函数</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for i in range(x, 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a:t>
            </a:r>
            <a:r>
              <a:rPr lang="en-US" altLang="zh-CN" sz="1800" dirty="0">
                <a:latin typeface="Consolas" panose="020B0609020204030204" charset="0"/>
              </a:rPr>
              <a:t>(</a:t>
            </a:r>
            <a:r>
              <a:rPr lang="zh-CN" altLang="en-US" sz="1800" dirty="0">
                <a:latin typeface="Consolas" panose="020B0609020204030204" charset="0"/>
              </a:rPr>
              <a:t>i</a:t>
            </a:r>
            <a:r>
              <a:rPr lang="en-US" altLang="zh-CN" sz="1800" dirty="0">
                <a:latin typeface="Consolas" panose="020B0609020204030204" charset="0"/>
              </a:rPr>
              <a:t>)</a:t>
            </a:r>
            <a:endParaRPr lang="en-US" altLang="zh-CN" sz="1800" dirty="0">
              <a:latin typeface="Consolas" panose="020B0609020204030204" charset="0"/>
            </a:endParaRPr>
          </a:p>
          <a:p>
            <a:pPr>
              <a:lnSpc>
                <a:spcPct val="80000"/>
              </a:lnSpc>
              <a:buNone/>
            </a:pPr>
            <a:r>
              <a:rPr lang="zh-CN" altLang="en-US" sz="1800" dirty="0">
                <a:latin typeface="Consolas" panose="020B0609020204030204" charset="0"/>
              </a:rPr>
              <a:t>    time.sleep(10)</a:t>
            </a:r>
            <a:endParaRPr lang="zh-CN" altLang="en-US" sz="18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t1=threading.Thread(target = func1, args = (15, 20))</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t1.start()</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t1.join(5)</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t2=threading.Thread(target = func1, args = (5, 10))</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t2.start()</a:t>
            </a:r>
            <a:endParaRPr lang="zh-CN" altLang="en-US" sz="1800" dirty="0">
              <a:latin typeface="Consolas" panose="020B0609020204030204" charset="0"/>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占位符 11266"/>
          <p:cNvSpPr>
            <a:spLocks noGrp="1"/>
          </p:cNvSpPr>
          <p:nvPr>
            <p:ph idx="1"/>
          </p:nvPr>
        </p:nvSpPr>
        <p:spPr>
          <a:xfrm>
            <a:off x="995680" y="1320165"/>
            <a:ext cx="10602595" cy="4758690"/>
          </a:xfrm>
        </p:spPr>
        <p:txBody>
          <a:bodyPr anchor="t">
            <a:normAutofit lnSpcReduction="10000"/>
          </a:bodyPr>
          <a:p>
            <a:pPr>
              <a:lnSpc>
                <a:spcPct val="80000"/>
              </a:lnSpc>
              <a:buFont typeface="Wingdings" panose="05000000000000000000" charset="0"/>
              <a:buChar char="§"/>
            </a:pPr>
            <a:r>
              <a:rPr lang="en-US" altLang="zh-CN" sz="2400">
                <a:latin typeface="宋体" panose="02010600030101010101" pitchFamily="2" charset="-122"/>
              </a:rPr>
              <a:t>isAlive()</a:t>
            </a:r>
            <a:r>
              <a:rPr lang="zh-CN" altLang="en-US" sz="2400">
                <a:latin typeface="宋体" panose="02010600030101010101" pitchFamily="2" charset="-122"/>
              </a:rPr>
              <a:t>：测试线程是否处于运行状态</a:t>
            </a:r>
            <a:endParaRPr lang="zh-CN" altLang="en-US" sz="2400">
              <a:latin typeface="宋体" panose="02010600030101010101" pitchFamily="2" charset="-122"/>
            </a:endParaRPr>
          </a:p>
          <a:p>
            <a:pPr>
              <a:spcBef>
                <a:spcPct val="0"/>
              </a:spcBef>
              <a:buFont typeface="Wingdings" panose="05000000000000000000" charset="0"/>
              <a:buChar char="ü"/>
            </a:pPr>
            <a:r>
              <a:rPr sz="2000">
                <a:latin typeface="Consolas" panose="020B0609020204030204" charset="0"/>
              </a:rPr>
              <a:t>示例12-2  线程状态检测。</a:t>
            </a:r>
            <a:endParaRPr sz="2000">
              <a:latin typeface="Consolas" panose="020B0609020204030204" charset="0"/>
            </a:endParaRPr>
          </a:p>
          <a:p>
            <a:pPr>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spcBef>
                <a:spcPct val="0"/>
              </a:spcBef>
              <a:buNone/>
            </a:pPr>
            <a:r>
              <a:rPr lang="en-US" altLang="zh-CN" sz="1800">
                <a:latin typeface="Consolas" panose="020B0609020204030204" charset="0"/>
              </a:rPr>
              <a:t>def func1(x, y):</a:t>
            </a:r>
            <a:endParaRPr lang="en-US" altLang="zh-CN" sz="1800">
              <a:latin typeface="Consolas" panose="020B0609020204030204" charset="0"/>
            </a:endParaRPr>
          </a:p>
          <a:p>
            <a:pPr>
              <a:spcBef>
                <a:spcPct val="0"/>
              </a:spcBef>
              <a:buNone/>
            </a:pPr>
            <a:r>
              <a:rPr lang="en-US" altLang="zh-CN" sz="1800">
                <a:latin typeface="Consolas" panose="020B0609020204030204" charset="0"/>
              </a:rPr>
              <a:t>    for i in range(x, y):</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print(i)</a:t>
            </a:r>
            <a:endParaRPr lang="en-US" altLang="zh-CN" sz="1800">
              <a:latin typeface="Consolas" panose="020B0609020204030204" charset="0"/>
            </a:endParaRPr>
          </a:p>
          <a:p>
            <a:pPr>
              <a:spcBef>
                <a:spcPct val="0"/>
              </a:spcBef>
              <a:buNone/>
            </a:pPr>
            <a:r>
              <a:rPr lang="en-US" altLang="zh-CN" sz="1800">
                <a:latin typeface="Consolas" panose="020B0609020204030204" charset="0"/>
              </a:rPr>
              <a:t>    #time.sleep(10)</a:t>
            </a:r>
            <a:endParaRPr lang="en-US" altLang="zh-CN" sz="1800">
              <a:latin typeface="Consolas" panose="020B0609020204030204" charset="0"/>
            </a:endParaRPr>
          </a:p>
          <a:p>
            <a:pPr>
              <a:spcBef>
                <a:spcPct val="0"/>
              </a:spcBef>
              <a:buNone/>
            </a:pPr>
            <a:r>
              <a:rPr lang="en-US" altLang="zh-CN" sz="1800">
                <a:latin typeface="Consolas" panose="020B0609020204030204" charset="0"/>
              </a:rPr>
              <a:t>t1=threading.Thread(target = func1, args = (15, 20))</a:t>
            </a:r>
            <a:endParaRPr lang="en-US" altLang="zh-CN" sz="1800">
              <a:latin typeface="Consolas" panose="020B0609020204030204" charset="0"/>
            </a:endParaRPr>
          </a:p>
          <a:p>
            <a:pPr>
              <a:spcBef>
                <a:spcPct val="0"/>
              </a:spcBef>
              <a:buNone/>
            </a:pPr>
            <a:r>
              <a:rPr lang="en-US" altLang="zh-CN" sz="1800">
                <a:latin typeface="Consolas" panose="020B0609020204030204" charset="0"/>
              </a:rPr>
              <a:t>t1.start()</a:t>
            </a:r>
            <a:endParaRPr lang="en-US" altLang="zh-CN" sz="1800">
              <a:latin typeface="Consolas" panose="020B0609020204030204" charset="0"/>
            </a:endParaRPr>
          </a:p>
          <a:p>
            <a:pPr>
              <a:spcBef>
                <a:spcPct val="0"/>
              </a:spcBef>
              <a:buNone/>
            </a:pPr>
            <a:r>
              <a:rPr lang="en-US" altLang="zh-CN" sz="1800">
                <a:latin typeface="Consolas" panose="020B0609020204030204" charset="0"/>
              </a:rPr>
              <a:t>t1.join(5)         #</a:t>
            </a:r>
            <a:r>
              <a:rPr lang="zh-CN" altLang="en-US" sz="1800">
                <a:latin typeface="Consolas" panose="020B0609020204030204" charset="0"/>
              </a:rPr>
              <a:t>注释掉这里试试</a:t>
            </a:r>
            <a:endParaRPr lang="zh-CN" altLang="en-US" sz="1800">
              <a:latin typeface="Consolas" panose="020B0609020204030204" charset="0"/>
            </a:endParaRPr>
          </a:p>
          <a:p>
            <a:pPr>
              <a:spcBef>
                <a:spcPct val="0"/>
              </a:spcBef>
              <a:buNone/>
            </a:pPr>
            <a:r>
              <a:rPr lang="en-US" altLang="zh-CN" sz="1800">
                <a:latin typeface="Consolas" panose="020B0609020204030204" charset="0"/>
              </a:rPr>
              <a:t>t2=threading.Thread(target = func1, args = (5, 10))</a:t>
            </a:r>
            <a:endParaRPr lang="en-US" altLang="zh-CN" sz="1800">
              <a:latin typeface="Consolas" panose="020B0609020204030204" charset="0"/>
            </a:endParaRPr>
          </a:p>
          <a:p>
            <a:pPr>
              <a:spcBef>
                <a:spcPct val="0"/>
              </a:spcBef>
              <a:buNone/>
            </a:pPr>
            <a:r>
              <a:rPr lang="en-US" altLang="zh-CN" sz="1800">
                <a:latin typeface="Consolas" panose="020B0609020204030204" charset="0"/>
              </a:rPr>
              <a:t>t2.start()</a:t>
            </a:r>
            <a:endParaRPr lang="en-US" altLang="zh-CN" sz="1800">
              <a:latin typeface="Consolas" panose="020B0609020204030204" charset="0"/>
            </a:endParaRPr>
          </a:p>
          <a:p>
            <a:pPr>
              <a:spcBef>
                <a:spcPct val="0"/>
              </a:spcBef>
              <a:buNone/>
            </a:pPr>
            <a:r>
              <a:rPr lang="en-US" altLang="zh-CN" sz="1800">
                <a:latin typeface="Consolas" panose="020B0609020204030204" charset="0"/>
              </a:rPr>
              <a:t>t2.join()          #</a:t>
            </a:r>
            <a:r>
              <a:rPr lang="zh-CN" altLang="en-US" sz="1800">
                <a:latin typeface="Consolas" panose="020B0609020204030204" charset="0"/>
              </a:rPr>
              <a:t>注释掉这里试试</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en-US" altLang="zh-CN" sz="1800">
                <a:latin typeface="Consolas" panose="020B0609020204030204" charset="0"/>
              </a:rPr>
              <a:t>print(t1.isAlive())</a:t>
            </a:r>
            <a:endParaRPr lang="en-US" altLang="zh-CN" sz="1800">
              <a:latin typeface="Consolas" panose="020B0609020204030204" charset="0"/>
            </a:endParaRPr>
          </a:p>
          <a:p>
            <a:pPr>
              <a:spcBef>
                <a:spcPct val="0"/>
              </a:spcBef>
              <a:buNone/>
            </a:pPr>
            <a:r>
              <a:rPr lang="en-US" altLang="zh-CN" sz="1800">
                <a:latin typeface="Consolas" panose="020B0609020204030204" charset="0"/>
              </a:rPr>
              <a:t>print(t2.isAlive())</a:t>
            </a:r>
            <a:endParaRPr lang="en-US" altLang="zh-CN" sz="1800">
              <a:latin typeface="Consolas" panose="020B0609020204030204" charset="0"/>
              <a:ea typeface="Times New Roman" panose="02020603050405020304" pitchFamily="2" charset="0"/>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12290"/>
          <p:cNvSpPr>
            <a:spLocks noGrp="1"/>
          </p:cNvSpPr>
          <p:nvPr>
            <p:ph idx="1"/>
          </p:nvPr>
        </p:nvSpPr>
        <p:spPr/>
        <p:txBody>
          <a:bodyPr anchor="t"/>
          <a:p>
            <a:pPr>
              <a:lnSpc>
                <a:spcPct val="120000"/>
              </a:lnSpc>
              <a:spcBef>
                <a:spcPts val="600"/>
              </a:spcBef>
              <a:spcAft>
                <a:spcPts val="600"/>
              </a:spcAft>
              <a:buFont typeface="Wingdings" panose="05000000000000000000" charset="0"/>
              <a:buChar char="§"/>
            </a:pPr>
            <a:r>
              <a:rPr lang="zh-CN" altLang="en-US" sz="2400" dirty="0">
                <a:latin typeface="宋体" panose="02010600030101010101" pitchFamily="2" charset="-122"/>
              </a:rPr>
              <a:t>在脚本运行过程中有一个主线程，若在主线程中创建了子线程，则：</a:t>
            </a:r>
            <a:endParaRPr lang="zh-CN" altLang="en-US" sz="240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800" dirty="0">
                <a:latin typeface="宋体" panose="02010600030101010101" pitchFamily="2" charset="-122"/>
              </a:rPr>
              <a:t>当子线程的daemon属性为False时，主线程结束时会检测子线程是否结束，如果子线程尚未完成，则主线程会等待子线程完成后再退出；</a:t>
            </a:r>
            <a:endParaRPr lang="zh-CN" altLang="en-US" sz="180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800" dirty="0">
                <a:latin typeface="宋体" panose="02010600030101010101" pitchFamily="2" charset="-122"/>
              </a:rPr>
              <a:t>当子线程的daemon属性为True时，主线程运行结束时不对子线程进行检查而直接退出，同时子线程将随主线程一起结束，而不论是否运行完成。</a:t>
            </a:r>
            <a:endParaRPr lang="zh-CN" altLang="en-US" sz="1800" dirty="0">
              <a:latin typeface="宋体" panose="02010600030101010101" pitchFamily="2" charset="-122"/>
            </a:endParaRPr>
          </a:p>
          <a:p>
            <a:pPr>
              <a:lnSpc>
                <a:spcPct val="120000"/>
              </a:lnSpc>
              <a:spcBef>
                <a:spcPts val="600"/>
              </a:spcBef>
              <a:spcAft>
                <a:spcPts val="600"/>
              </a:spcAft>
              <a:buFont typeface="Wingdings" panose="05000000000000000000" charset="0"/>
              <a:buChar char="§"/>
            </a:pPr>
            <a:r>
              <a:rPr lang="zh-CN" altLang="en-US" sz="2400" dirty="0">
                <a:latin typeface="宋体" panose="02010600030101010101" pitchFamily="2" charset="-122"/>
              </a:rPr>
              <a:t>以上论述不适用于IDLE中的交互模式或脚本运行模式，因为在交互模式下的主线程只有在退出Python时才终止。</a:t>
            </a:r>
            <a:endParaRPr lang="zh-CN" altLang="en-US" sz="2400" dirty="0">
              <a:latin typeface="宋体" panose="02010600030101010101" pitchFamily="2" charset="-122"/>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13314"/>
          <p:cNvSpPr>
            <a:spLocks noGrp="1"/>
          </p:cNvSpPr>
          <p:nvPr>
            <p:ph idx="1"/>
          </p:nvPr>
        </p:nvSpPr>
        <p:spPr>
          <a:xfrm>
            <a:off x="926465" y="1313815"/>
            <a:ext cx="10659110" cy="5182870"/>
          </a:xfrm>
        </p:spPr>
        <p:txBody>
          <a:bodyPr anchor="t">
            <a:normAutofit lnSpcReduction="10000"/>
          </a:bodyPr>
          <a:p>
            <a:pPr>
              <a:lnSpc>
                <a:spcPct val="90000"/>
              </a:lnSpc>
              <a:spcBef>
                <a:spcPct val="0"/>
              </a:spcBef>
              <a:buFont typeface="Wingdings" panose="05000000000000000000" charset="0"/>
              <a:buChar char="§"/>
            </a:pPr>
            <a:r>
              <a:rPr sz="2400" b="1">
                <a:latin typeface="Consolas" panose="020B0609020204030204" charset="0"/>
              </a:rPr>
              <a:t>示例12-3</a:t>
            </a:r>
            <a:r>
              <a:rPr sz="2400">
                <a:latin typeface="Consolas" panose="020B0609020204030204" charset="0"/>
              </a:rPr>
              <a:t>  线程对象的daemon属性。</a:t>
            </a:r>
            <a:endParaRPr sz="2400">
              <a:latin typeface="Consolas" panose="020B0609020204030204" charset="0"/>
            </a:endParaRPr>
          </a:p>
          <a:p>
            <a:pPr>
              <a:lnSpc>
                <a:spcPct val="90000"/>
              </a:lnSpc>
              <a:spcBef>
                <a:spcPct val="0"/>
              </a:spcBef>
              <a:buNone/>
            </a:pPr>
            <a:endParaRPr lang="zh-CN" altLang="en-US" sz="1800">
              <a:latin typeface="Consolas" panose="020B0609020204030204" charset="0"/>
            </a:endParaRPr>
          </a:p>
          <a:p>
            <a:pPr>
              <a:lnSpc>
                <a:spcPct val="90000"/>
              </a:lnSpc>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class myThread(threading.Thread):</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def __init__(self, num, threadname):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threading.Thread.__init__(self, name = threadname)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self.num = num</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def run(self):        </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time.sleep(self.num)         #</a:t>
            </a:r>
            <a:r>
              <a:rPr lang="zh-CN" altLang="en-US" sz="1800">
                <a:latin typeface="Consolas" panose="020B0609020204030204" charset="0"/>
              </a:rPr>
              <a:t>阻塞线程</a:t>
            </a:r>
            <a:r>
              <a:rPr lang="en-US" altLang="zh-CN" sz="1800">
                <a:latin typeface="Consolas" panose="020B0609020204030204" charset="0"/>
              </a:rPr>
              <a:t>self.num</a:t>
            </a:r>
            <a:r>
              <a:rPr lang="zh-CN" altLang="en-US" sz="1800">
                <a:latin typeface="Consolas" panose="020B0609020204030204" charset="0"/>
              </a:rPr>
              <a:t>秒</a:t>
            </a:r>
            <a:endParaRPr lang="zh-CN" altLang="en-US" sz="1800">
              <a:latin typeface="Consolas" panose="020B0609020204030204" charset="0"/>
            </a:endParaRPr>
          </a:p>
          <a:p>
            <a:pPr>
              <a:lnSpc>
                <a:spcPct val="90000"/>
              </a:lnSpc>
              <a:spcBef>
                <a:spcPct val="0"/>
              </a:spcBef>
              <a:buNone/>
            </a:pPr>
            <a:r>
              <a:rPr lang="en-US" altLang="zh-CN" sz="1800">
                <a:latin typeface="Consolas" panose="020B0609020204030204" charset="0"/>
              </a:rPr>
              <a:t>        print(self.num)</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t1 = myThread(1, 't1')</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 = myThread(5, 't2')</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t2.daemon = True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print(t1.daemon)</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print(t2.daemon)</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t1.start()</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t2.start()</a:t>
            </a:r>
            <a:endParaRPr lang="en-US" altLang="zh-CN" sz="1800">
              <a:latin typeface="Consolas" panose="020B0609020204030204" charset="0"/>
            </a:endParaRPr>
          </a:p>
        </p:txBody>
      </p:sp>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14338"/>
          <p:cNvSpPr>
            <a:spLocks noGrp="1"/>
          </p:cNvSpPr>
          <p:nvPr>
            <p:ph idx="1"/>
          </p:nvPr>
        </p:nvSpPr>
        <p:spPr/>
        <p:txBody>
          <a:bodyPr anchor="t"/>
          <a:p>
            <a:pPr>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IDLE</a:t>
            </a:r>
            <a:r>
              <a:rPr lang="zh-CN" altLang="en-US" sz="2400">
                <a:latin typeface="宋体" panose="02010600030101010101" pitchFamily="2" charset="-122"/>
              </a:rPr>
              <a:t>中的运行结果</a:t>
            </a:r>
            <a:endParaRPr lang="zh-CN" altLang="en-US" sz="2400">
              <a:latin typeface="宋体" panose="02010600030101010101" pitchFamily="2" charset="-122"/>
            </a:endParaRPr>
          </a:p>
        </p:txBody>
      </p:sp>
      <p:pic>
        <p:nvPicPr>
          <p:cNvPr id="22531" name="图片 14339"/>
          <p:cNvPicPr>
            <a:picLocks noChangeAspect="1"/>
          </p:cNvPicPr>
          <p:nvPr/>
        </p:nvPicPr>
        <p:blipFill>
          <a:blip r:embed="rId1"/>
          <a:stretch>
            <a:fillRect/>
          </a:stretch>
        </p:blipFill>
        <p:spPr>
          <a:xfrm>
            <a:off x="2306638" y="2555875"/>
            <a:ext cx="6348412" cy="2012950"/>
          </a:xfrm>
          <a:prstGeom prst="rect">
            <a:avLst/>
          </a:prstGeom>
          <a:noFill/>
          <a:ln w="9525">
            <a:noFill/>
          </a:ln>
        </p:spPr>
      </p:pic>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15362"/>
          <p:cNvSpPr>
            <a:spLocks noGrp="1"/>
          </p:cNvSpPr>
          <p:nvPr>
            <p:ph idx="1"/>
          </p:nvPr>
        </p:nvSpPr>
        <p:spPr/>
        <p:txBody>
          <a:bodyPr anchor="t"/>
          <a:p>
            <a:pPr>
              <a:buFont typeface="Wingdings" panose="05000000000000000000" charset="0"/>
              <a:buChar char="§"/>
            </a:pPr>
            <a:r>
              <a:rPr lang="zh-CN" altLang="en-US" sz="2400">
                <a:latin typeface="宋体" panose="02010600030101010101" pitchFamily="2" charset="-122"/>
                <a:ea typeface="宋体" panose="02010600030101010101" pitchFamily="2" charset="-122"/>
              </a:rPr>
              <a:t>在</a:t>
            </a:r>
            <a:r>
              <a:rPr lang="en-US" altLang="zh-CN" sz="2400">
                <a:latin typeface="宋体" panose="02010600030101010101" pitchFamily="2" charset="-122"/>
              </a:rPr>
              <a:t>cmd</a:t>
            </a:r>
            <a:r>
              <a:rPr lang="zh-CN" altLang="en-US" sz="2400">
                <a:latin typeface="宋体" panose="02010600030101010101" pitchFamily="2" charset="-122"/>
                <a:ea typeface="宋体" panose="02010600030101010101" pitchFamily="2" charset="-122"/>
              </a:rPr>
              <a:t>中的运行结果</a:t>
            </a:r>
            <a:endParaRPr lang="zh-CN" altLang="en-US" sz="2400">
              <a:latin typeface="宋体" panose="02010600030101010101" pitchFamily="2" charset="-122"/>
              <a:ea typeface="宋体" panose="02010600030101010101" pitchFamily="2" charset="-122"/>
            </a:endParaRPr>
          </a:p>
        </p:txBody>
      </p:sp>
      <p:pic>
        <p:nvPicPr>
          <p:cNvPr id="23555" name="图片 15363"/>
          <p:cNvPicPr>
            <a:picLocks noChangeAspect="1"/>
          </p:cNvPicPr>
          <p:nvPr/>
        </p:nvPicPr>
        <p:blipFill>
          <a:blip r:embed="rId1"/>
          <a:stretch>
            <a:fillRect/>
          </a:stretch>
        </p:blipFill>
        <p:spPr>
          <a:xfrm>
            <a:off x="2389188" y="2652713"/>
            <a:ext cx="6499225" cy="1557337"/>
          </a:xfrm>
          <a:prstGeom prst="rect">
            <a:avLst/>
          </a:prstGeom>
          <a:noFill/>
          <a:ln w="9525">
            <a:noFill/>
          </a:ln>
        </p:spPr>
      </p:pic>
      <p:sp>
        <p:nvSpPr>
          <p:cNvPr id="2" name="Title 1"/>
          <p:cNvSpPr/>
          <p:nvPr>
            <p:ph type="title"/>
          </p:nvPr>
        </p:nvSpPr>
        <p:spPr/>
        <p:txBody>
          <a:bodyPr/>
          <a:p>
            <a:r>
              <a:rPr>
                <a:sym typeface="+mn-ea"/>
              </a:rPr>
              <a:t>12.1.2  线程对象</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Content Placeholder 2"/>
          <p:cNvSpPr>
            <a:spLocks noGrp="1"/>
          </p:cNvSpPr>
          <p:nvPr>
            <p:ph idx="1"/>
          </p:nvPr>
        </p:nvSpPr>
        <p:spPr/>
        <p:txBody>
          <a:bodyPr anchor="t"/>
          <a:p>
            <a:pPr>
              <a:buFont typeface="Wingdings" panose="05000000000000000000" charset="0"/>
              <a:buChar char="§"/>
            </a:pPr>
            <a:r>
              <a:rPr lang="zh-CN" altLang="en-US" sz="2400"/>
              <a:t>常见的多线程技术应用场景：</a:t>
            </a:r>
            <a:endParaRPr lang="zh-CN" altLang="en-US" sz="2400"/>
          </a:p>
          <a:p>
            <a:pPr>
              <a:spcBef>
                <a:spcPts val="600"/>
              </a:spcBef>
              <a:spcAft>
                <a:spcPts val="600"/>
              </a:spcAft>
              <a:buFont typeface="Wingdings" panose="05000000000000000000" charset="0"/>
              <a:buChar char="ü"/>
            </a:pPr>
            <a:r>
              <a:rPr lang="en-US" altLang="en-US" sz="1800"/>
              <a:t>在执行一段代码的同时还可以接收和响应用户的键盘或鼠标事件以提高</a:t>
            </a:r>
            <a:r>
              <a:rPr lang="en-US" altLang="en-US" sz="1800" b="1"/>
              <a:t>用户体验</a:t>
            </a:r>
            <a:r>
              <a:rPr lang="en-US" altLang="en-US" sz="1800"/>
              <a:t>；</a:t>
            </a:r>
            <a:endParaRPr lang="en-US" altLang="en-US" sz="1800"/>
          </a:p>
          <a:p>
            <a:pPr>
              <a:spcBef>
                <a:spcPts val="600"/>
              </a:spcBef>
              <a:spcAft>
                <a:spcPts val="600"/>
              </a:spcAft>
              <a:buFont typeface="Wingdings" panose="05000000000000000000" charset="0"/>
              <a:buChar char="ü"/>
            </a:pPr>
            <a:r>
              <a:rPr lang="en-US" altLang="en-US" sz="1800"/>
              <a:t>Windows操作系统的Windows Indexing Services创建了一个低优先级的线程，该线程定期被唤醒并对磁盘上的特定区域的文件内容进行索引以提高用户</a:t>
            </a:r>
            <a:r>
              <a:rPr lang="en-US" altLang="en-US" sz="1800" b="1"/>
              <a:t>搜索速度</a:t>
            </a:r>
            <a:r>
              <a:rPr lang="en-US" altLang="en-US" sz="1800"/>
              <a:t>；</a:t>
            </a:r>
            <a:endParaRPr lang="en-US" altLang="en-US" sz="1800"/>
          </a:p>
          <a:p>
            <a:pPr>
              <a:spcBef>
                <a:spcPts val="600"/>
              </a:spcBef>
              <a:spcAft>
                <a:spcPts val="600"/>
              </a:spcAft>
              <a:buFont typeface="Wingdings" panose="05000000000000000000" charset="0"/>
              <a:buChar char="ü"/>
            </a:pPr>
            <a:r>
              <a:rPr lang="en-US" altLang="en-US" sz="1800"/>
              <a:t>打开Photoshop、3DsMax这样的大型软件时需要加载很多模块和动态链接库，软件启动时间会比较长，可以使用一个线程来显示一个小动画来</a:t>
            </a:r>
            <a:r>
              <a:rPr lang="en-US" altLang="en-US" sz="1800" b="1"/>
              <a:t>表示当前软件正在启动</a:t>
            </a:r>
            <a:r>
              <a:rPr lang="en-US" altLang="en-US" sz="1800"/>
              <a:t>，当后台线程加载完所有的模块和库之后，结束该动画的播放并打开软件主界面；</a:t>
            </a:r>
            <a:endParaRPr lang="en-US" altLang="en-US" sz="1800"/>
          </a:p>
          <a:p>
            <a:pPr>
              <a:spcBef>
                <a:spcPts val="600"/>
              </a:spcBef>
              <a:spcAft>
                <a:spcPts val="600"/>
              </a:spcAft>
              <a:buFont typeface="Wingdings" panose="05000000000000000000" charset="0"/>
              <a:buChar char="ü"/>
            </a:pPr>
            <a:r>
              <a:rPr lang="en-US" altLang="en-US" sz="1800"/>
              <a:t>字处理软件可以使用一个优先级高的线程来接收用户键盘输入，而使用一些低优先级线程来进行拼写检查、语法检查、分页以及字数统计之类的功能并将结果显示在状态栏上，对于提高</a:t>
            </a:r>
            <a:r>
              <a:rPr lang="en-US" altLang="en-US" sz="1800" b="1"/>
              <a:t>用户体验</a:t>
            </a:r>
            <a:r>
              <a:rPr lang="en-US" altLang="en-US" sz="1800"/>
              <a:t>有重要帮助。</a:t>
            </a:r>
            <a:endParaRPr lang="en-US" altLang="en-US" sz="1800"/>
          </a:p>
        </p:txBody>
      </p:sp>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2"/>
          <p:cNvSpPr>
            <a:spLocks noGrp="1"/>
          </p:cNvSpPr>
          <p:nvPr>
            <p:ph idx="1"/>
          </p:nvPr>
        </p:nvSpPr>
        <p:spPr/>
        <p:txBody>
          <a:bodyPr anchor="t"/>
          <a:p>
            <a:pPr fontAlgn="auto">
              <a:lnSpc>
                <a:spcPct val="150000"/>
              </a:lnSpc>
              <a:spcBef>
                <a:spcPts val="0"/>
              </a:spcBef>
              <a:spcAft>
                <a:spcPts val="0"/>
              </a:spcAft>
              <a:buFont typeface="Wingdings" panose="05000000000000000000" charset="0"/>
              <a:buChar char="§"/>
            </a:pPr>
            <a:r>
              <a:rPr lang="zh-CN" altLang="en-US" sz="2400"/>
              <a:t>将任务拆分成互相协作的多个线程同时运行，那么属于同一个任务的多个线程之间必然会有交互和同步以便</a:t>
            </a:r>
            <a:r>
              <a:rPr lang="zh-CN" altLang="en-US" sz="2400" b="1"/>
              <a:t>互相协作</a:t>
            </a:r>
            <a:r>
              <a:rPr lang="zh-CN" altLang="en-US" sz="2400"/>
              <a:t>地完成任务。</a:t>
            </a:r>
            <a:endParaRPr lang="zh-CN" altLang="en-US" sz="2400"/>
          </a:p>
          <a:p>
            <a:pPr fontAlgn="auto">
              <a:lnSpc>
                <a:spcPct val="150000"/>
              </a:lnSpc>
              <a:spcBef>
                <a:spcPts val="0"/>
              </a:spcBef>
              <a:spcAft>
                <a:spcPts val="0"/>
              </a:spcAft>
              <a:buFont typeface="Wingdings" panose="05000000000000000000" charset="0"/>
              <a:buChar char="v"/>
            </a:pPr>
            <a:r>
              <a:rPr lang="zh-CN" altLang="en-US" sz="2400"/>
              <a:t>多线程同步时如果需要获得多个锁才能进入</a:t>
            </a:r>
            <a:r>
              <a:rPr lang="zh-CN" altLang="en-US" sz="2400" b="1"/>
              <a:t>临界区</a:t>
            </a:r>
            <a:r>
              <a:rPr lang="zh-CN" altLang="en-US" sz="2400"/>
              <a:t>的话，可能会发生</a:t>
            </a:r>
            <a:r>
              <a:rPr lang="zh-CN" altLang="en-US" sz="2400" b="1"/>
              <a:t>死锁</a:t>
            </a:r>
            <a:r>
              <a:rPr lang="zh-CN" altLang="en-US" sz="2400"/>
              <a:t>，在多线程编程时一定要注意并认真检查和避免这种情况。</a:t>
            </a:r>
            <a:endParaRPr lang="zh-CN" altLang="en-US" sz="2400"/>
          </a:p>
        </p:txBody>
      </p:sp>
      <p:sp>
        <p:nvSpPr>
          <p:cNvPr id="2" name="Title 1"/>
          <p:cNvSpPr/>
          <p:nvPr>
            <p:ph type="title"/>
          </p:nvPr>
        </p:nvSpPr>
        <p:spPr/>
        <p:txBody>
          <a:bodyPr/>
          <a:p>
            <a:r>
              <a:rPr>
                <a:sym typeface="+mn-ea"/>
              </a:rPr>
              <a:t>12.1.3  线程调度</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16386"/>
          <p:cNvSpPr>
            <a:spLocks noGrp="1"/>
          </p:cNvSpPr>
          <p:nvPr>
            <p:ph idx="1"/>
          </p:nvPr>
        </p:nvSpPr>
        <p:spPr/>
        <p:txBody>
          <a:bodyPr anchor="t"/>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Lock是比较低级的同步原语，当被锁定以后不属于特定的线程。</a:t>
            </a:r>
            <a:endParaRPr lang="zh-CN" altLang="en-US" sz="2400" dirty="0">
              <a:latin typeface="Times New Roman" panose="02020603050405020304" pitchFamily="2" charset="0"/>
            </a:endParaRPr>
          </a:p>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一个锁有两种状态：locked和unlocked。如果锁处于unclocked状态，acquire()方法将其修改为locked并立即返回；如果锁已处于locked状态，则阻塞当前线程并等待其他线程释放锁然后将其修改为locked并立即返回，或等待一定的时间后返回但不修改锁的状态。</a:t>
            </a:r>
            <a:endParaRPr lang="zh-CN" altLang="en-US" sz="2400" dirty="0">
              <a:latin typeface="Times New Roman" panose="02020603050405020304" pitchFamily="2" charset="0"/>
            </a:endParaRPr>
          </a:p>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release()方法将锁状态由locked修改为unlocked并立即返回，如果锁状态本来已经是unlocked，调用该方法将会抛出异常。</a:t>
            </a:r>
            <a:endParaRPr lang="zh-CN" altLang="en-US" sz="2400" dirty="0">
              <a:latin typeface="Times New Roman" panose="02020603050405020304" pitchFamily="2" charset="0"/>
              <a:ea typeface="Times New Roman" panose="02020603050405020304" pitchFamily="2" charset="0"/>
            </a:endParaRPr>
          </a:p>
        </p:txBody>
      </p:sp>
      <p:sp>
        <p:nvSpPr>
          <p:cNvPr id="2" name="Title 1"/>
          <p:cNvSpPr/>
          <p:nvPr>
            <p:ph type="title"/>
          </p:nvPr>
        </p:nvSpPr>
        <p:spPr/>
        <p:txBody>
          <a:bodyPr/>
          <a:p>
            <a:r>
              <a:rPr>
                <a:sym typeface="+mn-ea"/>
              </a:rPr>
              <a:t>12.1.4  Lock/RLock对象</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17410"/>
          <p:cNvSpPr>
            <a:spLocks noGrp="1"/>
          </p:cNvSpPr>
          <p:nvPr>
            <p:ph idx="1"/>
          </p:nvPr>
        </p:nvSpPr>
        <p:spPr/>
        <p:txBody>
          <a:bodyPr anchor="t"/>
          <a:p>
            <a:pPr>
              <a:lnSpc>
                <a:spcPct val="150000"/>
              </a:lnSpc>
              <a:spcBef>
                <a:spcPts val="600"/>
              </a:spcBef>
              <a:spcAft>
                <a:spcPts val="600"/>
              </a:spcAft>
              <a:buFont typeface="Wingdings" panose="05000000000000000000" charset="0"/>
              <a:buChar char="§"/>
            </a:pPr>
            <a:r>
              <a:rPr lang="zh-CN" altLang="en-US" sz="2400" dirty="0">
                <a:latin typeface="Times New Roman" panose="02020603050405020304" pitchFamily="2" charset="0"/>
              </a:rPr>
              <a:t>可重入锁RLock对象也是一种常用的线程同步原语，可被同一个线程acquire多次。</a:t>
            </a:r>
            <a:endParaRPr lang="zh-CN" altLang="en-US" sz="24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2400" dirty="0">
                <a:latin typeface="Times New Roman" panose="02020603050405020304" pitchFamily="2" charset="0"/>
              </a:rPr>
              <a:t>当处于locked状态时，某线程拥有该锁；当处于unlocked状态时，该锁不属于任何线程。</a:t>
            </a:r>
            <a:endParaRPr lang="zh-CN" altLang="en-US" sz="24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2400" dirty="0">
                <a:latin typeface="Times New Roman" panose="02020603050405020304" pitchFamily="2" charset="0"/>
              </a:rPr>
              <a:t>RLock对象的acquire()/release()调用对可以嵌套，仅当最后一个或者最外层的release()执行结束，锁被设置为unlocked状态。</a:t>
            </a:r>
            <a:endParaRPr lang="zh-CN" altLang="en-US" sz="2400" dirty="0">
              <a:latin typeface="Times New Roman" panose="02020603050405020304" pitchFamily="2" charset="0"/>
              <a:ea typeface="Times New Roman" panose="02020603050405020304" pitchFamily="2" charset="0"/>
            </a:endParaRPr>
          </a:p>
        </p:txBody>
      </p:sp>
      <p:sp>
        <p:nvSpPr>
          <p:cNvPr id="2" name="Title 1"/>
          <p:cNvSpPr/>
          <p:nvPr>
            <p:ph type="title"/>
          </p:nvPr>
        </p:nvSpPr>
        <p:spPr/>
        <p:txBody>
          <a:bodyPr/>
          <a:p>
            <a:r>
              <a:rPr>
                <a:sym typeface="+mn-ea"/>
              </a:rPr>
              <a:t>12.1.4  Lock/RLock对象</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占位符 18434"/>
          <p:cNvSpPr>
            <a:spLocks noGrp="1"/>
          </p:cNvSpPr>
          <p:nvPr>
            <p:ph idx="1"/>
          </p:nvPr>
        </p:nvSpPr>
        <p:spPr>
          <a:xfrm>
            <a:off x="868680" y="1311275"/>
            <a:ext cx="10534015" cy="5169535"/>
          </a:xfrm>
        </p:spPr>
        <p:txBody>
          <a:bodyPr anchor="t">
            <a:normAutofit fontScale="90000"/>
          </a:bodyPr>
          <a:p>
            <a:pPr>
              <a:spcBef>
                <a:spcPts val="600"/>
              </a:spcBef>
              <a:buFont typeface="Wingdings" panose="05000000000000000000" charset="0"/>
              <a:buChar char="§"/>
            </a:pPr>
            <a:r>
              <a:rPr sz="2400">
                <a:latin typeface="Consolas" panose="020B0609020204030204" charset="0"/>
              </a:rPr>
              <a:t>示例12-4  使用Lock/RLock对象实现线程同步。</a:t>
            </a:r>
            <a:endParaRPr sz="2400">
              <a:latin typeface="Consolas" panose="020B0609020204030204" charset="0"/>
            </a:endParaRPr>
          </a:p>
          <a:p>
            <a:pPr marL="0" indent="0" fontAlgn="auto">
              <a:lnSpc>
                <a:spcPct val="100000"/>
              </a:lnSpc>
              <a:spcBef>
                <a:spcPts val="0"/>
              </a:spcBef>
              <a:buNone/>
            </a:pPr>
            <a:r>
              <a:rPr sz="2000">
                <a:latin typeface="Consolas" panose="020B0609020204030204" charset="0"/>
              </a:rPr>
              <a:t>import threading</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import time</a:t>
            </a:r>
            <a:endParaRPr sz="2000">
              <a:latin typeface="Consolas" panose="020B0609020204030204" charset="0"/>
            </a:endParaRPr>
          </a:p>
          <a:p>
            <a:pPr marL="0" indent="0" fontAlgn="auto">
              <a:lnSpc>
                <a:spcPct val="100000"/>
              </a:lnSpc>
              <a:spcBef>
                <a:spcPts val="0"/>
              </a:spcBef>
              <a:buNone/>
            </a:pP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#自定义线程类</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class mythread(threading.Thread):</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def __init__(self):</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threading.Thread.__init__(self)</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#重写run()方法</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def run(self):</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global x</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#获取锁，如果成功则进入临界区</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lock.acquire()</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x = x+3</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print(x)</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#退出临界区，释放锁</a:t>
            </a:r>
            <a:endParaRPr sz="2000">
              <a:latin typeface="Consolas" panose="020B0609020204030204" charset="0"/>
            </a:endParaRPr>
          </a:p>
          <a:p>
            <a:pPr marL="0" indent="0" fontAlgn="auto">
              <a:lnSpc>
                <a:spcPct val="100000"/>
              </a:lnSpc>
              <a:spcBef>
                <a:spcPts val="0"/>
              </a:spcBef>
              <a:buNone/>
            </a:pPr>
            <a:r>
              <a:rPr sz="2000">
                <a:latin typeface="Consolas" panose="020B0609020204030204" charset="0"/>
              </a:rPr>
              <a:t>        lock.release()</a:t>
            </a:r>
            <a:endParaRPr sz="2000">
              <a:latin typeface="Consolas" panose="020B0609020204030204" charset="0"/>
            </a:endParaRPr>
          </a:p>
        </p:txBody>
      </p:sp>
      <p:sp>
        <p:nvSpPr>
          <p:cNvPr id="2" name="Title 1"/>
          <p:cNvSpPr/>
          <p:nvPr>
            <p:ph type="title"/>
          </p:nvPr>
        </p:nvSpPr>
        <p:spPr/>
        <p:txBody>
          <a:bodyPr/>
          <a:p>
            <a:r>
              <a:rPr>
                <a:sym typeface="+mn-ea"/>
              </a:rPr>
              <a:t>12.1.4  Lock/RLock对象</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2"/>
          <p:cNvSpPr>
            <a:spLocks noGrp="1"/>
          </p:cNvSpPr>
          <p:nvPr>
            <p:ph idx="1"/>
          </p:nvPr>
        </p:nvSpPr>
        <p:spPr/>
        <p:txBody>
          <a:bodyPr anchor="t">
            <a:normAutofit lnSpcReduction="20000"/>
          </a:bodyPr>
          <a:p>
            <a:pPr>
              <a:spcBef>
                <a:spcPts val="600"/>
              </a:spcBef>
              <a:buNone/>
            </a:pPr>
            <a:r>
              <a:rPr sz="1800">
                <a:latin typeface="Consolas" panose="020B0609020204030204" charset="0"/>
                <a:sym typeface="Arial" panose="020B0604020202020204" charset="-122"/>
              </a:rPr>
              <a:t>lock = threading.RLock()</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#也可以使用Lock类实现加锁和线程同步</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#lock = threading.Lock()</a:t>
            </a:r>
            <a:endParaRPr sz="1800">
              <a:latin typeface="Consolas" panose="020B0609020204030204" charset="0"/>
              <a:sym typeface="Arial" panose="020B0604020202020204" charset="-122"/>
            </a:endParaRPr>
          </a:p>
          <a:p>
            <a:pPr>
              <a:spcBef>
                <a:spcPts val="600"/>
              </a:spcBef>
              <a:buNone/>
            </a:pP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#存放多个线程的列表</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tl = []</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for i in range(10):</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    #创建线程并添加到列表</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    t = mythread()</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    tl.append(t)</a:t>
            </a:r>
            <a:endParaRPr sz="1800">
              <a:latin typeface="Consolas" panose="020B0609020204030204" charset="0"/>
              <a:sym typeface="Arial" panose="020B0604020202020204" charset="-122"/>
            </a:endParaRPr>
          </a:p>
          <a:p>
            <a:pPr>
              <a:spcBef>
                <a:spcPts val="600"/>
              </a:spcBef>
              <a:buNone/>
            </a:pP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#多个线程互斥访问的变量</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x = 0</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#启动列表中的所有线程</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for i in tl:</a:t>
            </a:r>
            <a:endParaRPr sz="1800">
              <a:latin typeface="Consolas" panose="020B0609020204030204" charset="0"/>
              <a:sym typeface="Arial" panose="020B0604020202020204" charset="-122"/>
            </a:endParaRPr>
          </a:p>
          <a:p>
            <a:pPr>
              <a:spcBef>
                <a:spcPts val="600"/>
              </a:spcBef>
              <a:buNone/>
            </a:pPr>
            <a:r>
              <a:rPr sz="1800">
                <a:latin typeface="Consolas" panose="020B0609020204030204" charset="0"/>
                <a:sym typeface="Arial" panose="020B0604020202020204" charset="-122"/>
              </a:rPr>
              <a:t>    i.start()</a:t>
            </a:r>
            <a:endParaRPr sz="1800">
              <a:latin typeface="Consolas" panose="020B0609020204030204" charset="0"/>
              <a:sym typeface="Arial" panose="020B0604020202020204" charset="-122"/>
            </a:endParaRPr>
          </a:p>
        </p:txBody>
      </p:sp>
      <p:sp>
        <p:nvSpPr>
          <p:cNvPr id="2" name="Title 1"/>
          <p:cNvSpPr/>
          <p:nvPr>
            <p:ph type="title"/>
          </p:nvPr>
        </p:nvSpPr>
        <p:spPr/>
        <p:txBody>
          <a:bodyPr/>
          <a:p>
            <a:r>
              <a:rPr>
                <a:sym typeface="+mn-ea"/>
              </a:rPr>
              <a:t>12.1.4  Lock/RLock对象</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Content Placeholder 2"/>
          <p:cNvSpPr>
            <a:spLocks noGrp="1"/>
          </p:cNvSpPr>
          <p:nvPr>
            <p:ph idx="1"/>
          </p:nvPr>
        </p:nvSpPr>
        <p:spPr/>
        <p:txBody>
          <a:bodyPr anchor="t"/>
          <a:p>
            <a:pPr>
              <a:lnSpc>
                <a:spcPct val="150000"/>
              </a:lnSpc>
              <a:spcBef>
                <a:spcPts val="1200"/>
              </a:spcBef>
              <a:buFont typeface="Wingdings" panose="05000000000000000000" charset="0"/>
              <a:buChar char="§"/>
            </a:pPr>
            <a:r>
              <a:rPr lang="en-US" altLang="en-US" sz="2400"/>
              <a:t>使用Condition对象可以在某些事件触发后才处理数据或执行特定的功能代码，可以用于不同线程之间的通信或通知，以实现更高级别的同步。</a:t>
            </a:r>
            <a:endParaRPr lang="en-US" altLang="en-US" sz="2400"/>
          </a:p>
          <a:p>
            <a:pPr>
              <a:lnSpc>
                <a:spcPct val="150000"/>
              </a:lnSpc>
              <a:spcBef>
                <a:spcPts val="1200"/>
              </a:spcBef>
              <a:buFont typeface="Wingdings" panose="05000000000000000000" charset="0"/>
              <a:buChar char="§"/>
            </a:pPr>
            <a:r>
              <a:rPr lang="zh-CN" altLang="en-US" sz="2400">
                <a:ea typeface="宋体" panose="02010600030101010101" pitchFamily="2" charset="-122"/>
              </a:rPr>
              <a:t>在内部实现上，</a:t>
            </a:r>
            <a:r>
              <a:rPr lang="en-US" altLang="zh-CN" sz="2400">
                <a:ea typeface="宋体" panose="02010600030101010101" pitchFamily="2" charset="-122"/>
              </a:rPr>
              <a:t>Condition</a:t>
            </a:r>
            <a:r>
              <a:rPr lang="zh-CN" altLang="en-US" sz="2400">
                <a:ea typeface="宋体" panose="02010600030101010101" pitchFamily="2" charset="-122"/>
              </a:rPr>
              <a:t>对象总是与某种锁对象相关联。</a:t>
            </a:r>
            <a:endParaRPr lang="zh-CN" altLang="en-US" sz="2400">
              <a:ea typeface="宋体" panose="02010600030101010101" pitchFamily="2" charset="-122"/>
            </a:endParaRPr>
          </a:p>
          <a:p>
            <a:pPr>
              <a:lnSpc>
                <a:spcPct val="150000"/>
              </a:lnSpc>
              <a:spcBef>
                <a:spcPts val="1200"/>
              </a:spcBef>
              <a:buFont typeface="Wingdings" panose="05000000000000000000" charset="0"/>
              <a:buChar char="§"/>
            </a:pPr>
            <a:r>
              <a:rPr lang="en-US" altLang="zh-CN" sz="2400">
                <a:ea typeface="宋体" panose="02010600030101010101" pitchFamily="2" charset="-122"/>
              </a:rPr>
              <a:t>Condition</a:t>
            </a:r>
            <a:r>
              <a:rPr lang="zh-CN" altLang="en-US" sz="2400">
                <a:ea typeface="宋体" panose="02010600030101010101" pitchFamily="2" charset="-122"/>
              </a:rPr>
              <a:t>对象支持上下文管理语句</a:t>
            </a:r>
            <a:r>
              <a:rPr lang="en-US" altLang="zh-CN" sz="2400">
                <a:ea typeface="宋体" panose="02010600030101010101" pitchFamily="2" charset="-122"/>
              </a:rPr>
              <a:t>with</a:t>
            </a:r>
            <a:r>
              <a:rPr lang="zh-CN" altLang="en-US" sz="2400">
                <a:ea typeface="宋体" panose="02010600030101010101" pitchFamily="2" charset="-122"/>
              </a:rPr>
              <a:t>。</a:t>
            </a:r>
            <a:endParaRPr lang="zh-CN" altLang="en-US" sz="2400">
              <a:ea typeface="宋体" panose="02010600030101010101" pitchFamily="2" charset="-122"/>
            </a:endParaRPr>
          </a:p>
          <a:p>
            <a:pPr>
              <a:lnSpc>
                <a:spcPct val="150000"/>
              </a:lnSpc>
              <a:spcBef>
                <a:spcPts val="1200"/>
              </a:spcBef>
              <a:buFont typeface="Wingdings" panose="05000000000000000000" charset="0"/>
              <a:buChar char="§"/>
            </a:pPr>
            <a:r>
              <a:rPr lang="en-US" altLang="en-US" sz="2400"/>
              <a:t>Condition对象除了具有acquire()和release()方法之外，还有wait()</a:t>
            </a:r>
            <a:r>
              <a:rPr lang="zh-CN" altLang="en-US" sz="2400">
                <a:ea typeface="宋体" panose="02010600030101010101" pitchFamily="2" charset="-122"/>
              </a:rPr>
              <a:t>、</a:t>
            </a:r>
            <a:r>
              <a:rPr lang="en-US" altLang="zh-CN" sz="2400">
                <a:ea typeface="宋体" panose="02010600030101010101" pitchFamily="2" charset="-122"/>
              </a:rPr>
              <a:t>wait_for()</a:t>
            </a:r>
            <a:r>
              <a:rPr lang="en-US" altLang="en-US" sz="2400"/>
              <a:t>、notify()、notify_all()等方法。</a:t>
            </a:r>
            <a:endParaRPr lang="en-US" altLang="en-US" sz="2400"/>
          </a:p>
        </p:txBody>
      </p:sp>
      <p:sp>
        <p:nvSpPr>
          <p:cNvPr id="2" name="Title 1"/>
          <p:cNvSpPr/>
          <p:nvPr>
            <p:ph type="title"/>
          </p:nvPr>
        </p:nvSpPr>
        <p:spPr/>
        <p:txBody>
          <a:bodyPr/>
          <a:p>
            <a:r>
              <a:rPr>
                <a:sym typeface="+mn-ea"/>
              </a:rPr>
              <a:t>12.1.5  Condition对象</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内容占位符 2"/>
          <p:cNvSpPr>
            <a:spLocks noGrp="1"/>
          </p:cNvSpPr>
          <p:nvPr>
            <p:ph idx="1"/>
          </p:nvPr>
        </p:nvSpPr>
        <p:spPr/>
        <p:txBody>
          <a:bodyPr anchor="t"/>
          <a:p>
            <a:pPr>
              <a:lnSpc>
                <a:spcPct val="150000"/>
              </a:lnSpc>
              <a:spcBef>
                <a:spcPts val="600"/>
              </a:spcBef>
              <a:spcAft>
                <a:spcPts val="600"/>
              </a:spcAft>
            </a:pPr>
            <a:r>
              <a:rPr lang="zh-CN" altLang="en-US" sz="2000"/>
              <a:t>wait(timeout=None)方法会释放锁，并阻塞当前线程直到超时或其他线程针对同一个</a:t>
            </a:r>
            <a:r>
              <a:rPr lang="en-US" altLang="zh-CN" sz="2000"/>
              <a:t>C</a:t>
            </a:r>
            <a:r>
              <a:rPr lang="zh-CN" altLang="en-US" sz="2000"/>
              <a:t>ondition对象调用了notify()/notify_all()方法，被唤醒之后当前线程会重新尝试获取锁并在成功获取锁之后结束wait()方法，然后继续执行；</a:t>
            </a:r>
            <a:endParaRPr lang="zh-CN" altLang="en-US" sz="2000"/>
          </a:p>
          <a:p>
            <a:pPr>
              <a:lnSpc>
                <a:spcPct val="150000"/>
              </a:lnSpc>
              <a:spcBef>
                <a:spcPts val="600"/>
              </a:spcBef>
              <a:spcAft>
                <a:spcPts val="600"/>
              </a:spcAft>
            </a:pPr>
            <a:r>
              <a:rPr lang="zh-CN" altLang="en-US" sz="2000"/>
              <a:t>wait_for(predicate, timeout=None)方法阻塞当前线程直到超时或者指定条件得到满足；</a:t>
            </a:r>
            <a:endParaRPr lang="zh-CN" altLang="en-US" sz="2000"/>
          </a:p>
          <a:p>
            <a:pPr>
              <a:lnSpc>
                <a:spcPct val="150000"/>
              </a:lnSpc>
              <a:spcBef>
                <a:spcPts val="600"/>
              </a:spcBef>
              <a:spcAft>
                <a:spcPts val="600"/>
              </a:spcAft>
            </a:pPr>
            <a:r>
              <a:rPr lang="zh-CN" altLang="en-US" sz="2000"/>
              <a:t>notify(n=1)唤醒等待该</a:t>
            </a:r>
            <a:r>
              <a:rPr lang="en-US" altLang="zh-CN" sz="2000"/>
              <a:t>C</a:t>
            </a:r>
            <a:r>
              <a:rPr lang="zh-CN" altLang="en-US" sz="2000"/>
              <a:t>ondition对象的一个或多个线程，该方法并不负责释放锁；</a:t>
            </a:r>
            <a:endParaRPr lang="zh-CN" altLang="en-US" sz="2000"/>
          </a:p>
          <a:p>
            <a:pPr>
              <a:lnSpc>
                <a:spcPct val="150000"/>
              </a:lnSpc>
              <a:spcBef>
                <a:spcPts val="600"/>
              </a:spcBef>
              <a:spcAft>
                <a:spcPts val="600"/>
              </a:spcAft>
            </a:pPr>
            <a:r>
              <a:rPr lang="zh-CN" altLang="en-US" sz="2000"/>
              <a:t>notify_all()方法会唤醒等待该</a:t>
            </a:r>
            <a:r>
              <a:rPr lang="en-US" altLang="zh-CN" sz="2000"/>
              <a:t>C</a:t>
            </a:r>
            <a:r>
              <a:rPr lang="zh-CN" altLang="en-US" sz="2000"/>
              <a:t>ondition对象的所有线程。</a:t>
            </a:r>
            <a:endParaRPr lang="zh-CN" altLang="en-US" sz="2000"/>
          </a:p>
        </p:txBody>
      </p:sp>
      <p:sp>
        <p:nvSpPr>
          <p:cNvPr id="2" name="Title 1"/>
          <p:cNvSpPr/>
          <p:nvPr>
            <p:ph type="title"/>
          </p:nvPr>
        </p:nvSpPr>
        <p:spPr/>
        <p:txBody>
          <a:bodyPr/>
          <a:p>
            <a:r>
              <a:rPr>
                <a:sym typeface="+mn-ea"/>
              </a:rPr>
              <a:t>12.1.5  Condition对象</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占位符 20482"/>
          <p:cNvSpPr>
            <a:spLocks noGrp="1"/>
          </p:cNvSpPr>
          <p:nvPr>
            <p:ph idx="1"/>
          </p:nvPr>
        </p:nvSpPr>
        <p:spPr/>
        <p:txBody>
          <a:bodyPr anchor="t"/>
          <a:p>
            <a:pPr>
              <a:lnSpc>
                <a:spcPct val="150000"/>
              </a:lnSpc>
              <a:spcBef>
                <a:spcPts val="1200"/>
              </a:spcBef>
              <a:buFont typeface="Wingdings" panose="05000000000000000000" charset="0"/>
              <a:buChar char="§"/>
            </a:pPr>
            <a:r>
              <a:rPr sz="2400">
                <a:latin typeface="Times New Roman" panose="02020603050405020304" pitchFamily="2" charset="0"/>
                <a:sym typeface="宋体" panose="02010600030101010101" pitchFamily="2" charset="-122"/>
              </a:rPr>
              <a:t>示例12-5  使用Condition对象实现线程同步。</a:t>
            </a:r>
            <a:endParaRPr sz="2400">
              <a:latin typeface="Times New Roman" panose="02020603050405020304" pitchFamily="2" charset="0"/>
              <a:sym typeface="宋体" panose="02010600030101010101" pitchFamily="2" charset="-122"/>
            </a:endParaRPr>
          </a:p>
          <a:p>
            <a:pPr marL="0" indent="0">
              <a:lnSpc>
                <a:spcPct val="150000"/>
              </a:lnSpc>
              <a:spcBef>
                <a:spcPts val="1200"/>
              </a:spcBef>
              <a:buFont typeface="Wingdings" panose="05000000000000000000" charset="0"/>
              <a:buNone/>
            </a:pPr>
            <a:endParaRPr sz="2400">
              <a:latin typeface="Times New Roman" panose="02020603050405020304" pitchFamily="2" charset="0"/>
              <a:sym typeface="宋体" panose="02010600030101010101" pitchFamily="2" charset="-122"/>
            </a:endParaRPr>
          </a:p>
          <a:p>
            <a:pPr marL="0" indent="0">
              <a:lnSpc>
                <a:spcPct val="150000"/>
              </a:lnSpc>
              <a:spcBef>
                <a:spcPts val="1200"/>
              </a:spcBef>
              <a:buFont typeface="Wingdings" panose="05000000000000000000" charset="0"/>
              <a:buNone/>
            </a:pPr>
            <a:r>
              <a:rPr sz="2400">
                <a:latin typeface="Times New Roman" panose="02020603050405020304" pitchFamily="2" charset="0"/>
                <a:sym typeface="宋体" panose="02010600030101010101" pitchFamily="2" charset="-122"/>
                <a:hlinkClick r:id="rId1" tooltip="" action="ppaction://hlinkfile"/>
              </a:rPr>
              <a:t>code\示例12-5.py</a:t>
            </a:r>
            <a:endParaRPr sz="2400">
              <a:latin typeface="Times New Roman" panose="02020603050405020304" pitchFamily="2" charset="0"/>
              <a:sym typeface="宋体" panose="02010600030101010101" pitchFamily="2" charset="-122"/>
            </a:endParaRPr>
          </a:p>
        </p:txBody>
      </p:sp>
      <p:pic>
        <p:nvPicPr>
          <p:cNvPr id="-2147482595" name="Picture -2147482596"/>
          <p:cNvPicPr>
            <a:picLocks noChangeAspect="1"/>
          </p:cNvPicPr>
          <p:nvPr/>
        </p:nvPicPr>
        <p:blipFill>
          <a:blip r:embed="rId2">
            <a:lum/>
          </a:blip>
          <a:stretch>
            <a:fillRect/>
          </a:stretch>
        </p:blipFill>
        <p:spPr>
          <a:xfrm>
            <a:off x="4053840" y="2115185"/>
            <a:ext cx="5657215" cy="3462020"/>
          </a:xfrm>
          <a:prstGeom prst="rect">
            <a:avLst/>
          </a:prstGeom>
          <a:noFill/>
          <a:ln w="9525">
            <a:noFill/>
          </a:ln>
        </p:spPr>
      </p:pic>
      <p:sp>
        <p:nvSpPr>
          <p:cNvPr id="2" name="Title 1"/>
          <p:cNvSpPr/>
          <p:nvPr>
            <p:ph type="title"/>
          </p:nvPr>
        </p:nvSpPr>
        <p:spPr/>
        <p:txBody>
          <a:bodyPr/>
          <a:p>
            <a:r>
              <a:rPr>
                <a:sym typeface="+mn-ea"/>
              </a:rPr>
              <a:t>12.1.5  Condition对象</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12.1.6  Queue对象</a:t>
            </a:r>
            <a:endParaRPr lang="en-US"/>
          </a:p>
        </p:txBody>
      </p:sp>
      <p:sp>
        <p:nvSpPr>
          <p:cNvPr id="3" name="Content Placeholder 2"/>
          <p:cNvSpPr>
            <a:spLocks noGrp="1"/>
          </p:cNvSpPr>
          <p:nvPr>
            <p:ph idx="1"/>
          </p:nvPr>
        </p:nvSpPr>
        <p:spPr/>
        <p:txBody>
          <a:bodyPr/>
          <a:p>
            <a:r>
              <a:rPr lang="en-US" sz="2400"/>
              <a:t>示例12-6  使用queue对象实现多线程同步，模拟生产者/消费者问题。</a:t>
            </a:r>
            <a:endParaRPr lang="en-US" sz="2400"/>
          </a:p>
          <a:p>
            <a:pPr marL="0" indent="0">
              <a:buNone/>
            </a:pPr>
            <a:endParaRPr lang="en-US" sz="2400"/>
          </a:p>
          <a:p>
            <a:pPr marL="0" indent="0">
              <a:buNone/>
            </a:pPr>
            <a:r>
              <a:rPr lang="en-US" sz="2400">
                <a:hlinkClick r:id="rId1" tooltip="" action="ppaction://hlinkfile"/>
              </a:rPr>
              <a:t>code\示例12-6.py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Content Placeholder 2"/>
          <p:cNvSpPr>
            <a:spLocks noGrp="1"/>
          </p:cNvSpPr>
          <p:nvPr>
            <p:ph idx="1"/>
          </p:nvPr>
        </p:nvSpPr>
        <p:spPr/>
        <p:txBody>
          <a:bodyPr anchor="t">
            <a:normAutofit lnSpcReduction="20000"/>
          </a:bodyPr>
          <a:p>
            <a:pPr>
              <a:buFont typeface="Wingdings" panose="05000000000000000000" charset="0"/>
              <a:buChar char="§"/>
            </a:pPr>
            <a:r>
              <a:rPr lang="zh-CN" altLang="en-US" sz="2400" b="1"/>
              <a:t>示例12-7 </a:t>
            </a:r>
            <a:r>
              <a:rPr lang="zh-CN" altLang="en-US" sz="2400"/>
              <a:t> 使用Queue类实现多线程复制文件，利用该类提供的机制来保证多个线程的同步。</a:t>
            </a:r>
            <a:endParaRPr lang="zh-CN" altLang="en-US" sz="2400"/>
          </a:p>
          <a:p>
            <a:pPr>
              <a:buNone/>
            </a:pPr>
            <a:r>
              <a:rPr lang="zh-CN" altLang="en-US" sz="1800">
                <a:hlinkClick r:id="rId1" tooltip="" action="ppaction://hlinkfile"/>
              </a:rPr>
              <a:t>code\示例12-7.py</a:t>
            </a:r>
            <a:endParaRPr lang="zh-CN" altLang="en-US" sz="1800">
              <a:hlinkClick r:id="rId2" action="ppaction://hlinkfile"/>
            </a:endParaRPr>
          </a:p>
          <a:p>
            <a:pPr>
              <a:buFont typeface="Wingdings" panose="05000000000000000000" charset="0"/>
              <a:buChar char="Ø"/>
            </a:pPr>
            <a:r>
              <a:rPr lang="zh-CN" altLang="en-US" sz="2400"/>
              <a:t>使用方法：</a:t>
            </a:r>
            <a:endParaRPr lang="zh-CN" altLang="en-US" sz="2400"/>
          </a:p>
          <a:p>
            <a:pPr>
              <a:buNone/>
            </a:pPr>
            <a:r>
              <a:rPr lang="zh-CN" altLang="en-US" sz="1800"/>
              <a:t>C:\Python35&gt;python multiThread_copyFile.py -h</a:t>
            </a:r>
            <a:endParaRPr lang="zh-CN" altLang="en-US" sz="1800"/>
          </a:p>
          <a:p>
            <a:pPr>
              <a:buNone/>
            </a:pPr>
            <a:r>
              <a:rPr lang="zh-CN" altLang="en-US" sz="1800"/>
              <a:t>usage: multiThread_copyFile.py [-h] [-s SRC] [-d DST] [-n NUM]</a:t>
            </a:r>
            <a:endParaRPr lang="zh-CN" altLang="en-US" sz="1800"/>
          </a:p>
          <a:p>
            <a:pPr>
              <a:buNone/>
            </a:pPr>
            <a:endParaRPr lang="zh-CN" altLang="en-US" sz="1800"/>
          </a:p>
          <a:p>
            <a:pPr>
              <a:buNone/>
            </a:pPr>
            <a:r>
              <a:rPr lang="zh-CN" altLang="en-US" sz="1800"/>
              <a:t>copy files from src to dst</a:t>
            </a:r>
            <a:endParaRPr lang="zh-CN" altLang="en-US" sz="1800"/>
          </a:p>
          <a:p>
            <a:pPr>
              <a:buNone/>
            </a:pPr>
            <a:endParaRPr lang="zh-CN" altLang="en-US" sz="1800"/>
          </a:p>
          <a:p>
            <a:pPr>
              <a:buNone/>
            </a:pPr>
            <a:r>
              <a:rPr lang="zh-CN" altLang="en-US" sz="1800"/>
              <a:t>optional arguments:</a:t>
            </a:r>
            <a:endParaRPr lang="zh-CN" altLang="en-US" sz="1800"/>
          </a:p>
          <a:p>
            <a:pPr>
              <a:buNone/>
            </a:pPr>
            <a:r>
              <a:rPr lang="zh-CN" altLang="en-US" sz="1800"/>
              <a:t>  -h, --help         show this help message and exit</a:t>
            </a:r>
            <a:endParaRPr lang="zh-CN" altLang="en-US" sz="1800"/>
          </a:p>
          <a:p>
            <a:pPr>
              <a:buNone/>
            </a:pPr>
            <a:r>
              <a:rPr lang="zh-CN" altLang="en-US" sz="1800"/>
              <a:t>  -s SRC, --src SRC</a:t>
            </a:r>
            <a:endParaRPr lang="zh-CN" altLang="en-US" sz="1800"/>
          </a:p>
          <a:p>
            <a:pPr>
              <a:buNone/>
            </a:pPr>
            <a:r>
              <a:rPr lang="zh-CN" altLang="en-US" sz="1800"/>
              <a:t>  -d DST, --dst DST</a:t>
            </a:r>
            <a:endParaRPr lang="zh-CN" altLang="en-US" sz="1800"/>
          </a:p>
          <a:p>
            <a:pPr>
              <a:buNone/>
            </a:pPr>
            <a:r>
              <a:rPr lang="zh-CN" altLang="en-US" sz="1800"/>
              <a:t>  -n NUM, --num NUM</a:t>
            </a:r>
            <a:endParaRPr lang="zh-CN" altLang="en-US" sz="1800"/>
          </a:p>
        </p:txBody>
      </p:sp>
      <p:sp>
        <p:nvSpPr>
          <p:cNvPr id="2" name="Title 1"/>
          <p:cNvSpPr/>
          <p:nvPr>
            <p:ph type="title"/>
          </p:nvPr>
        </p:nvSpPr>
        <p:spPr/>
        <p:txBody>
          <a:bodyPr/>
          <a:p>
            <a:r>
              <a:rPr lang="en-US">
                <a:sym typeface="+mn-ea"/>
              </a:rPr>
              <a:t>12.1.6  Queue对象</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Content Placeholder 2"/>
          <p:cNvSpPr>
            <a:spLocks noGrp="1"/>
          </p:cNvSpPr>
          <p:nvPr>
            <p:ph idx="1"/>
          </p:nvPr>
        </p:nvSpPr>
        <p:spPr/>
        <p:txBody>
          <a:bodyPr anchor="t"/>
          <a:p>
            <a:pPr>
              <a:lnSpc>
                <a:spcPct val="150000"/>
              </a:lnSpc>
              <a:spcBef>
                <a:spcPts val="600"/>
              </a:spcBef>
              <a:spcAft>
                <a:spcPts val="600"/>
              </a:spcAft>
              <a:buFont typeface="Wingdings" panose="05000000000000000000" charset="0"/>
              <a:buChar char="§"/>
            </a:pPr>
            <a:r>
              <a:rPr lang="zh-CN" altLang="en-US" sz="2000">
                <a:ea typeface="宋体" panose="02010600030101010101" pitchFamily="2" charset="-122"/>
              </a:rPr>
              <a:t>在单处理器、单核平台上，多个线程</a:t>
            </a:r>
            <a:r>
              <a:rPr lang="zh-CN" altLang="en-US" sz="2000" b="1">
                <a:ea typeface="宋体" panose="02010600030101010101" pitchFamily="2" charset="-122"/>
              </a:rPr>
              <a:t>轮流进入</a:t>
            </a:r>
            <a:r>
              <a:rPr lang="en-US" altLang="zh-CN" sz="2000">
                <a:ea typeface="宋体" panose="02010600030101010101" pitchFamily="2" charset="-122"/>
              </a:rPr>
              <a:t>CPU</a:t>
            </a:r>
            <a:r>
              <a:rPr lang="zh-CN" altLang="en-US" sz="2000">
                <a:ea typeface="宋体" panose="02010600030101010101" pitchFamily="2" charset="-122"/>
              </a:rPr>
              <a:t>执行特定任务。</a:t>
            </a:r>
            <a:endParaRPr lang="zh-CN" altLang="en-US" sz="2000">
              <a:ea typeface="宋体" panose="02010600030101010101" pitchFamily="2" charset="-122"/>
            </a:endParaRPr>
          </a:p>
          <a:p>
            <a:pPr>
              <a:lnSpc>
                <a:spcPct val="150000"/>
              </a:lnSpc>
              <a:spcBef>
                <a:spcPts val="600"/>
              </a:spcBef>
              <a:spcAft>
                <a:spcPts val="600"/>
              </a:spcAft>
              <a:buFont typeface="Wingdings" panose="05000000000000000000" charset="0"/>
              <a:buChar char="§"/>
            </a:pPr>
            <a:r>
              <a:rPr lang="en-US" altLang="en-US" sz="2000"/>
              <a:t>在多核、多处理器平台上，在任意时刻</a:t>
            </a:r>
            <a:r>
              <a:rPr lang="en-US" altLang="en-US" sz="2000" b="1"/>
              <a:t>每个核可以运行一个线程</a:t>
            </a:r>
            <a:r>
              <a:rPr lang="en-US" altLang="en-US" sz="2000"/>
              <a:t>，多个线程同时运行并相互</a:t>
            </a:r>
            <a:r>
              <a:rPr lang="en-US" altLang="en-US" sz="2000" b="1"/>
              <a:t>协作</a:t>
            </a:r>
            <a:r>
              <a:rPr lang="en-US" altLang="en-US" sz="2000"/>
              <a:t>，从而达到高速处理任务的目的。</a:t>
            </a:r>
            <a:endParaRPr lang="en-US" altLang="en-US" sz="2000"/>
          </a:p>
          <a:p>
            <a:pPr>
              <a:lnSpc>
                <a:spcPct val="150000"/>
              </a:lnSpc>
              <a:spcBef>
                <a:spcPts val="600"/>
              </a:spcBef>
              <a:spcAft>
                <a:spcPts val="600"/>
              </a:spcAft>
              <a:buFont typeface="Wingdings" panose="05000000000000000000" charset="0"/>
              <a:buChar char="§"/>
            </a:pPr>
            <a:r>
              <a:rPr lang="en-US" altLang="en-US" sz="2000"/>
              <a:t>即使是高端服务器或工作站甚至集群系统，处理器和核的数量总是有限的，如果线程的数量多于核的数量，就必然需要进行</a:t>
            </a:r>
            <a:r>
              <a:rPr lang="en-US" altLang="en-US" sz="2000" b="1"/>
              <a:t>调度</a:t>
            </a:r>
            <a:r>
              <a:rPr lang="en-US" altLang="en-US" sz="2000"/>
              <a:t>。</a:t>
            </a:r>
            <a:endParaRPr lang="en-US" altLang="en-US" sz="2000"/>
          </a:p>
          <a:p>
            <a:pPr>
              <a:lnSpc>
                <a:spcPct val="150000"/>
              </a:lnSpc>
              <a:spcBef>
                <a:spcPts val="600"/>
              </a:spcBef>
              <a:spcAft>
                <a:spcPts val="600"/>
              </a:spcAft>
              <a:buFont typeface="Wingdings" panose="05000000000000000000" charset="0"/>
              <a:buChar char="§"/>
            </a:pPr>
            <a:r>
              <a:rPr lang="en-US" altLang="en-US" sz="2000"/>
              <a:t>在调度时，处理器为每个线程分配一个很短的</a:t>
            </a:r>
            <a:r>
              <a:rPr lang="en-US" altLang="en-US" sz="2000" b="1"/>
              <a:t>时间片</a:t>
            </a:r>
            <a:r>
              <a:rPr lang="en-US" altLang="en-US" sz="2000"/>
              <a:t>，所有线程根据具体的调度算法轮流获得该时间片。当时间片用完以后，即使该线程还没有执行完也要退出处理器并等待下次</a:t>
            </a:r>
            <a:r>
              <a:rPr lang="en-US" altLang="en-US" sz="2000" b="1"/>
              <a:t>调度</a:t>
            </a:r>
            <a:r>
              <a:rPr lang="en-US" altLang="en-US" sz="2000"/>
              <a:t>，同时由操作系统按照优先级再选择一个线程进入CPU运行。</a:t>
            </a:r>
            <a:endParaRPr lang="en-US" altLang="en-US" sz="2000"/>
          </a:p>
        </p:txBody>
      </p:sp>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占位符 27650"/>
          <p:cNvSpPr>
            <a:spLocks noGrp="1"/>
          </p:cNvSpPr>
          <p:nvPr>
            <p:ph idx="1"/>
          </p:nvPr>
        </p:nvSpPr>
        <p:spPr/>
        <p:txBody>
          <a:bodyPr anchor="t"/>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Event对象的set()方法可以设置Event对象内部的信号标志为真；</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Event对象的clear()方法可以清除Event对象内部的信号标志，将其设置为假；</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Event对象的isSet()方法用来判断其内部信号标志的状态；</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Event对象的wait()方法只有在其内部信号状态为真时将很快地执行并返回；若Event对象的内部信号标志为假，wait方法将一直等待至超时或内部信号状态为真。</a:t>
            </a:r>
            <a:endParaRPr lang="zh-CN" altLang="en-US" sz="2400" dirty="0">
              <a:latin typeface="Times New Roman" panose="02020603050405020304" pitchFamily="2" charset="0"/>
              <a:ea typeface="Times New Roman" panose="02020603050405020304" pitchFamily="2" charset="0"/>
            </a:endParaRPr>
          </a:p>
        </p:txBody>
      </p:sp>
      <p:sp>
        <p:nvSpPr>
          <p:cNvPr id="2" name="Title 1"/>
          <p:cNvSpPr/>
          <p:nvPr>
            <p:ph type="title"/>
          </p:nvPr>
        </p:nvSpPr>
        <p:spPr/>
        <p:txBody>
          <a:bodyPr/>
          <a:p>
            <a:r>
              <a:rPr>
                <a:sym typeface="+mn-ea"/>
              </a:rPr>
              <a:t>12.1.7  Event对象</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28674"/>
          <p:cNvSpPr>
            <a:spLocks noGrp="1"/>
          </p:cNvSpPr>
          <p:nvPr>
            <p:ph idx="1"/>
          </p:nvPr>
        </p:nvSpPr>
        <p:spPr>
          <a:xfrm>
            <a:off x="843280" y="1348740"/>
            <a:ext cx="10701020" cy="5024120"/>
          </a:xfrm>
        </p:spPr>
        <p:txBody>
          <a:bodyPr anchor="t"/>
          <a:p>
            <a:pPr>
              <a:spcBef>
                <a:spcPct val="0"/>
              </a:spcBef>
              <a:buFont typeface="Wingdings" panose="05000000000000000000" charset="0"/>
              <a:buChar char="§"/>
            </a:pPr>
            <a:r>
              <a:rPr sz="2400" b="1">
                <a:latin typeface="Times New Roman" panose="02020603050405020304" pitchFamily="2" charset="0"/>
              </a:rPr>
              <a:t>示例12-8</a:t>
            </a:r>
            <a:r>
              <a:rPr sz="2400">
                <a:latin typeface="Times New Roman" panose="02020603050405020304" pitchFamily="2" charset="0"/>
              </a:rPr>
              <a:t>  使用Event对象实现线程同步。</a:t>
            </a:r>
            <a:endParaRPr sz="2400">
              <a:latin typeface="Times New Roman" panose="02020603050405020304" pitchFamily="2"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hlinkClick r:id="rId1" tooltip="" action="ppaction://hlinkfile"/>
              </a:rPr>
              <a:t>code\示例12-8.py</a:t>
            </a:r>
            <a:endParaRPr lang="en-US" altLang="zh-CN" sz="1800">
              <a:latin typeface="Consolas" panose="020B0609020204030204" charset="0"/>
            </a:endParaRPr>
          </a:p>
        </p:txBody>
      </p:sp>
      <p:pic>
        <p:nvPicPr>
          <p:cNvPr id="6" name="Picture 39"/>
          <p:cNvPicPr>
            <a:picLocks noChangeAspect="1"/>
          </p:cNvPicPr>
          <p:nvPr/>
        </p:nvPicPr>
        <p:blipFill>
          <a:blip r:embed="rId2"/>
          <a:stretch>
            <a:fillRect/>
          </a:stretch>
        </p:blipFill>
        <p:spPr>
          <a:xfrm>
            <a:off x="4223385" y="2600325"/>
            <a:ext cx="5243830" cy="2743200"/>
          </a:xfrm>
          <a:prstGeom prst="rect">
            <a:avLst/>
          </a:prstGeom>
          <a:noFill/>
          <a:ln w="9525">
            <a:noFill/>
          </a:ln>
        </p:spPr>
      </p:pic>
      <p:sp>
        <p:nvSpPr>
          <p:cNvPr id="2" name="Title 1"/>
          <p:cNvSpPr/>
          <p:nvPr>
            <p:ph type="title"/>
          </p:nvPr>
        </p:nvSpPr>
        <p:spPr/>
        <p:txBody>
          <a:bodyPr/>
          <a:p>
            <a:r>
              <a:rPr>
                <a:sym typeface="+mn-ea"/>
              </a:rPr>
              <a:t>12.1.7  Event对象</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Content Placeholder 2"/>
          <p:cNvSpPr>
            <a:spLocks noGrp="1"/>
          </p:cNvSpPr>
          <p:nvPr>
            <p:ph idx="1"/>
          </p:nvPr>
        </p:nvSpPr>
        <p:spPr/>
        <p:txBody>
          <a:bodyPr anchor="t"/>
          <a:p>
            <a:pPr>
              <a:lnSpc>
                <a:spcPct val="150000"/>
              </a:lnSpc>
              <a:spcBef>
                <a:spcPct val="0"/>
              </a:spcBef>
              <a:buFont typeface="Wingdings" panose="05000000000000000000" charset="0"/>
              <a:buChar char="§"/>
            </a:pPr>
            <a:r>
              <a:rPr lang="en-US" altLang="en-US" sz="2200"/>
              <a:t>Semaphore对象维护着一个内部计数器，调用acquire()方法时该计数器减1，调用release()方法时该计数器加1，适用于需要控制特定资源的并发访问线程数量的场合。</a:t>
            </a:r>
            <a:endParaRPr lang="en-US" altLang="en-US" sz="2200"/>
          </a:p>
          <a:p>
            <a:pPr>
              <a:lnSpc>
                <a:spcPct val="150000"/>
              </a:lnSpc>
              <a:spcBef>
                <a:spcPct val="0"/>
              </a:spcBef>
              <a:buFont typeface="Wingdings" panose="05000000000000000000" charset="0"/>
              <a:buChar char="§"/>
            </a:pPr>
            <a:r>
              <a:rPr lang="en-US" altLang="en-US" sz="2200"/>
              <a:t>调用acquire()方</a:t>
            </a:r>
            <a:r>
              <a:rPr lang="zh-CN" altLang="en-US" sz="2200">
                <a:ea typeface="宋体" panose="02010600030101010101" pitchFamily="2" charset="-122"/>
              </a:rPr>
              <a:t>法</a:t>
            </a:r>
            <a:r>
              <a:rPr lang="en-US" altLang="en-US" sz="2200"/>
              <a:t>时，如果计数器已经为0则阻塞当前线程</a:t>
            </a:r>
            <a:r>
              <a:rPr lang="zh-CN" altLang="en-US" sz="2200">
                <a:ea typeface="宋体" panose="02010600030101010101" pitchFamily="2" charset="-122"/>
              </a:rPr>
              <a:t>，</a:t>
            </a:r>
            <a:r>
              <a:rPr lang="en-US" altLang="en-US" sz="2200"/>
              <a:t>直到有其他线程调用了release()方法，所以计数器的值永远不会小于0。</a:t>
            </a:r>
            <a:endParaRPr lang="en-US" altLang="en-US" sz="2200"/>
          </a:p>
          <a:p>
            <a:pPr>
              <a:lnSpc>
                <a:spcPct val="150000"/>
              </a:lnSpc>
              <a:spcBef>
                <a:spcPct val="0"/>
              </a:spcBef>
              <a:buFont typeface="Wingdings" panose="05000000000000000000" charset="0"/>
              <a:buChar char="§"/>
            </a:pPr>
            <a:r>
              <a:rPr lang="en-US" altLang="en-US" sz="2200"/>
              <a:t>Semaphore对象可以调用任意次release()方法，而BoundedSemaphore对象可以保证计数器的值不超过特定的值。</a:t>
            </a:r>
            <a:endParaRPr lang="en-US" altLang="en-US" sz="2200"/>
          </a:p>
        </p:txBody>
      </p:sp>
      <p:sp>
        <p:nvSpPr>
          <p:cNvPr id="2" name="Title 1"/>
          <p:cNvSpPr/>
          <p:nvPr>
            <p:ph type="title"/>
          </p:nvPr>
        </p:nvSpPr>
        <p:spPr/>
        <p:txBody>
          <a:bodyPr/>
          <a:p>
            <a:r>
              <a:rPr>
                <a:sym typeface="+mn-ea"/>
              </a:rPr>
              <a:t>12.1.8  Semaphore与BoundedSemaphore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Content Placeholder 2"/>
          <p:cNvSpPr>
            <a:spLocks noGrp="1"/>
          </p:cNvSpPr>
          <p:nvPr>
            <p:ph idx="1"/>
          </p:nvPr>
        </p:nvSpPr>
        <p:spPr>
          <a:xfrm>
            <a:off x="838200" y="1321435"/>
            <a:ext cx="10515600" cy="5071110"/>
          </a:xfrm>
        </p:spPr>
        <p:txBody>
          <a:bodyPr anchor="t">
            <a:normAutofit/>
          </a:bodyPr>
          <a:p>
            <a:pPr>
              <a:buFont typeface="Wingdings" panose="05000000000000000000" charset="0"/>
              <a:buChar char="§"/>
            </a:pPr>
            <a:r>
              <a:rPr lang="zh-CN" altLang="en-US" sz="2400" b="1"/>
              <a:t>示例12-9</a:t>
            </a:r>
            <a:r>
              <a:rPr lang="zh-CN" altLang="en-US" sz="2400"/>
              <a:t>  使用BoundedSemaphore对象限制特定资源的并发访问线程数量。</a:t>
            </a:r>
            <a:endParaRPr lang="zh-CN" altLang="en-US" sz="2400"/>
          </a:p>
          <a:p>
            <a:pPr marL="0" indent="0" fontAlgn="auto">
              <a:lnSpc>
                <a:spcPct val="100000"/>
              </a:lnSpc>
              <a:spcBef>
                <a:spcPts val="0"/>
              </a:spcBef>
              <a:buNone/>
            </a:pPr>
            <a:r>
              <a:rPr lang="zh-CN" altLang="en-US" sz="2000">
                <a:latin typeface="Consolas" panose="020B0609020204030204" charset="0"/>
              </a:rPr>
              <a:t>import threading</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time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worker(value):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sema:</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print(value)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time.sleep(8)</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#同一时刻最多允许2个线程访问特定资源</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sema = threading.BoundedSemaphore(2)</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 in 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 threading.Thread(target=worker, args=(i,))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t.start()</a:t>
            </a:r>
            <a:endParaRPr lang="zh-CN" altLang="en-US" sz="2000">
              <a:latin typeface="Consolas" panose="020B0609020204030204" charset="0"/>
            </a:endParaRPr>
          </a:p>
        </p:txBody>
      </p:sp>
      <p:sp>
        <p:nvSpPr>
          <p:cNvPr id="2" name="Title 1"/>
          <p:cNvSpPr/>
          <p:nvPr>
            <p:ph type="title"/>
          </p:nvPr>
        </p:nvSpPr>
        <p:spPr/>
        <p:txBody>
          <a:bodyPr/>
          <a:p>
            <a:r>
              <a:rPr>
                <a:sym typeface="+mn-ea"/>
              </a:rPr>
              <a:t>12.1.8  Semaphore与BoundedSemaphore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Content Placeholder 2"/>
          <p:cNvSpPr>
            <a:spLocks noGrp="1"/>
          </p:cNvSpPr>
          <p:nvPr>
            <p:ph idx="1"/>
          </p:nvPr>
        </p:nvSpPr>
        <p:spPr/>
        <p:txBody>
          <a:bodyPr anchor="t"/>
          <a:p>
            <a:pPr>
              <a:lnSpc>
                <a:spcPct val="150000"/>
              </a:lnSpc>
              <a:spcBef>
                <a:spcPct val="0"/>
              </a:spcBef>
              <a:buFont typeface="Wingdings" panose="05000000000000000000" charset="0"/>
              <a:buChar char="§"/>
            </a:pPr>
            <a:r>
              <a:rPr lang="en-US" altLang="en-US" sz="2400"/>
              <a:t>Barrier对象常用来实现这样的线程同步，多个线程运行到某个时间点以后每个线程都需要等着其他线程准备好以后再同时进行下一步工作。类似于赛马时需要先用栅栏拦住，每个试图穿过栅栏的选手都需要明确说明自己准备好了，当所有选手都表示准备好以后，栅栏打开，所有选手同时冲出栅栏。</a:t>
            </a:r>
            <a:endParaRPr lang="en-US" altLang="en-US" sz="2400"/>
          </a:p>
        </p:txBody>
      </p:sp>
      <p:sp>
        <p:nvSpPr>
          <p:cNvPr id="2" name="Title 1"/>
          <p:cNvSpPr/>
          <p:nvPr>
            <p:ph type="title"/>
          </p:nvPr>
        </p:nvSpPr>
        <p:spPr/>
        <p:txBody>
          <a:bodyPr/>
          <a:p>
            <a:r>
              <a:rPr>
                <a:sym typeface="+mn-ea"/>
              </a:rPr>
              <a:t>12.1.9  Barrier对象</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内容占位符 2"/>
          <p:cNvSpPr>
            <a:spLocks noGrp="1"/>
          </p:cNvSpPr>
          <p:nvPr>
            <p:ph idx="1"/>
          </p:nvPr>
        </p:nvSpPr>
        <p:spPr/>
        <p:txBody>
          <a:bodyPr anchor="t"/>
          <a:p>
            <a:pPr>
              <a:lnSpc>
                <a:spcPct val="150000"/>
              </a:lnSpc>
              <a:spcBef>
                <a:spcPct val="0"/>
              </a:spcBef>
            </a:pPr>
            <a:r>
              <a:rPr lang="en-US" altLang="zh-CN" sz="2400"/>
              <a:t>Barrier</a:t>
            </a:r>
            <a:r>
              <a:rPr lang="zh-CN" altLang="en-US" sz="2400">
                <a:ea typeface="宋体" panose="02010600030101010101" pitchFamily="2" charset="-122"/>
              </a:rPr>
              <a:t>对象最常用的方法是</a:t>
            </a:r>
            <a:r>
              <a:rPr lang="en-US" altLang="zh-CN" sz="2400">
                <a:ea typeface="宋体" panose="02010600030101010101" pitchFamily="2" charset="-122"/>
              </a:rPr>
              <a:t>wait()</a:t>
            </a:r>
            <a:r>
              <a:rPr lang="zh-CN" altLang="en-US" sz="2400">
                <a:ea typeface="宋体" panose="02010600030101010101" pitchFamily="2" charset="-122"/>
              </a:rPr>
              <a:t>。线程调用该方法后会阻塞，当所有线程都调用了该方法后，会被同时释放并继续执行后面的代码。</a:t>
            </a:r>
            <a:endParaRPr lang="zh-CN" altLang="en-US" sz="2400">
              <a:ea typeface="宋体" panose="02010600030101010101" pitchFamily="2" charset="-122"/>
            </a:endParaRPr>
          </a:p>
          <a:p>
            <a:pPr>
              <a:lnSpc>
                <a:spcPct val="150000"/>
              </a:lnSpc>
              <a:spcBef>
                <a:spcPct val="0"/>
              </a:spcBef>
            </a:pPr>
            <a:r>
              <a:rPr lang="en-US" altLang="zh-CN" sz="2400">
                <a:ea typeface="宋体" panose="02010600030101010101" pitchFamily="2" charset="-122"/>
              </a:rPr>
              <a:t>Barrier</a:t>
            </a:r>
            <a:r>
              <a:rPr lang="zh-CN" altLang="en-US" sz="2400">
                <a:ea typeface="宋体" panose="02010600030101010101" pitchFamily="2" charset="-122"/>
              </a:rPr>
              <a:t>对象的</a:t>
            </a:r>
            <a:r>
              <a:rPr lang="en-US" altLang="zh-CN" sz="2400">
                <a:ea typeface="宋体" panose="02010600030101010101" pitchFamily="2" charset="-122"/>
              </a:rPr>
              <a:t>wait()</a:t>
            </a:r>
            <a:r>
              <a:rPr lang="zh-CN" altLang="en-US" sz="2400">
                <a:ea typeface="宋体" panose="02010600030101010101" pitchFamily="2" charset="-122"/>
              </a:rPr>
              <a:t>方法会返回一个介于</a:t>
            </a:r>
            <a:r>
              <a:rPr lang="en-US" altLang="zh-CN" sz="2400">
                <a:ea typeface="宋体" panose="02010600030101010101" pitchFamily="2" charset="-122"/>
              </a:rPr>
              <a:t>0</a:t>
            </a:r>
            <a:r>
              <a:rPr lang="zh-CN" altLang="en-US" sz="2400">
                <a:ea typeface="宋体" panose="02010600030101010101" pitchFamily="2" charset="-122"/>
              </a:rPr>
              <a:t>到</a:t>
            </a:r>
            <a:r>
              <a:rPr lang="en-US" altLang="zh-CN" sz="2400">
                <a:ea typeface="宋体" panose="02010600030101010101" pitchFamily="2" charset="-122"/>
              </a:rPr>
              <a:t>parties-1</a:t>
            </a:r>
            <a:r>
              <a:rPr lang="zh-CN" altLang="en-US" sz="2400">
                <a:ea typeface="宋体" panose="02010600030101010101" pitchFamily="2" charset="-122"/>
              </a:rPr>
              <a:t>之间的整数，每个线程都会得到一个不同的整数。</a:t>
            </a:r>
            <a:endParaRPr lang="zh-CN" altLang="en-US" sz="2400">
              <a:ea typeface="宋体" panose="02010600030101010101" pitchFamily="2" charset="-122"/>
            </a:endParaRPr>
          </a:p>
        </p:txBody>
      </p:sp>
      <p:sp>
        <p:nvSpPr>
          <p:cNvPr id="2" name="Title 1"/>
          <p:cNvSpPr/>
          <p:nvPr>
            <p:ph type="title"/>
          </p:nvPr>
        </p:nvSpPr>
        <p:spPr/>
        <p:txBody>
          <a:bodyPr/>
          <a:p>
            <a:r>
              <a:rPr>
                <a:sym typeface="+mn-ea"/>
              </a:rPr>
              <a:t>12.1.9  Barrier对象</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Content Placeholder 2"/>
          <p:cNvSpPr>
            <a:spLocks noGrp="1"/>
          </p:cNvSpPr>
          <p:nvPr>
            <p:ph idx="1"/>
          </p:nvPr>
        </p:nvSpPr>
        <p:spPr/>
        <p:txBody>
          <a:bodyPr anchor="t"/>
          <a:p>
            <a:pPr>
              <a:lnSpc>
                <a:spcPct val="150000"/>
              </a:lnSpc>
              <a:spcBef>
                <a:spcPct val="0"/>
              </a:spcBef>
              <a:buFont typeface="Wingdings" panose="05000000000000000000" charset="0"/>
              <a:buChar char="§"/>
            </a:pPr>
            <a:r>
              <a:rPr lang="zh-CN" altLang="en-US" sz="2400" b="1"/>
              <a:t>问题解决</a:t>
            </a:r>
            <a:r>
              <a:rPr lang="zh-CN" altLang="en-US" sz="2400" b="1"/>
              <a:t>：</a:t>
            </a:r>
            <a:r>
              <a:rPr lang="zh-CN" altLang="en-US" sz="2400"/>
              <a:t>创建一个允许3个线程互相等待的Barrier对象，每个线程做完一些准备工作后调用Barrier对象的wait()方法等待其他线程，当所有线程都调用了wait()方法之后，会调用指定的action对象，然后同时开始执行wait()之后的代码。</a:t>
            </a:r>
            <a:endParaRPr lang="zh-CN" altLang="en-US" sz="2400"/>
          </a:p>
        </p:txBody>
      </p:sp>
      <p:sp>
        <p:nvSpPr>
          <p:cNvPr id="2" name="Title 1"/>
          <p:cNvSpPr/>
          <p:nvPr>
            <p:ph type="title"/>
          </p:nvPr>
        </p:nvSpPr>
        <p:spPr/>
        <p:txBody>
          <a:bodyPr/>
          <a:p>
            <a:r>
              <a:rPr>
                <a:sym typeface="+mn-ea"/>
              </a:rPr>
              <a:t>12.1.9  Barrier对象</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Content Placeholder 2"/>
          <p:cNvSpPr>
            <a:spLocks noGrp="1"/>
          </p:cNvSpPr>
          <p:nvPr>
            <p:ph idx="1"/>
          </p:nvPr>
        </p:nvSpPr>
        <p:spPr/>
        <p:txBody>
          <a:bodyPr anchor="t"/>
          <a:p>
            <a:pPr marL="0" indent="0">
              <a:buNone/>
            </a:pPr>
            <a:r>
              <a:rPr lang="en-US" altLang="en-US" sz="1800">
                <a:latin typeface="Consolas" panose="020B0609020204030204" charset="0"/>
              </a:rPr>
              <a:t>import threading</a:t>
            </a:r>
            <a:endParaRPr lang="en-US" altLang="en-US" sz="1800">
              <a:latin typeface="Consolas" panose="020B0609020204030204" charset="0"/>
            </a:endParaRPr>
          </a:p>
          <a:p>
            <a:pPr marL="0" indent="0">
              <a:buNone/>
            </a:pPr>
            <a:r>
              <a:rPr lang="en-US" altLang="en-US" sz="1800">
                <a:latin typeface="Consolas" panose="020B0609020204030204" charset="0"/>
              </a:rPr>
              <a:t>import random</a:t>
            </a:r>
            <a:endParaRPr lang="en-US" altLang="en-US" sz="1800">
              <a:latin typeface="Consolas" panose="020B0609020204030204" charset="0"/>
            </a:endParaRPr>
          </a:p>
          <a:p>
            <a:pPr marL="0" indent="0">
              <a:buNone/>
            </a:pPr>
            <a:r>
              <a:rPr lang="en-US" altLang="en-US" sz="1800">
                <a:latin typeface="Consolas" panose="020B0609020204030204" charset="0"/>
              </a:rPr>
              <a:t>import time</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def worker(arg):</a:t>
            </a:r>
            <a:endParaRPr lang="en-US" altLang="en-US" sz="1800">
              <a:latin typeface="Consolas" panose="020B0609020204030204" charset="0"/>
            </a:endParaRPr>
          </a:p>
          <a:p>
            <a:pPr marL="0" indent="0">
              <a:buNone/>
            </a:pPr>
            <a:r>
              <a:rPr lang="en-US" altLang="en-US" sz="1800">
                <a:latin typeface="Consolas" panose="020B0609020204030204" charset="0"/>
              </a:rPr>
              <a:t>    #假设每个线程需要不同的时间来完成准备工作</a:t>
            </a:r>
            <a:endParaRPr lang="en-US" altLang="en-US" sz="1800">
              <a:latin typeface="Consolas" panose="020B0609020204030204" charset="0"/>
            </a:endParaRPr>
          </a:p>
          <a:p>
            <a:pPr marL="0" indent="0">
              <a:buNone/>
            </a:pPr>
            <a:r>
              <a:rPr lang="en-US" altLang="en-US" sz="1800">
                <a:latin typeface="Consolas" panose="020B0609020204030204" charset="0"/>
              </a:rPr>
              <a:t>    time.sleep(random.randint(1, 20))</a:t>
            </a:r>
            <a:endParaRPr lang="en-US" altLang="en-US" sz="1800">
              <a:latin typeface="Consolas" panose="020B0609020204030204" charset="0"/>
            </a:endParaRPr>
          </a:p>
          <a:p>
            <a:pPr marL="0" indent="0">
              <a:buNone/>
            </a:pPr>
            <a:r>
              <a:rPr lang="en-US" altLang="en-US" sz="1800">
                <a:latin typeface="Consolas" panose="020B0609020204030204" charset="0"/>
              </a:rPr>
              <a:t>    #假设已知任何线程的准备工作最多需要20秒</a:t>
            </a:r>
            <a:endParaRPr lang="en-US" altLang="en-US" sz="1800">
              <a:latin typeface="Consolas" panose="020B0609020204030204" charset="0"/>
            </a:endParaRPr>
          </a:p>
          <a:p>
            <a:pPr marL="0" indent="0">
              <a:buNone/>
            </a:pPr>
            <a:r>
              <a:rPr lang="en-US" altLang="en-US" sz="1800">
                <a:latin typeface="Consolas" panose="020B0609020204030204" charset="0"/>
              </a:rPr>
              <a:t>    #每个线程调用wait()时，返回值不一样</a:t>
            </a:r>
            <a:endParaRPr lang="en-US" altLang="en-US" sz="1800">
              <a:latin typeface="Consolas" panose="020B0609020204030204" charset="0"/>
            </a:endParaRPr>
          </a:p>
          <a:p>
            <a:pPr marL="0" indent="0">
              <a:buNone/>
            </a:pPr>
            <a:r>
              <a:rPr lang="en-US" altLang="en-US" sz="1800">
                <a:latin typeface="Consolas" panose="020B0609020204030204" charset="0"/>
              </a:rPr>
              <a:t>    r = b.wait(20)</a:t>
            </a:r>
            <a:endParaRPr lang="en-US" altLang="en-US" sz="1800">
              <a:latin typeface="Consolas" panose="020B0609020204030204" charset="0"/>
            </a:endParaRPr>
          </a:p>
          <a:p>
            <a:pPr marL="0" indent="0">
              <a:buNone/>
            </a:pPr>
            <a:r>
              <a:rPr lang="en-US" altLang="en-US" sz="1800">
                <a:latin typeface="Consolas" panose="020B0609020204030204" charset="0"/>
              </a:rPr>
              <a:t>    if r==0:</a:t>
            </a:r>
            <a:endParaRPr lang="en-US" altLang="en-US" sz="1800">
              <a:latin typeface="Consolas" panose="020B0609020204030204" charset="0"/>
            </a:endParaRPr>
          </a:p>
          <a:p>
            <a:pPr marL="0" indent="0">
              <a:buNone/>
            </a:pPr>
            <a:r>
              <a:rPr lang="en-US" altLang="en-US" sz="1800">
                <a:latin typeface="Consolas" panose="020B0609020204030204" charset="0"/>
              </a:rPr>
              <a:t>        print(arg)</a:t>
            </a:r>
            <a:endParaRPr lang="en-US" altLang="en-US" sz="1800">
              <a:latin typeface="Consolas" panose="020B0609020204030204" charset="0"/>
            </a:endParaRPr>
          </a:p>
        </p:txBody>
      </p:sp>
      <p:sp>
        <p:nvSpPr>
          <p:cNvPr id="2" name="Title 1"/>
          <p:cNvSpPr/>
          <p:nvPr>
            <p:ph type="title"/>
          </p:nvPr>
        </p:nvSpPr>
        <p:spPr/>
        <p:txBody>
          <a:bodyPr/>
          <a:p>
            <a:r>
              <a:rPr>
                <a:sym typeface="+mn-ea"/>
              </a:rPr>
              <a:t>12.1.9  Barrier对象</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Content Placeholder 2"/>
          <p:cNvSpPr>
            <a:spLocks noGrp="1"/>
          </p:cNvSpPr>
          <p:nvPr>
            <p:ph idx="1"/>
          </p:nvPr>
        </p:nvSpPr>
        <p:spPr/>
        <p:txBody>
          <a:bodyPr anchor="t"/>
          <a:p>
            <a:pPr marL="0" indent="0">
              <a:buNone/>
            </a:pPr>
            <a:r>
              <a:rPr lang="en-US" altLang="en-US" sz="1800">
                <a:latin typeface="Consolas" panose="020B0609020204030204" charset="0"/>
              </a:rPr>
              <a:t>def printOk():</a:t>
            </a:r>
            <a:endParaRPr lang="en-US" altLang="en-US" sz="1800">
              <a:latin typeface="Consolas" panose="020B0609020204030204" charset="0"/>
            </a:endParaRPr>
          </a:p>
          <a:p>
            <a:pPr marL="0" indent="0">
              <a:buNone/>
            </a:pPr>
            <a:r>
              <a:rPr lang="en-US" altLang="en-US" sz="1800">
                <a:latin typeface="Consolas" panose="020B0609020204030204" charset="0"/>
              </a:rPr>
              <a:t>    print('ok')</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#允许3个线程等待</a:t>
            </a:r>
            <a:endParaRPr lang="en-US" altLang="en-US" sz="1800">
              <a:latin typeface="Consolas" panose="020B0609020204030204" charset="0"/>
            </a:endParaRPr>
          </a:p>
          <a:p>
            <a:pPr marL="0" indent="0">
              <a:buNone/>
            </a:pPr>
            <a:r>
              <a:rPr lang="en-US" altLang="en-US" sz="1800">
                <a:latin typeface="Consolas" panose="020B0609020204030204" charset="0"/>
              </a:rPr>
              <a:t>#如果线程调用wait()时没有指定超时时间，默认为20秒</a:t>
            </a:r>
            <a:endParaRPr lang="en-US" altLang="en-US" sz="1800">
              <a:latin typeface="Consolas" panose="020B0609020204030204" charset="0"/>
            </a:endParaRPr>
          </a:p>
          <a:p>
            <a:pPr marL="0" indent="0">
              <a:buNone/>
            </a:pPr>
            <a:r>
              <a:rPr lang="en-US" altLang="en-US" sz="1800">
                <a:latin typeface="Consolas" panose="020B0609020204030204" charset="0"/>
              </a:rPr>
              <a:t>b = threading.Barrier(parties=3, action=printOk, timeout=20)</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#创建并启动3个线程，线程数量必须与Barrier对象的parties一致</a:t>
            </a:r>
            <a:endParaRPr lang="en-US" altLang="en-US" sz="1800">
              <a:latin typeface="Consolas" panose="020B0609020204030204" charset="0"/>
            </a:endParaRPr>
          </a:p>
          <a:p>
            <a:pPr marL="0" indent="0">
              <a:buNone/>
            </a:pPr>
            <a:r>
              <a:rPr lang="en-US" altLang="en-US" sz="1800">
                <a:latin typeface="Consolas" panose="020B0609020204030204" charset="0"/>
              </a:rPr>
              <a:t>for i in range(3):</a:t>
            </a:r>
            <a:endParaRPr lang="en-US" altLang="en-US" sz="1800">
              <a:latin typeface="Consolas" panose="020B0609020204030204" charset="0"/>
            </a:endParaRPr>
          </a:p>
          <a:p>
            <a:pPr marL="0" indent="0">
              <a:buNone/>
            </a:pPr>
            <a:r>
              <a:rPr lang="en-US" altLang="en-US" sz="1800">
                <a:latin typeface="Consolas" panose="020B0609020204030204" charset="0"/>
              </a:rPr>
              <a:t>    t = threading.Thread(target=worker, args=(i,))</a:t>
            </a:r>
            <a:endParaRPr lang="en-US" altLang="en-US" sz="1800">
              <a:latin typeface="Consolas" panose="020B0609020204030204" charset="0"/>
            </a:endParaRPr>
          </a:p>
          <a:p>
            <a:pPr marL="0" indent="0">
              <a:buNone/>
            </a:pPr>
            <a:r>
              <a:rPr lang="en-US" altLang="en-US" sz="1800">
                <a:latin typeface="Consolas" panose="020B0609020204030204" charset="0"/>
              </a:rPr>
              <a:t>    t.start()</a:t>
            </a:r>
            <a:endParaRPr lang="en-US" altLang="en-US" sz="1800">
              <a:latin typeface="Consolas" panose="020B0609020204030204" charset="0"/>
            </a:endParaRPr>
          </a:p>
        </p:txBody>
      </p:sp>
      <p:sp>
        <p:nvSpPr>
          <p:cNvPr id="2" name="Title 1"/>
          <p:cNvSpPr/>
          <p:nvPr>
            <p:ph type="title"/>
          </p:nvPr>
        </p:nvSpPr>
        <p:spPr/>
        <p:txBody>
          <a:bodyPr/>
          <a:p>
            <a:r>
              <a:rPr>
                <a:sym typeface="+mn-ea"/>
              </a:rPr>
              <a:t>12.1.9  Barrier对象</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2"/>
          <p:cNvSpPr>
            <a:spLocks noGrp="1"/>
          </p:cNvSpPr>
          <p:nvPr>
            <p:ph idx="1"/>
          </p:nvPr>
        </p:nvSpPr>
        <p:spPr/>
        <p:txBody>
          <a:bodyPr anchor="t"/>
          <a:p>
            <a:pPr>
              <a:lnSpc>
                <a:spcPct val="150000"/>
              </a:lnSpc>
              <a:spcBef>
                <a:spcPts val="600"/>
              </a:spcBef>
              <a:spcAft>
                <a:spcPts val="600"/>
              </a:spcAft>
              <a:buFont typeface="Wingdings" panose="05000000000000000000" charset="0"/>
              <a:buChar char="§"/>
            </a:pPr>
            <a:r>
              <a:rPr lang="zh-CN" altLang="en-US" sz="2400"/>
              <a:t>进程是正在执行中的应用程序。一个进程是一个执行中的文件使用资源的总和，包括虚拟地址空间、代码、数据、对象句柄、环境变量和执行单元等等。一个应用程序同时打开并执行多次，会创建多个进程。</a:t>
            </a:r>
            <a:endParaRPr lang="zh-CN" altLang="en-US" sz="2400"/>
          </a:p>
          <a:p>
            <a:pPr>
              <a:lnSpc>
                <a:spcPct val="150000"/>
              </a:lnSpc>
              <a:spcBef>
                <a:spcPts val="600"/>
              </a:spcBef>
              <a:spcAft>
                <a:spcPts val="600"/>
              </a:spcAft>
              <a:buFont typeface="Wingdings" panose="05000000000000000000" charset="0"/>
              <a:buChar char="§"/>
            </a:pPr>
            <a:r>
              <a:rPr lang="zh-CN" altLang="en-US" sz="2400"/>
              <a:t>Python标准库multiprocessing支持使用类似于threading的用法来创建与管理进程，并且避免了GIL（Global Interpreter Lock）问题，可以更有效地利用CPU资源。</a:t>
            </a:r>
            <a:endParaRPr lang="zh-CN" altLang="en-US" sz="2400"/>
          </a:p>
        </p:txBody>
      </p:sp>
      <p:sp>
        <p:nvSpPr>
          <p:cNvPr id="2" name="Title 1"/>
          <p:cNvSpPr/>
          <p:nvPr>
            <p:ph type="title"/>
          </p:nvPr>
        </p:nvSpPr>
        <p:spPr/>
        <p:txBody>
          <a:bodyPr/>
          <a:p>
            <a:r>
              <a:rPr>
                <a:sym typeface="+mn-ea"/>
              </a:rPr>
              <a:t>12.2  多进程编程</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内容占位符 2"/>
          <p:cNvSpPr>
            <a:spLocks noGrp="1"/>
          </p:cNvSpPr>
          <p:nvPr>
            <p:ph idx="1"/>
          </p:nvPr>
        </p:nvSpPr>
        <p:spPr>
          <a:xfrm>
            <a:off x="898525" y="1308735"/>
            <a:ext cx="10545445" cy="4831080"/>
          </a:xfrm>
        </p:spPr>
        <p:txBody>
          <a:bodyPr anchor="t"/>
          <a:p>
            <a:pPr>
              <a:lnSpc>
                <a:spcPct val="150000"/>
              </a:lnSpc>
              <a:spcBef>
                <a:spcPts val="1200"/>
              </a:spcBef>
              <a:spcAft>
                <a:spcPts val="600"/>
              </a:spcAft>
              <a:buFont typeface="Wingdings" panose="05000000000000000000" charset="0"/>
              <a:buChar char="§"/>
            </a:pPr>
            <a:r>
              <a:rPr lang="zh-CN" altLang="en-US" sz="2000"/>
              <a:t>对于单核单</a:t>
            </a:r>
            <a:r>
              <a:rPr lang="en-US" altLang="zh-CN" sz="2000"/>
              <a:t>CPU</a:t>
            </a:r>
            <a:r>
              <a:rPr lang="zh-CN" altLang="en-US" sz="2000"/>
              <a:t>而言，使用多线程并不能提高任务处理速度，但有些场合必须使用多线程技术，例如</a:t>
            </a:r>
            <a:r>
              <a:rPr lang="en-US" altLang="zh-CN" sz="2000"/>
              <a:t>GUI</a:t>
            </a:r>
            <a:r>
              <a:rPr lang="zh-CN" altLang="en-US" sz="2000"/>
              <a:t>界面的用户体验。</a:t>
            </a:r>
            <a:endParaRPr lang="zh-CN" altLang="en-US" sz="2000"/>
          </a:p>
          <a:p>
            <a:pPr>
              <a:lnSpc>
                <a:spcPct val="150000"/>
              </a:lnSpc>
              <a:spcBef>
                <a:spcPts val="1200"/>
              </a:spcBef>
              <a:spcAft>
                <a:spcPts val="600"/>
              </a:spcAft>
              <a:buFont typeface="Wingdings" panose="05000000000000000000" charset="0"/>
              <a:buChar char="§"/>
            </a:pPr>
            <a:r>
              <a:rPr lang="zh-CN" altLang="en-US" sz="2000"/>
              <a:t>并不是使用的线程数量越多越好，如果线程太多的话，线程调度带来的</a:t>
            </a:r>
            <a:r>
              <a:rPr lang="zh-CN" altLang="en-US" sz="2000" b="1"/>
              <a:t>开销</a:t>
            </a:r>
            <a:r>
              <a:rPr lang="zh-CN" altLang="en-US" sz="2000"/>
              <a:t>可能会比线程实际执行的开销还大，这样使用多线程就失去本来的意义了。</a:t>
            </a:r>
            <a:endParaRPr lang="zh-CN" altLang="en-US" sz="2000"/>
          </a:p>
        </p:txBody>
      </p:sp>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内容占位符 2"/>
          <p:cNvSpPr>
            <a:spLocks noGrp="1"/>
          </p:cNvSpPr>
          <p:nvPr>
            <p:ph idx="1"/>
          </p:nvPr>
        </p:nvSpPr>
        <p:spPr/>
        <p:txBody>
          <a:bodyPr anchor="t">
            <a:normAutofit lnSpcReduction="10000"/>
          </a:bodyPr>
          <a:p>
            <a:pPr fontAlgn="auto">
              <a:lnSpc>
                <a:spcPct val="150000"/>
              </a:lnSpc>
              <a:spcBef>
                <a:spcPct val="0"/>
              </a:spcBef>
              <a:buFont typeface="Wingdings" panose="05000000000000000000" charset="0"/>
              <a:buChar char="§"/>
            </a:pPr>
            <a:r>
              <a:rPr sz="2400" b="1">
                <a:latin typeface="Times New Roman" panose="02020603050405020304" pitchFamily="2" charset="0"/>
              </a:rPr>
              <a:t>示例12-10</a:t>
            </a:r>
            <a:r>
              <a:rPr sz="2400">
                <a:latin typeface="Times New Roman" panose="02020603050405020304" pitchFamily="2" charset="0"/>
              </a:rPr>
              <a:t>  进程创建与启动。</a:t>
            </a:r>
            <a:endParaRPr sz="2400">
              <a:latin typeface="Times New Roman" panose="02020603050405020304" pitchFamily="2" charset="0"/>
            </a:endParaRPr>
          </a:p>
          <a:p>
            <a:pPr marL="0" indent="0" fontAlgn="auto">
              <a:lnSpc>
                <a:spcPct val="100000"/>
              </a:lnSpc>
              <a:spcBef>
                <a:spcPct val="0"/>
              </a:spcBef>
              <a:buNone/>
            </a:pPr>
            <a:r>
              <a:rPr sz="2000">
                <a:latin typeface="Consolas" panose="020B0609020204030204" charset="0"/>
              </a:rPr>
              <a:t>from multiprocessing import Process</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import os</a:t>
            </a:r>
            <a:endParaRPr sz="2000">
              <a:latin typeface="Consolas" panose="020B0609020204030204" charset="0"/>
            </a:endParaRPr>
          </a:p>
          <a:p>
            <a:pPr marL="0" indent="0" fontAlgn="auto">
              <a:lnSpc>
                <a:spcPct val="100000"/>
              </a:lnSpc>
              <a:spcBef>
                <a:spcPct val="0"/>
              </a:spcBef>
              <a:buNone/>
            </a:pP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def f(name):</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print('module name:', __name__)</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print('parent process:', os.getppid())   #查看父进程ID</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print('process id:', os.getpid())       #查看当前进程ID</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print('hello', name)</a:t>
            </a:r>
            <a:endParaRPr sz="2000">
              <a:latin typeface="Consolas" panose="020B0609020204030204" charset="0"/>
            </a:endParaRPr>
          </a:p>
          <a:p>
            <a:pPr marL="0" indent="0" fontAlgn="auto">
              <a:lnSpc>
                <a:spcPct val="100000"/>
              </a:lnSpc>
              <a:spcBef>
                <a:spcPct val="0"/>
              </a:spcBef>
              <a:buNone/>
            </a:pP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if __name__ == '__main__':</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 = Process(target=f, args=('bob',))    #创建进程</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p.start()                          #启动进程</a:t>
            </a:r>
            <a:endParaRPr sz="2000">
              <a:latin typeface="Consolas" panose="020B0609020204030204" charset="0"/>
            </a:endParaRPr>
          </a:p>
          <a:p>
            <a:pPr marL="0" indent="0" fontAlgn="auto">
              <a:lnSpc>
                <a:spcPct val="100000"/>
              </a:lnSpc>
              <a:spcBef>
                <a:spcPct val="0"/>
              </a:spcBef>
              <a:buNone/>
            </a:pPr>
            <a:r>
              <a:rPr sz="2000">
                <a:latin typeface="Consolas" panose="020B0609020204030204" charset="0"/>
              </a:rPr>
              <a:t>    p.join()                          #等待进程运行结束</a:t>
            </a:r>
            <a:endParaRPr sz="2000">
              <a:latin typeface="Consolas" panose="020B0609020204030204" charset="0"/>
            </a:endParaRPr>
          </a:p>
        </p:txBody>
      </p:sp>
      <p:sp>
        <p:nvSpPr>
          <p:cNvPr id="2" name="Title 1"/>
          <p:cNvSpPr/>
          <p:nvPr>
            <p:ph type="title"/>
          </p:nvPr>
        </p:nvSpPr>
        <p:spPr/>
        <p:txBody>
          <a:bodyPr/>
          <a:p>
            <a:r>
              <a:rPr>
                <a:sym typeface="+mn-ea"/>
              </a:rPr>
              <a:t>12.2.1  进程创建与管理</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pPr fontAlgn="base">
              <a:lnSpc>
                <a:spcPct val="150000"/>
              </a:lnSpc>
            </a:pPr>
            <a:r>
              <a:rPr sz="2400" b="1" strike="noStrike" noProof="1"/>
              <a:t>示例12-11</a:t>
            </a:r>
            <a:r>
              <a:rPr sz="2400" strike="noStrike" noProof="1"/>
              <a:t>  使用Lock对象实现进程同步。</a:t>
            </a:r>
            <a:endParaRPr sz="2400" strike="noStrike" noProof="1"/>
          </a:p>
          <a:p>
            <a:pPr marL="0" indent="0" fontAlgn="base">
              <a:lnSpc>
                <a:spcPct val="100000"/>
              </a:lnSpc>
              <a:spcBef>
                <a:spcPts val="0"/>
              </a:spcBef>
              <a:buNone/>
            </a:pPr>
            <a:r>
              <a:rPr sz="2000" strike="noStrike" noProof="1">
                <a:latin typeface="Consolas" panose="020B0609020204030204" charset="0"/>
              </a:rPr>
              <a:t>from multiprocessing import Process, Lock</a:t>
            </a:r>
            <a:endParaRPr sz="2000" strike="noStrike" noProof="1">
              <a:latin typeface="Consolas" panose="020B0609020204030204" charset="0"/>
            </a:endParaRPr>
          </a:p>
          <a:p>
            <a:pPr marL="0" indent="0" fontAlgn="base">
              <a:lnSpc>
                <a:spcPct val="100000"/>
              </a:lnSpc>
              <a:spcBef>
                <a:spcPts val="0"/>
              </a:spcBef>
              <a:buNone/>
            </a:pP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def f(lock, i):</a:t>
            </a: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    with lock:                       #Lock对象支持上下文管理协议</a:t>
            </a: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        print('hello world', i)</a:t>
            </a:r>
            <a:endParaRPr sz="2000" strike="noStrike" noProof="1">
              <a:latin typeface="Consolas" panose="020B0609020204030204" charset="0"/>
            </a:endParaRPr>
          </a:p>
          <a:p>
            <a:pPr marL="0" indent="0" fontAlgn="base">
              <a:lnSpc>
                <a:spcPct val="100000"/>
              </a:lnSpc>
              <a:spcBef>
                <a:spcPts val="0"/>
              </a:spcBef>
              <a:buNone/>
            </a:pP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if __name__ == '__main__':</a:t>
            </a: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    lock = Lock()                    #创建锁对象</a:t>
            </a: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    for num in range(10):</a:t>
            </a:r>
            <a:endParaRPr sz="2000" strike="noStrike" noProof="1">
              <a:latin typeface="Consolas" panose="020B0609020204030204" charset="0"/>
            </a:endParaRPr>
          </a:p>
          <a:p>
            <a:pPr marL="0" indent="0" fontAlgn="base">
              <a:lnSpc>
                <a:spcPct val="100000"/>
              </a:lnSpc>
              <a:spcBef>
                <a:spcPts val="0"/>
              </a:spcBef>
              <a:buNone/>
            </a:pPr>
            <a:r>
              <a:rPr sz="2000" strike="noStrike" noProof="1">
                <a:latin typeface="Consolas" panose="020B0609020204030204" charset="0"/>
              </a:rPr>
              <a:t>        Process(target=f, args=(lock, num)).start()</a:t>
            </a:r>
            <a:endParaRPr sz="2000" strike="noStrike" noProof="1">
              <a:latin typeface="Consolas" panose="020B0609020204030204" charset="0"/>
            </a:endParaRPr>
          </a:p>
        </p:txBody>
      </p:sp>
      <p:sp>
        <p:nvSpPr>
          <p:cNvPr id="2" name="Title 1"/>
          <p:cNvSpPr/>
          <p:nvPr>
            <p:ph type="title"/>
          </p:nvPr>
        </p:nvSpPr>
        <p:spPr/>
        <p:txBody>
          <a:bodyPr/>
          <a:p>
            <a:r>
              <a:rPr>
                <a:sym typeface="+mn-ea"/>
              </a:rPr>
              <a:t>12.2.2  进程同步技术</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12.2.2  进程同步技术</a:t>
            </a:r>
            <a:endParaRPr lang="en-US"/>
          </a:p>
        </p:txBody>
      </p:sp>
      <p:sp>
        <p:nvSpPr>
          <p:cNvPr id="3" name="Content Placeholder 2"/>
          <p:cNvSpPr>
            <a:spLocks noGrp="1"/>
          </p:cNvSpPr>
          <p:nvPr>
            <p:ph idx="1"/>
          </p:nvPr>
        </p:nvSpPr>
        <p:spPr/>
        <p:txBody>
          <a:bodyPr>
            <a:normAutofit fontScale="90000"/>
          </a:bodyPr>
          <a:p>
            <a:r>
              <a:rPr lang="en-US" sz="2400" b="1"/>
              <a:t>示例12-12</a:t>
            </a:r>
            <a:r>
              <a:rPr lang="en-US" sz="2400"/>
              <a:t>  使用Event对象实现进程同步。</a:t>
            </a:r>
            <a:endParaRPr lang="en-US" sz="2400"/>
          </a:p>
          <a:p>
            <a:pPr marL="0" indent="0" fontAlgn="auto">
              <a:lnSpc>
                <a:spcPct val="100000"/>
              </a:lnSpc>
              <a:spcBef>
                <a:spcPts val="0"/>
              </a:spcBef>
              <a:buNone/>
            </a:pPr>
            <a:r>
              <a:rPr lang="en-US" sz="2000">
                <a:latin typeface="Consolas" panose="020B0609020204030204" charset="0"/>
              </a:rPr>
              <a:t>from multiprocessing import Process, Event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f(e,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e.is_set():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e.wait()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print('hello world',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e.clear()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e.set()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if __name__ == '__main__':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 = Event()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num in range(10):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Process(target=f, args=(e,num)).start()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内容占位符 2"/>
          <p:cNvSpPr>
            <a:spLocks noGrp="1"/>
          </p:cNvSpPr>
          <p:nvPr>
            <p:ph idx="1"/>
          </p:nvPr>
        </p:nvSpPr>
        <p:spPr>
          <a:xfrm>
            <a:off x="838200" y="1321435"/>
            <a:ext cx="10938510" cy="4639945"/>
          </a:xfrm>
        </p:spPr>
        <p:txBody>
          <a:bodyPr anchor="t"/>
          <a:p>
            <a:r>
              <a:rPr lang="zh-CN" altLang="en-US" sz="2400"/>
              <a:t>进程池对象Pool提供了大量的方法支持并行操作，常用的方法有：</a:t>
            </a:r>
            <a:endParaRPr lang="zh-CN" altLang="en-US" sz="2400"/>
          </a:p>
          <a:p>
            <a:pPr fontAlgn="auto">
              <a:lnSpc>
                <a:spcPct val="150000"/>
              </a:lnSpc>
              <a:spcBef>
                <a:spcPct val="0"/>
              </a:spcBef>
              <a:buFont typeface="Wingdings" panose="05000000000000000000" charset="0"/>
              <a:buChar char="ü"/>
            </a:pPr>
            <a:r>
              <a:rPr lang="zh-CN" altLang="en-US" sz="2000"/>
              <a:t>apply(func[, args[, kwds]])：调用函数func，并传递参数args和kwds，同时阻塞当前进程直至函数返回，函数func只会在进程池中的一个工作进程中运行。</a:t>
            </a:r>
            <a:endParaRPr lang="zh-CN" altLang="en-US" sz="2000"/>
          </a:p>
          <a:p>
            <a:pPr fontAlgn="auto">
              <a:lnSpc>
                <a:spcPct val="150000"/>
              </a:lnSpc>
              <a:spcBef>
                <a:spcPct val="0"/>
              </a:spcBef>
              <a:buFont typeface="Wingdings" panose="05000000000000000000" charset="0"/>
              <a:buChar char="ü"/>
            </a:pPr>
            <a:r>
              <a:rPr lang="zh-CN" altLang="en-US" sz="2000"/>
              <a:t>apply_async(func[, args[, kwds[, callback[, error_callback]]]])：apply()的变形，返回结果对象，可以通过结果对象的get()方法获取其中的结果；参数callback和error_callback都是单参数函数，当结果对象可用时会自动调用callback，该调用失败时会自动调用error_callback。</a:t>
            </a:r>
            <a:endParaRPr lang="zh-CN" altLang="en-US" sz="2000"/>
          </a:p>
          <a:p>
            <a:pPr fontAlgn="auto">
              <a:lnSpc>
                <a:spcPct val="150000"/>
              </a:lnSpc>
              <a:spcBef>
                <a:spcPct val="0"/>
              </a:spcBef>
              <a:buFont typeface="Wingdings" panose="05000000000000000000" charset="0"/>
              <a:buChar char="ü"/>
            </a:pPr>
            <a:r>
              <a:rPr lang="zh-CN" altLang="en-US" sz="2000"/>
              <a:t>map(func, iterable[, chunksize])：内置函数map()的并行版本，但只能接收一个可迭代对象作为参数，该方法会阻塞当前进程直至结果可用。该方法会把迭代对象iterable切分成多个块再作为独立的任务提交给进程池，块的大小可以通过参数chunksize（默认值为1）来设置。</a:t>
            </a:r>
            <a:endParaRPr lang="zh-CN" altLang="en-US" sz="2000"/>
          </a:p>
        </p:txBody>
      </p:sp>
      <p:sp>
        <p:nvSpPr>
          <p:cNvPr id="2" name="Title 1"/>
          <p:cNvSpPr/>
          <p:nvPr>
            <p:ph type="title"/>
          </p:nvPr>
        </p:nvSpPr>
        <p:spPr/>
        <p:txBody>
          <a:bodyPr>
            <a:normAutofit/>
          </a:bodyPr>
          <a:p>
            <a:r>
              <a:rPr>
                <a:sym typeface="+mn-ea"/>
              </a:rPr>
              <a:t>12.2.3  Pool对象</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内容占位符 2"/>
          <p:cNvSpPr>
            <a:spLocks noGrp="1"/>
          </p:cNvSpPr>
          <p:nvPr>
            <p:ph idx="1"/>
          </p:nvPr>
        </p:nvSpPr>
        <p:spPr/>
        <p:txBody>
          <a:bodyPr anchor="t">
            <a:normAutofit fontScale="90000" lnSpcReduction="20000"/>
          </a:bodyPr>
          <a:p>
            <a:pPr>
              <a:lnSpc>
                <a:spcPct val="150000"/>
              </a:lnSpc>
              <a:spcBef>
                <a:spcPct val="0"/>
              </a:spcBef>
              <a:buFont typeface="Wingdings" panose="05000000000000000000" charset="0"/>
              <a:buChar char="ü"/>
            </a:pPr>
            <a:r>
              <a:rPr lang="zh-CN" altLang="en-US" sz="2000"/>
              <a:t>map_async(func, iterable[, chunksize[, callback[, error_callback]]])：与map()方法类似，但返回结果对象，需要使用结果对象的get()方法来获取其中的值。</a:t>
            </a:r>
            <a:endParaRPr lang="zh-CN" altLang="en-US" sz="2000"/>
          </a:p>
          <a:p>
            <a:pPr>
              <a:lnSpc>
                <a:spcPct val="150000"/>
              </a:lnSpc>
              <a:spcBef>
                <a:spcPct val="0"/>
              </a:spcBef>
              <a:buFont typeface="Wingdings" panose="05000000000000000000" charset="0"/>
              <a:buChar char="ü"/>
            </a:pPr>
            <a:r>
              <a:rPr lang="zh-CN" altLang="en-US" sz="2000"/>
              <a:t>imap(func, iterable[, chunksize])：map()方法的惰性求值版本，返回迭代器对象。</a:t>
            </a:r>
            <a:endParaRPr lang="zh-CN" altLang="en-US" sz="2000"/>
          </a:p>
          <a:p>
            <a:pPr>
              <a:lnSpc>
                <a:spcPct val="150000"/>
              </a:lnSpc>
              <a:spcBef>
                <a:spcPct val="0"/>
              </a:spcBef>
              <a:buFont typeface="Wingdings" panose="05000000000000000000" charset="0"/>
              <a:buChar char="ü"/>
            </a:pPr>
            <a:r>
              <a:rPr lang="zh-CN" altLang="en-US" sz="2000"/>
              <a:t>imap_unordered(func, iterable[, chunksize])：与imap()方法类似，但不保证结果会按参数iterable中原来元素的先后顺序返回。</a:t>
            </a:r>
            <a:endParaRPr lang="zh-CN" altLang="en-US" sz="2000"/>
          </a:p>
          <a:p>
            <a:pPr>
              <a:lnSpc>
                <a:spcPct val="150000"/>
              </a:lnSpc>
              <a:spcBef>
                <a:spcPct val="0"/>
              </a:spcBef>
              <a:buFont typeface="Wingdings" panose="05000000000000000000" charset="0"/>
              <a:buChar char="ü"/>
            </a:pPr>
            <a:r>
              <a:rPr lang="zh-CN" altLang="en-US" sz="2000"/>
              <a:t>starmap(func, iterable[, chunksize])：类似于map()方法，但要求参数iterable中的元素为迭代对象并可解包为函数func的参数。</a:t>
            </a:r>
            <a:endParaRPr lang="zh-CN" altLang="en-US" sz="2000"/>
          </a:p>
          <a:p>
            <a:pPr>
              <a:lnSpc>
                <a:spcPct val="150000"/>
              </a:lnSpc>
              <a:spcBef>
                <a:spcPct val="0"/>
              </a:spcBef>
              <a:buFont typeface="Wingdings" panose="05000000000000000000" charset="0"/>
              <a:buChar char="ü"/>
            </a:pPr>
            <a:r>
              <a:rPr lang="zh-CN" altLang="en-US" sz="2000"/>
              <a:t>starmap_async(func, iterable[, chunksize[, callback[, error_back]]])：方法starmap()和map_async()的组合，返回结果对象。</a:t>
            </a:r>
            <a:endParaRPr lang="zh-CN" altLang="en-US" sz="2000"/>
          </a:p>
          <a:p>
            <a:pPr>
              <a:lnSpc>
                <a:spcPct val="150000"/>
              </a:lnSpc>
              <a:spcBef>
                <a:spcPct val="0"/>
              </a:spcBef>
              <a:buFont typeface="Wingdings" panose="05000000000000000000" charset="0"/>
              <a:buChar char="ü"/>
            </a:pPr>
            <a:r>
              <a:rPr lang="zh-CN" altLang="en-US" sz="2000"/>
              <a:t>close()：不允许再向进程池提交任务，当所有已提交任务完成后工作进程会退出。</a:t>
            </a:r>
            <a:endParaRPr lang="zh-CN" altLang="en-US" sz="2000"/>
          </a:p>
          <a:p>
            <a:pPr>
              <a:lnSpc>
                <a:spcPct val="150000"/>
              </a:lnSpc>
              <a:spcBef>
                <a:spcPct val="0"/>
              </a:spcBef>
              <a:buFont typeface="Wingdings" panose="05000000000000000000" charset="0"/>
              <a:buChar char="ü"/>
            </a:pPr>
            <a:r>
              <a:rPr lang="zh-CN" altLang="en-US" sz="2000"/>
              <a:t>terminate()：立即结束工作进程，当线程池对象被回收时会自动调用该方法。</a:t>
            </a:r>
            <a:endParaRPr lang="zh-CN" altLang="en-US" sz="2000"/>
          </a:p>
          <a:p>
            <a:pPr>
              <a:lnSpc>
                <a:spcPct val="150000"/>
              </a:lnSpc>
              <a:spcBef>
                <a:spcPct val="0"/>
              </a:spcBef>
              <a:buFont typeface="Wingdings" panose="05000000000000000000" charset="0"/>
              <a:buChar char="ü"/>
            </a:pPr>
            <a:r>
              <a:rPr lang="zh-CN" altLang="en-US" sz="2000"/>
              <a:t>join()：等待工作进程退出，在此之前必须先调用close()或terminate()。</a:t>
            </a:r>
            <a:endParaRPr lang="zh-CN" altLang="en-US" sz="2000"/>
          </a:p>
        </p:txBody>
      </p:sp>
      <p:sp>
        <p:nvSpPr>
          <p:cNvPr id="2" name="Title 1"/>
          <p:cNvSpPr/>
          <p:nvPr>
            <p:ph type="title"/>
          </p:nvPr>
        </p:nvSpPr>
        <p:spPr/>
        <p:txBody>
          <a:bodyPr>
            <a:normAutofit/>
          </a:bodyPr>
          <a:p>
            <a:r>
              <a:rPr>
                <a:sym typeface="+mn-ea"/>
              </a:rPr>
              <a:t>12.2.3  Pool对象</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内容占位符 2"/>
          <p:cNvSpPr>
            <a:spLocks noGrp="1"/>
          </p:cNvSpPr>
          <p:nvPr>
            <p:ph idx="1"/>
          </p:nvPr>
        </p:nvSpPr>
        <p:spPr/>
        <p:txBody>
          <a:bodyPr anchor="t">
            <a:normAutofit/>
          </a:bodyPr>
          <a:p>
            <a:pPr>
              <a:buFont typeface="Wingdings" panose="05000000000000000000" charset="0"/>
              <a:buChar char="§"/>
            </a:pPr>
            <a:r>
              <a:rPr sz="2400" b="1"/>
              <a:t>示例12-13</a:t>
            </a:r>
            <a:r>
              <a:rPr sz="2400"/>
              <a:t>  并发计算二维数组每行的平均值。</a:t>
            </a:r>
            <a:endParaRPr sz="2400"/>
          </a:p>
          <a:p>
            <a:pPr marL="0" indent="0" fontAlgn="auto">
              <a:lnSpc>
                <a:spcPct val="100000"/>
              </a:lnSpc>
              <a:spcBef>
                <a:spcPts val="0"/>
              </a:spcBef>
              <a:buNone/>
            </a:pPr>
            <a:r>
              <a:rPr sz="2000"/>
              <a:t>from multiprocessing import Pool</a:t>
            </a:r>
            <a:endParaRPr sz="2000"/>
          </a:p>
          <a:p>
            <a:pPr marL="0" indent="0" fontAlgn="auto">
              <a:lnSpc>
                <a:spcPct val="100000"/>
              </a:lnSpc>
              <a:spcBef>
                <a:spcPts val="0"/>
              </a:spcBef>
              <a:buNone/>
            </a:pPr>
            <a:r>
              <a:rPr sz="2000"/>
              <a:t>from statistics import mean</a:t>
            </a:r>
            <a:endParaRPr sz="2000"/>
          </a:p>
          <a:p>
            <a:pPr marL="0" indent="0" fontAlgn="auto">
              <a:lnSpc>
                <a:spcPct val="100000"/>
              </a:lnSpc>
              <a:spcBef>
                <a:spcPts val="0"/>
              </a:spcBef>
              <a:buNone/>
            </a:pPr>
            <a:endParaRPr sz="2000"/>
          </a:p>
          <a:p>
            <a:pPr marL="0" indent="0" fontAlgn="auto">
              <a:lnSpc>
                <a:spcPct val="100000"/>
              </a:lnSpc>
              <a:spcBef>
                <a:spcPts val="0"/>
              </a:spcBef>
              <a:buNone/>
            </a:pPr>
            <a:r>
              <a:rPr sz="2000"/>
              <a:t>def f(x):</a:t>
            </a:r>
            <a:endParaRPr sz="2000"/>
          </a:p>
          <a:p>
            <a:pPr marL="0" indent="0" fontAlgn="auto">
              <a:lnSpc>
                <a:spcPct val="100000"/>
              </a:lnSpc>
              <a:spcBef>
                <a:spcPts val="0"/>
              </a:spcBef>
              <a:buNone/>
            </a:pPr>
            <a:r>
              <a:rPr sz="2000"/>
              <a:t>    return mean(x)</a:t>
            </a:r>
            <a:endParaRPr sz="2000"/>
          </a:p>
          <a:p>
            <a:pPr marL="0" indent="0" fontAlgn="auto">
              <a:lnSpc>
                <a:spcPct val="100000"/>
              </a:lnSpc>
              <a:spcBef>
                <a:spcPts val="0"/>
              </a:spcBef>
              <a:buNone/>
            </a:pPr>
            <a:endParaRPr sz="2000"/>
          </a:p>
          <a:p>
            <a:pPr marL="0" indent="0" fontAlgn="auto">
              <a:lnSpc>
                <a:spcPct val="100000"/>
              </a:lnSpc>
              <a:spcBef>
                <a:spcPts val="0"/>
              </a:spcBef>
              <a:buNone/>
            </a:pPr>
            <a:r>
              <a:rPr sz="2000"/>
              <a:t>if __name__ == '__main__':</a:t>
            </a:r>
            <a:endParaRPr sz="2000"/>
          </a:p>
          <a:p>
            <a:pPr marL="0" indent="0" fontAlgn="auto">
              <a:lnSpc>
                <a:spcPct val="100000"/>
              </a:lnSpc>
              <a:spcBef>
                <a:spcPts val="0"/>
              </a:spcBef>
              <a:buNone/>
            </a:pPr>
            <a:r>
              <a:rPr sz="2000"/>
              <a:t>    x = [list(range(10)), list(range(20,30)), </a:t>
            </a:r>
            <a:endParaRPr sz="2000"/>
          </a:p>
          <a:p>
            <a:pPr marL="0" indent="0" fontAlgn="auto">
              <a:lnSpc>
                <a:spcPct val="100000"/>
              </a:lnSpc>
              <a:spcBef>
                <a:spcPts val="0"/>
              </a:spcBef>
              <a:buNone/>
            </a:pPr>
            <a:r>
              <a:rPr sz="2000"/>
              <a:t>        list(range(50,60)), list(range(80,90))]</a:t>
            </a:r>
            <a:endParaRPr sz="2000"/>
          </a:p>
          <a:p>
            <a:pPr marL="0" indent="0" fontAlgn="auto">
              <a:lnSpc>
                <a:spcPct val="100000"/>
              </a:lnSpc>
              <a:spcBef>
                <a:spcPts val="0"/>
              </a:spcBef>
              <a:buNone/>
            </a:pPr>
            <a:r>
              <a:rPr sz="2000"/>
              <a:t>    with Pool(5) as p:                  #创建包含5个进程的进程池</a:t>
            </a:r>
            <a:endParaRPr sz="2000"/>
          </a:p>
          <a:p>
            <a:pPr marL="0" indent="0" fontAlgn="auto">
              <a:lnSpc>
                <a:spcPct val="100000"/>
              </a:lnSpc>
              <a:spcBef>
                <a:spcPts val="0"/>
              </a:spcBef>
              <a:buNone/>
            </a:pPr>
            <a:r>
              <a:rPr sz="2000"/>
              <a:t>        print(p.map(f, x))              #并发运行</a:t>
            </a:r>
            <a:endParaRPr sz="2000"/>
          </a:p>
        </p:txBody>
      </p:sp>
      <p:sp>
        <p:nvSpPr>
          <p:cNvPr id="2" name="Title 1"/>
          <p:cNvSpPr/>
          <p:nvPr>
            <p:ph type="title"/>
          </p:nvPr>
        </p:nvSpPr>
        <p:spPr/>
        <p:txBody>
          <a:bodyPr>
            <a:normAutofit/>
          </a:bodyPr>
          <a:p>
            <a:r>
              <a:rPr>
                <a:sym typeface="+mn-ea"/>
              </a:rPr>
              <a:t>12.2.3  Pool对象</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12.2.3  Pool对象</a:t>
            </a:r>
            <a:endParaRPr lang="en-US"/>
          </a:p>
        </p:txBody>
      </p:sp>
      <p:sp>
        <p:nvSpPr>
          <p:cNvPr id="3" name="Content Placeholder 2"/>
          <p:cNvSpPr>
            <a:spLocks noGrp="1"/>
          </p:cNvSpPr>
          <p:nvPr>
            <p:ph idx="1"/>
          </p:nvPr>
        </p:nvSpPr>
        <p:spPr/>
        <p:txBody>
          <a:bodyPr/>
          <a:p>
            <a:r>
              <a:rPr lang="en-US" sz="2400" b="1"/>
              <a:t>示例12-14</a:t>
            </a:r>
            <a:r>
              <a:rPr lang="en-US" sz="2400"/>
              <a:t>  并行计算列表中数值的平方值。</a:t>
            </a:r>
            <a:endParaRPr lang="en-US" sz="2400"/>
          </a:p>
          <a:p>
            <a:pPr marL="0" indent="0">
              <a:buNone/>
            </a:pPr>
            <a:r>
              <a:rPr lang="en-US" sz="2000">
                <a:latin typeface="Consolas" panose="020B0609020204030204" charset="0"/>
              </a:rPr>
              <a:t>from multiprocessing import Pool</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def f(x):</a:t>
            </a:r>
            <a:endParaRPr lang="en-US" sz="2000">
              <a:latin typeface="Consolas" panose="020B0609020204030204" charset="0"/>
            </a:endParaRPr>
          </a:p>
          <a:p>
            <a:pPr marL="0" indent="0">
              <a:buNone/>
            </a:pPr>
            <a:r>
              <a:rPr lang="en-US" sz="2000">
                <a:latin typeface="Consolas" panose="020B0609020204030204" charset="0"/>
              </a:rPr>
              <a:t>    return x*x</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if __name__ == '__main__':</a:t>
            </a:r>
            <a:endParaRPr lang="en-US" sz="2000">
              <a:latin typeface="Consolas" panose="020B0609020204030204" charset="0"/>
            </a:endParaRPr>
          </a:p>
          <a:p>
            <a:pPr marL="0" indent="0">
              <a:buNone/>
            </a:pPr>
            <a:r>
              <a:rPr lang="en-US" sz="2000">
                <a:latin typeface="Consolas" panose="020B0609020204030204" charset="0"/>
              </a:rPr>
              <a:t>    with Pool(5) as p:</a:t>
            </a:r>
            <a:endParaRPr lang="en-US" sz="2000">
              <a:latin typeface="Consolas" panose="020B0609020204030204" charset="0"/>
            </a:endParaRPr>
          </a:p>
          <a:p>
            <a:pPr marL="0" indent="0">
              <a:buNone/>
            </a:pPr>
            <a:r>
              <a:rPr lang="en-US" sz="2000">
                <a:latin typeface="Consolas" panose="020B0609020204030204" charset="0"/>
              </a:rPr>
              <a:t>        print(p.map(f, [1, 2, 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内容占位符 2"/>
          <p:cNvSpPr>
            <a:spLocks noGrp="1"/>
          </p:cNvSpPr>
          <p:nvPr>
            <p:ph idx="1"/>
          </p:nvPr>
        </p:nvSpPr>
        <p:spPr>
          <a:xfrm>
            <a:off x="838200" y="1321435"/>
            <a:ext cx="10515600" cy="5205730"/>
          </a:xfrm>
        </p:spPr>
        <p:txBody>
          <a:bodyPr anchor="t">
            <a:normAutofit/>
          </a:bodyPr>
          <a:p>
            <a:r>
              <a:rPr lang="zh-CN" altLang="en-US" sz="2400" b="1"/>
              <a:t>示例12-15</a:t>
            </a:r>
            <a:r>
              <a:rPr lang="zh-CN" altLang="en-US" sz="2400"/>
              <a:t>  并行判断100000000以内的数字是否为素数，并统计素数个数。</a:t>
            </a:r>
            <a:endParaRPr lang="zh-CN" altLang="en-US" sz="2400"/>
          </a:p>
          <a:p>
            <a:pPr marL="0" indent="0" fontAlgn="auto">
              <a:lnSpc>
                <a:spcPct val="100000"/>
              </a:lnSpc>
              <a:spcBef>
                <a:spcPts val="0"/>
              </a:spcBef>
              <a:buNone/>
            </a:pPr>
            <a:r>
              <a:rPr lang="zh-CN" altLang="en-US" sz="1800">
                <a:latin typeface="Consolas" panose="020B0609020204030204" charset="0"/>
              </a:rPr>
              <a:t>from multiprocessing import Pool</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def isPrime(n):</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n&lt;2:</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n==2:</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1</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not n&amp;1:</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i in range(3, int(n**0.5)+1, 2):</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n%i == 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1</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if __name__ == '__main__':</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with Pool(5) as 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print(sum(p.map(isPrime, range(100000000))))</a:t>
            </a:r>
            <a:endParaRPr lang="zh-CN" altLang="en-US" sz="1800">
              <a:latin typeface="Consolas" panose="020B0609020204030204" charset="0"/>
            </a:endParaRPr>
          </a:p>
        </p:txBody>
      </p:sp>
      <p:sp>
        <p:nvSpPr>
          <p:cNvPr id="2" name="Title 1"/>
          <p:cNvSpPr/>
          <p:nvPr>
            <p:ph type="title"/>
          </p:nvPr>
        </p:nvSpPr>
        <p:spPr/>
        <p:txBody>
          <a:bodyPr>
            <a:normAutofit/>
          </a:bodyPr>
          <a:p>
            <a:r>
              <a:rPr>
                <a:sym typeface="+mn-ea"/>
              </a:rPr>
              <a:t>12.2.3  Pool对象</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12.2.3  Pool对象</a:t>
            </a:r>
            <a:endParaRPr lang="en-US"/>
          </a:p>
        </p:txBody>
      </p:sp>
      <p:sp>
        <p:nvSpPr>
          <p:cNvPr id="3" name="Content Placeholder 2"/>
          <p:cNvSpPr>
            <a:spLocks noGrp="1"/>
          </p:cNvSpPr>
          <p:nvPr>
            <p:ph idx="1"/>
          </p:nvPr>
        </p:nvSpPr>
        <p:spPr>
          <a:xfrm>
            <a:off x="838200" y="1321435"/>
            <a:ext cx="10515600" cy="5283200"/>
          </a:xfrm>
        </p:spPr>
        <p:txBody>
          <a:bodyPr>
            <a:normAutofit fontScale="85000"/>
          </a:bodyPr>
          <a:p>
            <a:r>
              <a:rPr lang="en-US" sz="2400" b="1"/>
              <a:t>示例12-16</a:t>
            </a:r>
            <a:r>
              <a:rPr lang="en-US" sz="2400"/>
              <a:t>  Pool对象几种常用方法的用法。</a:t>
            </a:r>
            <a:endParaRPr lang="en-US" sz="2400"/>
          </a:p>
          <a:p>
            <a:pPr marL="0" indent="0" fontAlgn="auto">
              <a:lnSpc>
                <a:spcPct val="100000"/>
              </a:lnSpc>
              <a:spcBef>
                <a:spcPts val="0"/>
              </a:spcBef>
              <a:buNone/>
            </a:pPr>
            <a:r>
              <a:rPr lang="en-US" sz="1600">
                <a:latin typeface="Consolas" panose="020B0609020204030204" charset="0"/>
              </a:rPr>
              <a:t>from multiprocessing import Pool</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import time</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f(x):</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x*x</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if __name__ == '__main__':</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with Pool(processes=4) as pool:</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#返回结果对象，可以通过get()方法获取其中的值</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result = pool.apply_async(f, (10,))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print(result.get(timeout=1))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#直接返回结果列表</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print(pool.map(f, range(10)))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#返回迭代器对象</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it = pool.imap(f, range(10))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print(next(it))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print(next(it))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print(it.next(timeout=1))</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#进入睡眠状态10秒钟</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result = pool.apply_async(time.sleep, (10,))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#下面的代码会引发超时异常</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print(result.get(timeout=3))</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12.2.3  Pool对象</a:t>
            </a:r>
            <a:endParaRPr lang="en-US"/>
          </a:p>
        </p:txBody>
      </p:sp>
      <p:sp>
        <p:nvSpPr>
          <p:cNvPr id="3" name="Content Placeholder 2"/>
          <p:cNvSpPr>
            <a:spLocks noGrp="1"/>
          </p:cNvSpPr>
          <p:nvPr>
            <p:ph idx="1"/>
          </p:nvPr>
        </p:nvSpPr>
        <p:spPr/>
        <p:txBody>
          <a:bodyPr/>
          <a:p>
            <a:r>
              <a:rPr lang="en-US" sz="2400" b="1"/>
              <a:t>示例12-17</a:t>
            </a:r>
            <a:r>
              <a:rPr lang="en-US" sz="2400"/>
              <a:t>  Pool对象的方法在不同情况下引发异常的处理方法。</a:t>
            </a:r>
            <a:endParaRPr lang="en-US" sz="2400"/>
          </a:p>
          <a:p>
            <a:pPr marL="0" indent="0">
              <a:buNone/>
            </a:pPr>
            <a:endParaRPr lang="en-US" sz="2400"/>
          </a:p>
          <a:p>
            <a:pPr marL="0" indent="0">
              <a:buNone/>
            </a:pPr>
            <a:r>
              <a:rPr lang="en-US" sz="2400">
                <a:hlinkClick r:id="rId1" tooltip="" action="ppaction://hlinkfile"/>
              </a:rPr>
              <a:t>code\示例12-17.py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Content Placeholder 2"/>
          <p:cNvSpPr>
            <a:spLocks noGrp="1"/>
          </p:cNvSpPr>
          <p:nvPr>
            <p:ph idx="1"/>
          </p:nvPr>
        </p:nvSpPr>
        <p:spPr/>
        <p:txBody>
          <a:bodyPr anchor="t"/>
          <a:p>
            <a:pPr>
              <a:buFont typeface="Wingdings" panose="05000000000000000000" charset="0"/>
              <a:buChar char="§"/>
            </a:pPr>
            <a:r>
              <a:rPr lang="zh-CN" altLang="en-US" sz="2400"/>
              <a:t>系统运行过程中存在大量的线程。</a:t>
            </a:r>
            <a:endParaRPr lang="zh-CN" altLang="en-US" sz="2400"/>
          </a:p>
        </p:txBody>
      </p:sp>
      <p:pic>
        <p:nvPicPr>
          <p:cNvPr id="9218" name="Picture 37"/>
          <p:cNvPicPr>
            <a:picLocks noChangeAspect="1"/>
          </p:cNvPicPr>
          <p:nvPr/>
        </p:nvPicPr>
        <p:blipFill>
          <a:blip r:embed="rId1"/>
          <a:stretch>
            <a:fillRect/>
          </a:stretch>
        </p:blipFill>
        <p:spPr>
          <a:xfrm>
            <a:off x="3186113" y="2114550"/>
            <a:ext cx="2038350" cy="4130675"/>
          </a:xfrm>
          <a:prstGeom prst="rect">
            <a:avLst/>
          </a:prstGeom>
          <a:noFill/>
          <a:ln w="9525">
            <a:noFill/>
          </a:ln>
        </p:spPr>
      </p:pic>
      <p:pic>
        <p:nvPicPr>
          <p:cNvPr id="9219" name="Picture 1"/>
          <p:cNvPicPr>
            <a:picLocks noChangeAspect="1"/>
          </p:cNvPicPr>
          <p:nvPr/>
        </p:nvPicPr>
        <p:blipFill>
          <a:blip r:embed="rId2"/>
          <a:stretch>
            <a:fillRect/>
          </a:stretch>
        </p:blipFill>
        <p:spPr>
          <a:xfrm>
            <a:off x="6048375" y="2114550"/>
            <a:ext cx="2525713" cy="4130675"/>
          </a:xfrm>
          <a:prstGeom prst="rect">
            <a:avLst/>
          </a:prstGeom>
          <a:noFill/>
          <a:ln w="9525">
            <a:noFill/>
          </a:ln>
        </p:spPr>
      </p:pic>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内容占位符 2"/>
          <p:cNvSpPr>
            <a:spLocks noGrp="1"/>
          </p:cNvSpPr>
          <p:nvPr>
            <p:ph idx="1"/>
          </p:nvPr>
        </p:nvSpPr>
        <p:spPr>
          <a:xfrm>
            <a:off x="838200" y="1321435"/>
            <a:ext cx="10515600" cy="5320665"/>
          </a:xfrm>
        </p:spPr>
        <p:txBody>
          <a:bodyPr anchor="t">
            <a:normAutofit fontScale="95000"/>
          </a:bodyPr>
          <a:p>
            <a:pPr>
              <a:buFont typeface="Wingdings" panose="05000000000000000000" charset="0"/>
              <a:buChar char="§"/>
            </a:pPr>
            <a:r>
              <a:rPr sz="2400" b="1"/>
              <a:t>示例12-18</a:t>
            </a:r>
            <a:r>
              <a:rPr sz="2400"/>
              <a:t>  使用Manager对象实现进程间数据交换。</a:t>
            </a:r>
            <a:endParaRPr sz="2400"/>
          </a:p>
          <a:p>
            <a:pPr marL="0" indent="0" fontAlgn="auto">
              <a:lnSpc>
                <a:spcPct val="100000"/>
              </a:lnSpc>
              <a:spcBef>
                <a:spcPts val="0"/>
              </a:spcBef>
              <a:buNone/>
            </a:pPr>
            <a:r>
              <a:rPr sz="1600">
                <a:latin typeface="Consolas" panose="020B0609020204030204" charset="0"/>
              </a:rPr>
              <a:t>from multiprocessing import Process, Manager</a:t>
            </a:r>
            <a:endParaRPr sz="1600">
              <a:latin typeface="Consolas" panose="020B0609020204030204" charset="0"/>
            </a:endParaRPr>
          </a:p>
          <a:p>
            <a:pPr marL="0" indent="0" fontAlgn="auto">
              <a:lnSpc>
                <a:spcPct val="100000"/>
              </a:lnSpc>
              <a:spcBef>
                <a:spcPts val="0"/>
              </a:spcBef>
              <a:buNone/>
            </a:pP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def f(d, l, t):</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d['name'] = 'Dong Fuguo'</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d['age'] = 38</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d['sex'] = 'Male'</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d['address'] = 'Yantai'</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l.reverse()</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t.value = 3    </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if __name__ == '__main__':</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with Manager() as manager:</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d = manager.dict()</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l = manager.list(range(10))</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t = manager.Value('i', 0)</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 = Process(target=f, args=(d, l, t))</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p.start()</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p.join()</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for item in d.items():</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print(item)</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print(l)</a:t>
            </a:r>
            <a:endParaRPr sz="1600">
              <a:latin typeface="Consolas" panose="020B0609020204030204" charset="0"/>
            </a:endParaRPr>
          </a:p>
          <a:p>
            <a:pPr marL="0" indent="0" fontAlgn="auto">
              <a:lnSpc>
                <a:spcPct val="100000"/>
              </a:lnSpc>
              <a:spcBef>
                <a:spcPts val="0"/>
              </a:spcBef>
              <a:buNone/>
            </a:pPr>
            <a:r>
              <a:rPr sz="1600">
                <a:latin typeface="Consolas" panose="020B0609020204030204" charset="0"/>
              </a:rPr>
              <a:t>        print(t.value)</a:t>
            </a:r>
            <a:endParaRPr sz="1600">
              <a:latin typeface="Consolas" panose="020B0609020204030204" charset="0"/>
            </a:endParaRPr>
          </a:p>
        </p:txBody>
      </p:sp>
      <p:sp>
        <p:nvSpPr>
          <p:cNvPr id="2" name="Title 1"/>
          <p:cNvSpPr/>
          <p:nvPr>
            <p:ph type="title"/>
          </p:nvPr>
        </p:nvSpPr>
        <p:spPr/>
        <p:txBody>
          <a:bodyPr/>
          <a:p>
            <a:r>
              <a:rPr>
                <a:sym typeface="+mn-ea"/>
              </a:rPr>
              <a:t>12.2.4  Manager对象</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12.2.4  Manager对象</a:t>
            </a:r>
            <a:endParaRPr lang="en-US"/>
          </a:p>
        </p:txBody>
      </p:sp>
      <p:sp>
        <p:nvSpPr>
          <p:cNvPr id="3" name="Content Placeholder 2"/>
          <p:cNvSpPr>
            <a:spLocks noGrp="1"/>
          </p:cNvSpPr>
          <p:nvPr>
            <p:ph idx="1"/>
          </p:nvPr>
        </p:nvSpPr>
        <p:spPr>
          <a:xfrm>
            <a:off x="838200" y="1321435"/>
            <a:ext cx="10515600" cy="5035550"/>
          </a:xfrm>
        </p:spPr>
        <p:txBody>
          <a:bodyPr>
            <a:normAutofit/>
          </a:bodyPr>
          <a:p>
            <a:r>
              <a:rPr lang="en-US" sz="2400" b="1"/>
              <a:t>示例12-19</a:t>
            </a:r>
            <a:r>
              <a:rPr lang="en-US" sz="2400"/>
              <a:t>  使用Manager对象实现不同机器上的进程跨网络共享数据。</a:t>
            </a:r>
            <a:endParaRPr lang="en-US" sz="2400"/>
          </a:p>
          <a:p>
            <a:pPr marL="0" indent="0" fontAlgn="auto">
              <a:lnSpc>
                <a:spcPct val="100000"/>
              </a:lnSpc>
              <a:spcBef>
                <a:spcPts val="0"/>
              </a:spcBef>
              <a:buNone/>
            </a:pPr>
            <a:r>
              <a:rPr lang="en-US" sz="2400"/>
              <a:t>（1）首先编写程序文件multiprocessing_server.py，启动服务器进程，创建可共享的队列对象。</a:t>
            </a:r>
            <a:endParaRPr lang="en-US" sz="2400"/>
          </a:p>
          <a:p>
            <a:pPr marL="0" indent="0" fontAlgn="auto">
              <a:lnSpc>
                <a:spcPct val="100000"/>
              </a:lnSpc>
              <a:spcBef>
                <a:spcPts val="0"/>
              </a:spcBef>
              <a:buNone/>
            </a:pPr>
            <a:r>
              <a:rPr lang="en-US" sz="2000">
                <a:latin typeface="Consolas" panose="020B0609020204030204" charset="0"/>
              </a:rPr>
              <a:t>from multiprocessing.managers import BaseManager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queue import Queue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 = 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QueueManager(BaseManager):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pass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QueueManager.register('get_queue', callable=lambda:q)</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 = QueueManager(address=('', 30030), authkey=b'dongfuguo')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 = m.get_server()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s.serve_forever()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12.2.4  Manager对象</a:t>
            </a:r>
            <a:endParaRPr lang="en-US"/>
          </a:p>
        </p:txBody>
      </p:sp>
      <p:sp>
        <p:nvSpPr>
          <p:cNvPr id="3" name="Content Placeholder 2"/>
          <p:cNvSpPr>
            <a:spLocks noGrp="1"/>
          </p:cNvSpPr>
          <p:nvPr>
            <p:ph idx="1"/>
          </p:nvPr>
        </p:nvSpPr>
        <p:spPr/>
        <p:txBody>
          <a:bodyPr>
            <a:normAutofit/>
          </a:bodyPr>
          <a:p>
            <a:pPr marL="0" indent="0">
              <a:buNone/>
            </a:pPr>
            <a:r>
              <a:rPr lang="en-US" sz="2400"/>
              <a:t>（2）然后编写程序文件multiprocessing_client1.py，连接服务器进程，并往共享的队列中存入一些数据。</a:t>
            </a:r>
            <a:endParaRPr lang="en-US" sz="2400"/>
          </a:p>
          <a:p>
            <a:pPr marL="0" indent="0" fontAlgn="auto">
              <a:lnSpc>
                <a:spcPct val="100000"/>
              </a:lnSpc>
              <a:spcBef>
                <a:spcPts val="0"/>
              </a:spcBef>
              <a:buNone/>
            </a:pPr>
            <a:r>
              <a:rPr lang="en-US" sz="2000">
                <a:latin typeface="Consolas" panose="020B0609020204030204" charset="0"/>
              </a:rPr>
              <a:t>from multiprocessing.managers import BaseManager</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QueueManager(BaseManager):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pass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QueueManager.register('get_queue')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#假设服务器的IP地址为10.2.1.2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 = QueueManager(address=('10.2.1.2', 30030), authkey=b'dongfuguo')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m.connect()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 = m.get_queue()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i in range(3):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q.put(i)</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12.2.4  Manager对象</a:t>
            </a:r>
            <a:endParaRPr lang="en-US"/>
          </a:p>
        </p:txBody>
      </p:sp>
      <p:sp>
        <p:nvSpPr>
          <p:cNvPr id="3" name="Content Placeholder 2"/>
          <p:cNvSpPr>
            <a:spLocks noGrp="1"/>
          </p:cNvSpPr>
          <p:nvPr>
            <p:ph idx="1"/>
          </p:nvPr>
        </p:nvSpPr>
        <p:spPr/>
        <p:txBody>
          <a:bodyPr>
            <a:normAutofit/>
          </a:bodyPr>
          <a:p>
            <a:pPr marL="0" indent="0">
              <a:buNone/>
            </a:pPr>
            <a:r>
              <a:rPr lang="en-US" sz="2400"/>
              <a:t>（3）最后编写程序文件multiprocessing_client2.py，连接服务器进程，从共享的队列对象中读取数据并输出显示。</a:t>
            </a:r>
            <a:endParaRPr lang="en-US" sz="2400"/>
          </a:p>
          <a:p>
            <a:pPr marL="0" indent="0" fontAlgn="auto">
              <a:lnSpc>
                <a:spcPct val="100000"/>
              </a:lnSpc>
              <a:spcBef>
                <a:spcPts val="0"/>
              </a:spcBef>
              <a:buNone/>
            </a:pPr>
            <a:r>
              <a:rPr lang="en-US" sz="2000">
                <a:latin typeface="Consolas" panose="020B0609020204030204" charset="0"/>
              </a:rPr>
              <a:t>from multiprocessing.managers import BaseManager</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QueueManager(BaseManager):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pass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QueueManager.register('get_queue')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 = QueueManager(address=('10.2.1.2', 30030), authkey=b'dongfuguo')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m.connect()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q = m.get_queue()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i in range(3):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print(q.get())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12.2.4  Manager对象</a:t>
            </a:r>
            <a:endParaRPr lang="en-US"/>
          </a:p>
        </p:txBody>
      </p:sp>
      <p:sp>
        <p:nvSpPr>
          <p:cNvPr id="3" name="Content Placeholder 2"/>
          <p:cNvSpPr>
            <a:spLocks noGrp="1"/>
          </p:cNvSpPr>
          <p:nvPr>
            <p:ph idx="1"/>
          </p:nvPr>
        </p:nvSpPr>
        <p:spPr/>
        <p:txBody>
          <a:bodyPr/>
          <a:p>
            <a:r>
              <a:rPr lang="en-US" sz="2400"/>
              <a:t>示例12-20  创建和使用自定义Manager对象与Proxy对象。</a:t>
            </a:r>
            <a:endParaRPr lang="en-US" sz="2400"/>
          </a:p>
          <a:p>
            <a:pPr marL="0" indent="0">
              <a:buNone/>
            </a:pPr>
            <a:endParaRPr lang="en-US" sz="2400"/>
          </a:p>
          <a:p>
            <a:pPr marL="0" indent="0">
              <a:buNone/>
            </a:pPr>
            <a:r>
              <a:rPr lang="en-US" sz="2400">
                <a:hlinkClick r:id="rId1" tooltip="" action="ppaction://hlinkfile"/>
              </a:rPr>
              <a:t>code\示例12-20.py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12.2.5  Listener与Client对象</a:t>
            </a:r>
            <a:endParaRPr lang="en-US"/>
          </a:p>
        </p:txBody>
      </p:sp>
      <p:sp>
        <p:nvSpPr>
          <p:cNvPr id="3" name="Content Placeholder 2"/>
          <p:cNvSpPr>
            <a:spLocks noGrp="1"/>
          </p:cNvSpPr>
          <p:nvPr>
            <p:ph idx="1"/>
          </p:nvPr>
        </p:nvSpPr>
        <p:spPr/>
        <p:txBody>
          <a:bodyPr>
            <a:normAutofit/>
          </a:bodyPr>
          <a:p>
            <a:r>
              <a:rPr lang="en-US" sz="2400"/>
              <a:t>示例12-21  使用Listener于Client对象在不同机器之间传递信息，用来验证服务端是否存活。</a:t>
            </a:r>
            <a:endParaRPr lang="en-US" sz="2400"/>
          </a:p>
          <a:p>
            <a:pPr fontAlgn="auto">
              <a:lnSpc>
                <a:spcPct val="100000"/>
              </a:lnSpc>
              <a:spcBef>
                <a:spcPts val="0"/>
              </a:spcBef>
              <a:buFont typeface="Wingdings" panose="05000000000000000000" charset="0"/>
              <a:buChar char=""/>
            </a:pPr>
            <a:r>
              <a:rPr lang="en-US" sz="2400">
                <a:latin typeface="Consolas" panose="020B0609020204030204" charset="0"/>
              </a:rPr>
              <a:t>服务端或监听端程序代码如下：</a:t>
            </a:r>
            <a:endParaRPr lang="en-US" sz="24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multiprocessing.connection import Listener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time import sleep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with Listener(('', 6060), authkey=b'dongfuguo') as listener: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with listener.accept() as conn: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print('connection accepted from', listener.last_accepted)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conn.send(('Server is alive',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sleep(3)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12.2.5  Listener与Client对象</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sz="2400"/>
              <a:t>客户端代码如下：</a:t>
            </a:r>
            <a:endParaRPr lang="en-US" sz="2400"/>
          </a:p>
          <a:p>
            <a:pPr marL="0" indent="0">
              <a:buNone/>
            </a:pPr>
            <a:r>
              <a:rPr lang="en-US" sz="2000">
                <a:latin typeface="Consolas" panose="020B0609020204030204" charset="0"/>
              </a:rPr>
              <a:t>from multiprocessing.connection import Client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with Client(('10.2.1.2', 6060), authkey=b'dongfuguo') as conn:</a:t>
            </a:r>
            <a:endParaRPr lang="en-US" sz="2000">
              <a:latin typeface="Consolas" panose="020B0609020204030204" charset="0"/>
            </a:endParaRPr>
          </a:p>
          <a:p>
            <a:pPr marL="0" indent="0">
              <a:buNone/>
            </a:pPr>
            <a:r>
              <a:rPr lang="en-US" sz="2000">
                <a:latin typeface="Consolas" panose="020B0609020204030204" charset="0"/>
              </a:rPr>
              <a:t>    while True:</a:t>
            </a:r>
            <a:endParaRPr lang="en-US" sz="2000">
              <a:latin typeface="Consolas" panose="020B0609020204030204" charset="0"/>
            </a:endParaRPr>
          </a:p>
          <a:p>
            <a:pPr marL="0" indent="0">
              <a:buNone/>
            </a:pPr>
            <a:r>
              <a:rPr lang="en-US" sz="2000">
                <a:latin typeface="Consolas" panose="020B0609020204030204" charset="0"/>
              </a:rPr>
              <a:t>        print(conn.recv())</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12.2.6  进程间数据交换与共享</a:t>
            </a:r>
            <a:endParaRPr lang="en-US"/>
          </a:p>
        </p:txBody>
      </p:sp>
      <p:sp>
        <p:nvSpPr>
          <p:cNvPr id="3" name="Content Placeholder 2"/>
          <p:cNvSpPr>
            <a:spLocks noGrp="1"/>
          </p:cNvSpPr>
          <p:nvPr>
            <p:ph idx="1"/>
          </p:nvPr>
        </p:nvSpPr>
        <p:spPr/>
        <p:txBody>
          <a:bodyPr/>
          <a:p>
            <a:pPr fontAlgn="auto">
              <a:lnSpc>
                <a:spcPct val="150000"/>
              </a:lnSpc>
            </a:pPr>
            <a:r>
              <a:rPr lang="en-US" sz="2400" b="1"/>
              <a:t>示例12-22</a:t>
            </a:r>
            <a:r>
              <a:rPr lang="en-US" sz="2400"/>
              <a:t>  使用Queue对象在进程间交换数据，一个进程把数据放入Queue对象，另一个进程从Queue对象中获取数据。使用Queue对象在进程间交换信息时，必须要保证放入队列中的所有数据都被取走，否则可能会导致死锁。</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12.2.6  进程间数据交换与共享</a:t>
            </a:r>
            <a:endParaRPr lang="en-US"/>
          </a:p>
        </p:txBody>
      </p:sp>
      <p:sp>
        <p:nvSpPr>
          <p:cNvPr id="3" name="Content Placeholder 2"/>
          <p:cNvSpPr>
            <a:spLocks noGrp="1"/>
          </p:cNvSpPr>
          <p:nvPr>
            <p:ph idx="1"/>
          </p:nvPr>
        </p:nvSpPr>
        <p:spPr>
          <a:xfrm>
            <a:off x="838200" y="1321435"/>
            <a:ext cx="10832465" cy="4639945"/>
          </a:xfrm>
        </p:spPr>
        <p:txBody>
          <a:bodyPr>
            <a:normAutofit/>
          </a:bodyPr>
          <a:p>
            <a:pPr marL="0" indent="0" fontAlgn="auto">
              <a:lnSpc>
                <a:spcPct val="100000"/>
              </a:lnSpc>
              <a:spcBef>
                <a:spcPts val="0"/>
              </a:spcBef>
              <a:buNone/>
            </a:pPr>
            <a:r>
              <a:rPr lang="en-US" sz="2000">
                <a:latin typeface="Consolas" panose="020B0609020204030204" charset="0"/>
              </a:rPr>
              <a:t>import multiprocessing as mp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foo(q):</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q.put('hello world!')                #把数据放入队列</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if __name__ == '__main__':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mp.set_start_method('spawn')        #Windows系统创建子进程的默认方式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q = mp.Queue()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 = mp.Process(target=foo, args=(q,))  #创建进程，把Queue对象作为参数传递</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p.start()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print(q.get())                      #从队列中获取数据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p.join()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12.2.6  进程间数据交换与共享</a:t>
            </a:r>
            <a:endParaRPr lang="en-US"/>
          </a:p>
        </p:txBody>
      </p:sp>
      <p:sp>
        <p:nvSpPr>
          <p:cNvPr id="3" name="Content Placeholder 2"/>
          <p:cNvSpPr>
            <a:spLocks noGrp="1"/>
          </p:cNvSpPr>
          <p:nvPr>
            <p:ph idx="1"/>
          </p:nvPr>
        </p:nvSpPr>
        <p:spPr/>
        <p:txBody>
          <a:bodyPr/>
          <a:p>
            <a:pPr fontAlgn="auto">
              <a:lnSpc>
                <a:spcPct val="150000"/>
              </a:lnSpc>
            </a:pPr>
            <a:r>
              <a:rPr lang="zh-CN" altLang="en-US" sz="2400" b="1"/>
              <a:t>示例</a:t>
            </a:r>
            <a:r>
              <a:rPr lang="en-US" altLang="zh-CN" sz="2400" b="1"/>
              <a:t>12-22</a:t>
            </a:r>
            <a:r>
              <a:rPr lang="zh-CN" altLang="en-US" sz="2400" b="1"/>
              <a:t>补充</a:t>
            </a:r>
            <a:r>
              <a:rPr lang="en-US" altLang="zh-CN" sz="2400" b="1"/>
              <a:t>1</a:t>
            </a:r>
            <a:r>
              <a:rPr lang="zh-CN" altLang="en-US" sz="2400"/>
              <a:t>：当前进程负责向队列中提交任务，子进程负责进行相应的计算，并通过另一个队列把计算结果返回给当前进程。</a:t>
            </a:r>
            <a:endParaRPr lang="zh-CN" altLang="en-US" sz="2400"/>
          </a:p>
          <a:p>
            <a:pPr marL="0" indent="0" fontAlgn="auto">
              <a:lnSpc>
                <a:spcPct val="150000"/>
              </a:lnSpc>
              <a:buNone/>
            </a:pPr>
            <a:r>
              <a:rPr lang="zh-CN" altLang="en-US" sz="2400">
                <a:hlinkClick r:id="rId1" tooltip="" action="ppaction://hlinkfile"/>
              </a:rPr>
              <a:t>code\示例12-22补充1.py</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a:spLocks noGrp="1"/>
          </p:cNvSpPr>
          <p:nvPr>
            <p:ph idx="1"/>
          </p:nvPr>
        </p:nvSpPr>
        <p:spPr/>
        <p:txBody>
          <a:bodyPr anchor="t"/>
          <a:p>
            <a:pPr>
              <a:buFont typeface="Wingdings" panose="05000000000000000000" charset="0"/>
              <a:buChar char="§"/>
            </a:pPr>
            <a:r>
              <a:rPr lang="zh-CN" altLang="en-US" sz="2400"/>
              <a:t>大多数线程要经过很多次调度才能完成预定的任务。</a:t>
            </a:r>
            <a:endParaRPr lang="zh-CN" altLang="en-US" sz="2400"/>
          </a:p>
        </p:txBody>
      </p:sp>
      <p:pic>
        <p:nvPicPr>
          <p:cNvPr id="10242" name="图片 242" descr="LS1A8HD85X2)A1)J2T3H])O"/>
          <p:cNvPicPr>
            <a:picLocks noChangeAspect="1"/>
          </p:cNvPicPr>
          <p:nvPr/>
        </p:nvPicPr>
        <p:blipFill>
          <a:blip r:embed="rId1"/>
          <a:stretch>
            <a:fillRect/>
          </a:stretch>
        </p:blipFill>
        <p:spPr>
          <a:xfrm>
            <a:off x="3705225" y="2119313"/>
            <a:ext cx="4038600" cy="3894137"/>
          </a:xfrm>
          <a:prstGeom prst="rect">
            <a:avLst/>
          </a:prstGeom>
          <a:noFill/>
          <a:ln w="9525">
            <a:noFill/>
          </a:ln>
        </p:spPr>
      </p:pic>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12.2.6  进程间数据交换与共享</a:t>
            </a:r>
            <a:endParaRPr lang="en-US"/>
          </a:p>
        </p:txBody>
      </p:sp>
      <p:sp>
        <p:nvSpPr>
          <p:cNvPr id="3" name="Content Placeholder 2"/>
          <p:cNvSpPr>
            <a:spLocks noGrp="1"/>
          </p:cNvSpPr>
          <p:nvPr>
            <p:ph idx="1"/>
          </p:nvPr>
        </p:nvSpPr>
        <p:spPr/>
        <p:txBody>
          <a:bodyPr>
            <a:normAutofit/>
          </a:bodyPr>
          <a:p>
            <a:r>
              <a:rPr lang="en-US" sz="2400"/>
              <a:t>使用上下文对象context的Queue对象实现不同进程间的数据交换。</a:t>
            </a:r>
            <a:endParaRPr lang="en-US" sz="2400"/>
          </a:p>
          <a:p>
            <a:pPr marL="0" indent="0" fontAlgn="auto">
              <a:lnSpc>
                <a:spcPct val="100000"/>
              </a:lnSpc>
              <a:spcBef>
                <a:spcPts val="0"/>
              </a:spcBef>
              <a:buNone/>
            </a:pPr>
            <a:r>
              <a:rPr lang="en-US" sz="2000">
                <a:latin typeface="Consolas" panose="020B0609020204030204" charset="0"/>
              </a:rPr>
              <a:t>import multiprocessing as mp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foo(q):</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q.put('hello world')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if __name__ == '__main__':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ctx = mp.get_context('spawn')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q = ctx.Queue()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 = ctx.Process(target=foo, args=(q,))</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p.start()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print(q.get())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p.join()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12.2.6  进程间数据交换与共享</a:t>
            </a:r>
            <a:endParaRPr lang="en-US"/>
          </a:p>
        </p:txBody>
      </p:sp>
      <p:sp>
        <p:nvSpPr>
          <p:cNvPr id="3" name="Content Placeholder 2"/>
          <p:cNvSpPr>
            <a:spLocks noGrp="1"/>
          </p:cNvSpPr>
          <p:nvPr>
            <p:ph idx="1"/>
          </p:nvPr>
        </p:nvSpPr>
        <p:spPr>
          <a:xfrm>
            <a:off x="838200" y="1321435"/>
            <a:ext cx="11091545" cy="5206365"/>
          </a:xfrm>
        </p:spPr>
        <p:txBody>
          <a:bodyPr>
            <a:normAutofit/>
          </a:bodyPr>
          <a:p>
            <a:r>
              <a:rPr lang="en-US" sz="2400" b="1"/>
              <a:t>示例12-23</a:t>
            </a:r>
            <a:r>
              <a:rPr lang="en-US" sz="2400"/>
              <a:t>  使用管道实现进程间数据交换。管道有两个端，一个接收端和一个发送端，相当于在两个进程之间建立了一个用于传输数据的通道。</a:t>
            </a:r>
            <a:endParaRPr lang="en-US" sz="2400"/>
          </a:p>
          <a:p>
            <a:pPr marL="0" indent="0" fontAlgn="auto">
              <a:lnSpc>
                <a:spcPct val="100000"/>
              </a:lnSpc>
              <a:spcBef>
                <a:spcPts val="0"/>
              </a:spcBef>
              <a:buNone/>
            </a:pPr>
            <a:r>
              <a:rPr lang="en-US" sz="2000">
                <a:latin typeface="Consolas" panose="020B0609020204030204" charset="0"/>
              </a:rPr>
              <a:t>from multiprocessing import Process, Pipe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f(conn):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conn.send('hello world')              #向管道中发送数据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conn.close()                          #关闭管道</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if __name__ == '__main__':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parent_conn, child_conn = Pipe()         #创建管道对象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 = Process(target=f, args=(child_conn,))#将管道的一方作为参数传递给子进程</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p.start()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p.join()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print(parent_conn.recv())                #通过管道的另一方获取数据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parent_conn.close()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12.2.6  进程间数据交换与共享</a:t>
            </a:r>
            <a:endParaRPr lang="en-US"/>
          </a:p>
        </p:txBody>
      </p:sp>
      <p:sp>
        <p:nvSpPr>
          <p:cNvPr id="3" name="Content Placeholder 2"/>
          <p:cNvSpPr>
            <a:spLocks noGrp="1"/>
          </p:cNvSpPr>
          <p:nvPr>
            <p:ph idx="1"/>
          </p:nvPr>
        </p:nvSpPr>
        <p:spPr/>
        <p:txBody>
          <a:bodyPr>
            <a:normAutofit/>
          </a:bodyPr>
          <a:p>
            <a:r>
              <a:rPr lang="en-US" sz="2400" b="1"/>
              <a:t>示例12-24</a:t>
            </a:r>
            <a:r>
              <a:rPr lang="en-US" sz="2400"/>
              <a:t>  使用共享内存实现进程间数据传递，比较适合大量数据的场合。</a:t>
            </a:r>
            <a:endParaRPr lang="en-US" sz="2400"/>
          </a:p>
          <a:p>
            <a:pPr marL="0" indent="0" fontAlgn="auto">
              <a:lnSpc>
                <a:spcPct val="100000"/>
              </a:lnSpc>
              <a:spcBef>
                <a:spcPts val="0"/>
              </a:spcBef>
              <a:buNone/>
            </a:pPr>
            <a:r>
              <a:rPr lang="en-US" sz="1800">
                <a:latin typeface="Consolas" panose="020B0609020204030204" charset="0"/>
              </a:rPr>
              <a:t>from multiprocessing import Process, Value, Array</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f(n, 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n.value = 3.1415927</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range(len(a)):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a[i] = a[i]*a[i]</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if __name__ == '__main__':</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num = Value('d', 0.0)                    #实型</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arr = Array('i', range(10))                #整型数组</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 = Process(target=f, args=(num, arr))      #创建进程对象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p.start()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p.join()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print(num.value)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print(arr[:])</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12.2.7  标准库subprocess</a:t>
            </a:r>
            <a:endParaRPr lang="en-US"/>
          </a:p>
        </p:txBody>
      </p:sp>
      <p:sp>
        <p:nvSpPr>
          <p:cNvPr id="3" name="Content Placeholder 2"/>
          <p:cNvSpPr>
            <a:spLocks noGrp="1"/>
          </p:cNvSpPr>
          <p:nvPr>
            <p:ph idx="1"/>
          </p:nvPr>
        </p:nvSpPr>
        <p:spPr/>
        <p:txBody>
          <a:bodyPr/>
          <a:p>
            <a:pPr fontAlgn="auto">
              <a:lnSpc>
                <a:spcPct val="150000"/>
              </a:lnSpc>
            </a:pPr>
            <a:r>
              <a:rPr lang="en-US" sz="2400"/>
              <a:t>该标准库提供了run()、call()和Popen()三种不同的函数用来创建子进程，其中run()函数会阻塞当前进程，子进程结束后返回包含返回码和其他信息的CompletedProcess对象；call()函数也会阻塞当前进程，子进程结束后直接得到返回码；Popen()函数创建子进程时不阻塞当前进程，直接返回得到Popen对象，通过该对象可以对子进程进行更多的操作和控制。</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12.3  协程</a:t>
            </a:r>
            <a:endParaRPr lang="en-US"/>
          </a:p>
        </p:txBody>
      </p:sp>
      <p:sp>
        <p:nvSpPr>
          <p:cNvPr id="3" name="Content Placeholder 2"/>
          <p:cNvSpPr>
            <a:spLocks noGrp="1"/>
          </p:cNvSpPr>
          <p:nvPr>
            <p:ph idx="1"/>
          </p:nvPr>
        </p:nvSpPr>
        <p:spPr/>
        <p:txBody>
          <a:bodyPr>
            <a:normAutofit lnSpcReduction="20000"/>
          </a:bodyPr>
          <a:p>
            <a:pPr fontAlgn="auto">
              <a:lnSpc>
                <a:spcPct val="150000"/>
              </a:lnSpc>
            </a:pPr>
            <a:r>
              <a:rPr lang="en-US" sz="2400"/>
              <a:t>协程的概念有两种含义：1）用来定义协程的函数，此时也可称为协程函数；2）调用协程函数得到的协程对象，表示一个最终会完成的计算或者I/O操作。</a:t>
            </a:r>
            <a:endParaRPr lang="en-US" sz="2400"/>
          </a:p>
          <a:p>
            <a:pPr fontAlgn="auto">
              <a:lnSpc>
                <a:spcPct val="150000"/>
              </a:lnSpc>
            </a:pPr>
            <a:r>
              <a:rPr lang="en-US" sz="2400"/>
              <a:t>协程的引入使得编写单线程并发代码成为可能，事件循环在单个线程中运行并在同一个线程中执行所有的回调函数和任务，当事件循环中正在运行一个任务时，该线程中不会再同时运行其他任务，一个事件循环在某个时刻只运行一个任务。但是如果该任务执行yield from语句等待某个Future对象的完成，则当前任务被挂起，事件循环执行下一个任务。当然，不同线程中的事件循环可以并行执行多个任务。</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normAutofit lnSpcReduction="20000"/>
          </a:bodyPr>
          <a:p>
            <a:pPr fontAlgn="auto">
              <a:lnSpc>
                <a:spcPct val="150000"/>
              </a:lnSpc>
              <a:spcBef>
                <a:spcPts val="0"/>
              </a:spcBef>
            </a:pPr>
            <a:r>
              <a:rPr lang="en-US" sz="2400"/>
              <a:t>在语法形式上，协程可以通过async def语句或生成器来实现，如果不需要考虑和旧版本Python兼容的话，应优先考虑使用这种形式；基于生成器的协程函数需要使用@asyncio.coroutine进行修饰，并且使用yield from而不是yield语句。</a:t>
            </a:r>
            <a:endParaRPr lang="en-US" sz="2400"/>
          </a:p>
          <a:p>
            <a:pPr fontAlgn="auto">
              <a:lnSpc>
                <a:spcPct val="150000"/>
              </a:lnSpc>
              <a:spcBef>
                <a:spcPts val="0"/>
              </a:spcBef>
            </a:pPr>
            <a:r>
              <a:rPr lang="en-US" sz="2400"/>
              <a:t>Future类代表可调用对象的异步执行，Task类是Future的子类，用来调度协程，负责在事件循环中执行协程对象，如果在协程中使用yield from语句从一个Future对象中返回值的话，Task对象会挂起协程的执行并且等待Future对象的完成，当Future对象完成后，协程会重新启动并得到Future对象的结果或异常。</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p>
            <a:pPr fontAlgn="auto">
              <a:lnSpc>
                <a:spcPct val="150000"/>
              </a:lnSpc>
            </a:pPr>
            <a:r>
              <a:rPr lang="en-US" sz="2400"/>
              <a:t>与普通函数不同，调用一个协程函数并不会立刻启动代码的执行，返回的协程对象在被调度之前不会做什么事情。启动协程对象的执行有两种方法：1）在一个正在运行的协程中使用await或者yield from语句等待协程对象的返回结果；2）使用ensure_future()函数或者AbstractEventLoop.create_task()方法创建任务（Task对象）并调度协程的执行。</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normAutofit fontScale="90000"/>
          </a:bodyPr>
          <a:p>
            <a:r>
              <a:rPr lang="en-US" sz="2400" b="1"/>
              <a:t>示例12-25 </a:t>
            </a:r>
            <a:r>
              <a:rPr lang="en-US" sz="2400"/>
              <a:t> 在单线程中使用事件循环同时计算多个整数的阶乘。</a:t>
            </a:r>
            <a:endParaRPr lang="en-US" sz="2400"/>
          </a:p>
          <a:p>
            <a:pPr marL="0" indent="0" fontAlgn="auto">
              <a:lnSpc>
                <a:spcPct val="100000"/>
              </a:lnSpc>
              <a:spcBef>
                <a:spcPts val="0"/>
              </a:spcBef>
              <a:buNone/>
            </a:pPr>
            <a:r>
              <a:rPr lang="en-US" sz="1800">
                <a:latin typeface="Consolas" panose="020B0609020204030204" charset="0"/>
              </a:rPr>
              <a:t>import asyncio</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async def factorial(name, number):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range(2, number+1):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print("Task %s: Compute factorial(%s)..." % (name, 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await asyncio.sleep(0.5)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 *= 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print("Task %s: factorial(%s) = %s" % (name, number, f))</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loop = asyncio.get_event_loop()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tasks = [asyncio.ensure_future(factorial("A", 14)),</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asyncio.ensure_future(factorial("B", 13)),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asyncio.ensure_future(factorial("C", 16))]</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loop.run_until_complete(asyncio.gather(*tasks))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loop.close()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p>
            <a:r>
              <a:rPr lang="en-US" sz="2400" b="1"/>
              <a:t>示例12-26</a:t>
            </a:r>
            <a:r>
              <a:rPr lang="en-US" sz="2400"/>
              <a:t>  显示当前日期时间。</a:t>
            </a:r>
            <a:endParaRPr lang="en-US" sz="2400"/>
          </a:p>
          <a:p>
            <a:pPr marL="0" indent="0">
              <a:buNone/>
            </a:pPr>
            <a:endParaRPr lang="en-US" sz="2400"/>
          </a:p>
          <a:p>
            <a:pPr marL="0" indent="0">
              <a:buNone/>
            </a:pPr>
            <a:r>
              <a:rPr lang="en-US" sz="2400">
                <a:hlinkClick r:id="rId1" tooltip="" action="ppaction://hlinkfile"/>
              </a:rPr>
              <a:t>code\示例12-26.py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p>
            <a:r>
              <a:rPr lang="en-US" sz="2400" b="1"/>
              <a:t>示例12-27</a:t>
            </a:r>
            <a:r>
              <a:rPr lang="en-US" sz="2400"/>
              <a:t>  使用协程计算阶乘。</a:t>
            </a:r>
            <a:endParaRPr lang="en-US" sz="2400"/>
          </a:p>
          <a:p>
            <a:pPr marL="0" indent="0">
              <a:buNone/>
            </a:pPr>
            <a:endParaRPr lang="en-US" sz="2400"/>
          </a:p>
          <a:p>
            <a:pPr marL="0" indent="0">
              <a:buNone/>
            </a:pPr>
            <a:r>
              <a:rPr lang="en-US" sz="2400">
                <a:hlinkClick r:id="rId1" tooltip="" action="ppaction://hlinkfile"/>
              </a:rPr>
              <a:t>code\示例12-27.py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a:spLocks noGrp="1"/>
          </p:cNvSpPr>
          <p:nvPr>
            <p:ph idx="1"/>
          </p:nvPr>
        </p:nvSpPr>
        <p:spPr/>
        <p:txBody>
          <a:bodyPr anchor="t"/>
          <a:p>
            <a:pPr>
              <a:lnSpc>
                <a:spcPct val="150000"/>
              </a:lnSpc>
              <a:spcBef>
                <a:spcPct val="0"/>
              </a:spcBef>
              <a:buFont typeface="Wingdings" panose="05000000000000000000" charset="0"/>
              <a:buChar char="§"/>
            </a:pPr>
            <a:r>
              <a:rPr lang="en-US" altLang="en-US" sz="2400"/>
              <a:t>Python多线程编程技术存在GIL问题，而使用多进程则有效地避免了这个问题，进一步提高了系统吞吐量。</a:t>
            </a:r>
            <a:endParaRPr lang="en-US" altLang="en-US" sz="2400"/>
          </a:p>
        </p:txBody>
      </p:sp>
      <p:sp>
        <p:nvSpPr>
          <p:cNvPr id="2" name="Title 1"/>
          <p:cNvSpPr/>
          <p:nvPr>
            <p:ph type="title"/>
          </p:nvPr>
        </p:nvSpPr>
        <p:spPr/>
        <p:txBody>
          <a:bodyPr/>
          <a:p>
            <a:r>
              <a:rPr lang="zh-CN" altLang="en-US" dirty="0">
                <a:latin typeface="宋体" panose="02010600030101010101" pitchFamily="2" charset="-122"/>
                <a:sym typeface="Arial" panose="020B0604020202020204" charset="-122"/>
              </a:rPr>
              <a:t>12.1  多线程编程</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12.3  协程</a:t>
            </a:r>
            <a:endParaRPr lang="en-US"/>
          </a:p>
        </p:txBody>
      </p:sp>
      <p:sp>
        <p:nvSpPr>
          <p:cNvPr id="3" name="Content Placeholder 2"/>
          <p:cNvSpPr>
            <a:spLocks noGrp="1"/>
          </p:cNvSpPr>
          <p:nvPr>
            <p:ph idx="1"/>
          </p:nvPr>
        </p:nvSpPr>
        <p:spPr/>
        <p:txBody>
          <a:bodyPr>
            <a:normAutofit fontScale="90000"/>
          </a:bodyPr>
          <a:p>
            <a:r>
              <a:rPr lang="en-US" sz="2400" b="1"/>
              <a:t>示例12-28</a:t>
            </a:r>
            <a:r>
              <a:rPr lang="en-US" sz="2400"/>
              <a:t>  在事件循环中执行函数。</a:t>
            </a:r>
            <a:endParaRPr lang="en-US" sz="2400"/>
          </a:p>
          <a:p>
            <a:pPr marL="0" indent="0" fontAlgn="auto">
              <a:lnSpc>
                <a:spcPct val="100000"/>
              </a:lnSpc>
              <a:spcBef>
                <a:spcPts val="0"/>
              </a:spcBef>
              <a:buNone/>
            </a:pPr>
            <a:r>
              <a:rPr lang="en-US" sz="2000">
                <a:latin typeface="Consolas" panose="020B0609020204030204" charset="0"/>
              </a:rPr>
              <a:t>import asyncio</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hello_world(loop):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print('Hello World')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#结束事件循环</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loop.stop()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 = asyncio.get_event_loop()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#在指定的事件循环中执行函数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loop.call_soon(hello_world, loop)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#一直运行事件循环，阻塞当前线程，直到调用loop.stop()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loop.run_forever()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loop.close()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12.4  concurrent.futures模块提供的并发执行功能</a:t>
            </a:r>
            <a:endParaRPr lang="en-US"/>
          </a:p>
        </p:txBody>
      </p:sp>
      <p:sp>
        <p:nvSpPr>
          <p:cNvPr id="3" name="Content Placeholder 2"/>
          <p:cNvSpPr>
            <a:spLocks noGrp="1"/>
          </p:cNvSpPr>
          <p:nvPr>
            <p:ph idx="1"/>
          </p:nvPr>
        </p:nvSpPr>
        <p:spPr>
          <a:xfrm>
            <a:off x="838200" y="1321435"/>
            <a:ext cx="10515600" cy="5034280"/>
          </a:xfrm>
        </p:spPr>
        <p:txBody>
          <a:bodyPr>
            <a:normAutofit/>
          </a:bodyPr>
          <a:p>
            <a:r>
              <a:rPr lang="en-US" sz="2400" b="1"/>
              <a:t>示例12-29</a:t>
            </a:r>
            <a:r>
              <a:rPr lang="en-US" sz="2400"/>
              <a:t>  使用ThreadPoolExecutor把C:\test中的所有文件批量复制D:\test文件夹，假设目标文件夹D:\test已存在。</a:t>
            </a:r>
            <a:endParaRPr lang="en-US" sz="2400"/>
          </a:p>
          <a:p>
            <a:pPr marL="0" indent="0" fontAlgn="auto">
              <a:lnSpc>
                <a:spcPct val="100000"/>
              </a:lnSpc>
              <a:spcBef>
                <a:spcPts val="0"/>
              </a:spcBef>
              <a:buNone/>
            </a:pPr>
            <a:r>
              <a:rPr lang="en-US" sz="2000">
                <a:latin typeface="Consolas" panose="020B0609020204030204" charset="0"/>
              </a:rPr>
              <a:t>from concurrent.futures import ThreadPoolExecutor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shutil import copy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os import listdir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os.path import  isfile, join</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with ThreadPoolExecutor(max_workers=4) as 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f in (fn for fn in listdir('C:\\test')):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src = join('C:\\test', 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isfile(src):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dst = join('D:\\test', 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e.submit(copy, src, dst)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12.4  concurrent.futures模块提供的并发执行功能</a:t>
            </a:r>
            <a:endParaRPr lang="en-US"/>
          </a:p>
        </p:txBody>
      </p:sp>
      <p:sp>
        <p:nvSpPr>
          <p:cNvPr id="3" name="Content Placeholder 2"/>
          <p:cNvSpPr>
            <a:spLocks noGrp="1"/>
          </p:cNvSpPr>
          <p:nvPr>
            <p:ph idx="1"/>
          </p:nvPr>
        </p:nvSpPr>
        <p:spPr>
          <a:xfrm>
            <a:off x="838200" y="1321435"/>
            <a:ext cx="10515600" cy="5340350"/>
          </a:xfrm>
        </p:spPr>
        <p:txBody>
          <a:bodyPr>
            <a:normAutofit fontScale="75000"/>
          </a:bodyPr>
          <a:p>
            <a:r>
              <a:rPr lang="en-US" sz="2400" b="1"/>
              <a:t>示例12-30</a:t>
            </a:r>
            <a:r>
              <a:rPr lang="en-US" sz="2400"/>
              <a:t>  使用ProcessPoolExecutor批量快速判断素数。</a:t>
            </a:r>
            <a:endParaRPr lang="en-US" sz="2400"/>
          </a:p>
          <a:p>
            <a:pPr marL="0" indent="0" fontAlgn="auto">
              <a:lnSpc>
                <a:spcPct val="100000"/>
              </a:lnSpc>
              <a:spcBef>
                <a:spcPts val="0"/>
              </a:spcBef>
              <a:buNone/>
            </a:pPr>
            <a:r>
              <a:rPr lang="en-US" sz="1800">
                <a:latin typeface="Consolas" panose="020B0609020204030204" charset="0"/>
              </a:rPr>
              <a:t>from concurrent.futures import ProcessPoolExecutor</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PRIMES = [1099726899285419,112582705942171,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112272535095293, 115280095190773,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115797848077099, 9000099011]</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isPrime(n):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n%2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range(3, int(n**0.5)+1,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n%i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True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main():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with ProcessPoolExecutor() as executor: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number, prime in zip(PRIMES, executor.map(isPrime, PRIMES)):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print('%d is prime: %s' % (number, prime))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if __name__ == '__main__':</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main()</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12.5  pySpark并行计算与分布式计算框架</a:t>
            </a:r>
            <a:endParaRPr lang="en-US"/>
          </a:p>
        </p:txBody>
      </p:sp>
      <p:sp>
        <p:nvSpPr>
          <p:cNvPr id="3" name="Content Placeholder 2"/>
          <p:cNvSpPr>
            <a:spLocks noGrp="1"/>
          </p:cNvSpPr>
          <p:nvPr>
            <p:ph idx="1"/>
          </p:nvPr>
        </p:nvSpPr>
        <p:spPr>
          <a:xfrm>
            <a:off x="838200" y="1321435"/>
            <a:ext cx="10515600" cy="5301615"/>
          </a:xfrm>
        </p:spPr>
        <p:txBody>
          <a:bodyPr>
            <a:normAutofit fontScale="90000"/>
          </a:bodyPr>
          <a:p>
            <a:r>
              <a:rPr lang="zh-CN" altLang="en-US" sz="2400" b="1"/>
              <a:t>问题解决：</a:t>
            </a:r>
            <a:r>
              <a:rPr lang="zh-CN" altLang="en-US" sz="2400"/>
              <a:t>计算圆周率。</a:t>
            </a:r>
            <a:endParaRPr lang="zh-CN" altLang="en-US" sz="2400"/>
          </a:p>
          <a:p>
            <a:pPr marL="0" indent="0" fontAlgn="auto">
              <a:lnSpc>
                <a:spcPct val="100000"/>
              </a:lnSpc>
              <a:spcBef>
                <a:spcPts val="0"/>
              </a:spcBef>
              <a:buNone/>
            </a:pPr>
            <a:r>
              <a:rPr lang="zh-CN" altLang="en-US" sz="1800"/>
              <a:t>from pyspark import SparkConf, SparkContext</a:t>
            </a:r>
            <a:endParaRPr lang="zh-CN" altLang="en-US" sz="1800"/>
          </a:p>
          <a:p>
            <a:pPr marL="0" indent="0" fontAlgn="auto">
              <a:lnSpc>
                <a:spcPct val="100000"/>
              </a:lnSpc>
              <a:spcBef>
                <a:spcPts val="0"/>
              </a:spcBef>
              <a:buNone/>
            </a:pPr>
            <a:r>
              <a:rPr lang="zh-CN" altLang="en-US" sz="1800"/>
              <a:t>from pyspark.sql import SQLContext</a:t>
            </a:r>
            <a:endParaRPr lang="zh-CN" altLang="en-US" sz="1800"/>
          </a:p>
          <a:p>
            <a:pPr marL="0" indent="0" fontAlgn="auto">
              <a:lnSpc>
                <a:spcPct val="100000"/>
              </a:lnSpc>
              <a:spcBef>
                <a:spcPts val="0"/>
              </a:spcBef>
              <a:buNone/>
            </a:pPr>
            <a:r>
              <a:rPr lang="zh-CN" altLang="en-US" sz="1800"/>
              <a:t>from random import random</a:t>
            </a:r>
            <a:endParaRPr lang="zh-CN" altLang="en-US" sz="1800"/>
          </a:p>
          <a:p>
            <a:pPr marL="0" indent="0" fontAlgn="auto">
              <a:lnSpc>
                <a:spcPct val="100000"/>
              </a:lnSpc>
              <a:spcBef>
                <a:spcPts val="0"/>
              </a:spcBef>
              <a:buNone/>
            </a:pPr>
            <a:endParaRPr lang="zh-CN" altLang="en-US" sz="1800"/>
          </a:p>
          <a:p>
            <a:pPr marL="0" indent="0" fontAlgn="auto">
              <a:lnSpc>
                <a:spcPct val="100000"/>
              </a:lnSpc>
              <a:spcBef>
                <a:spcPts val="0"/>
              </a:spcBef>
              <a:buNone/>
            </a:pPr>
            <a:r>
              <a:rPr lang="zh-CN" altLang="en-US" sz="1800"/>
              <a:t>conf = SparkConf().setAppName("pi")</a:t>
            </a:r>
            <a:endParaRPr lang="zh-CN" altLang="en-US" sz="1800"/>
          </a:p>
          <a:p>
            <a:pPr marL="0" indent="0" fontAlgn="auto">
              <a:lnSpc>
                <a:spcPct val="100000"/>
              </a:lnSpc>
              <a:spcBef>
                <a:spcPts val="0"/>
              </a:spcBef>
              <a:buNone/>
            </a:pPr>
            <a:r>
              <a:rPr lang="zh-CN" altLang="en-US" sz="1800"/>
              <a:t>sc = SparkContext(conf=conf)</a:t>
            </a:r>
            <a:endParaRPr lang="zh-CN" altLang="en-US" sz="1800"/>
          </a:p>
          <a:p>
            <a:pPr marL="0" indent="0" fontAlgn="auto">
              <a:lnSpc>
                <a:spcPct val="100000"/>
              </a:lnSpc>
              <a:spcBef>
                <a:spcPts val="0"/>
              </a:spcBef>
              <a:buNone/>
            </a:pPr>
            <a:r>
              <a:rPr lang="zh-CN" altLang="en-US" sz="1800"/>
              <a:t>sqlCtx = SQLContext(sc)</a:t>
            </a:r>
            <a:endParaRPr lang="zh-CN" altLang="en-US" sz="1800"/>
          </a:p>
          <a:p>
            <a:pPr marL="0" indent="0" fontAlgn="auto">
              <a:lnSpc>
                <a:spcPct val="100000"/>
              </a:lnSpc>
              <a:spcBef>
                <a:spcPts val="0"/>
              </a:spcBef>
              <a:buNone/>
            </a:pPr>
            <a:endParaRPr lang="zh-CN" altLang="en-US" sz="1800"/>
          </a:p>
          <a:p>
            <a:pPr marL="0" indent="0" fontAlgn="auto">
              <a:lnSpc>
                <a:spcPct val="100000"/>
              </a:lnSpc>
              <a:spcBef>
                <a:spcPts val="0"/>
              </a:spcBef>
              <a:buNone/>
            </a:pPr>
            <a:r>
              <a:rPr lang="zh-CN" altLang="en-US" sz="1800"/>
              <a:t>def sample(p):</a:t>
            </a:r>
            <a:endParaRPr lang="zh-CN" altLang="en-US" sz="1800"/>
          </a:p>
          <a:p>
            <a:pPr marL="0" indent="0" fontAlgn="auto">
              <a:lnSpc>
                <a:spcPct val="100000"/>
              </a:lnSpc>
              <a:spcBef>
                <a:spcPts val="0"/>
              </a:spcBef>
              <a:buNone/>
            </a:pPr>
            <a:r>
              <a:rPr lang="zh-CN" altLang="en-US" sz="1800"/>
              <a:t>    x, y = random(), random()</a:t>
            </a:r>
            <a:endParaRPr lang="zh-CN" altLang="en-US" sz="1800"/>
          </a:p>
          <a:p>
            <a:pPr marL="0" indent="0" fontAlgn="auto">
              <a:lnSpc>
                <a:spcPct val="100000"/>
              </a:lnSpc>
              <a:spcBef>
                <a:spcPts val="0"/>
              </a:spcBef>
              <a:buNone/>
            </a:pPr>
            <a:r>
              <a:rPr lang="zh-CN" altLang="en-US" sz="1800"/>
              <a:t>    return 1 if x*x + y*y &lt; 1 else 0</a:t>
            </a:r>
            <a:endParaRPr lang="zh-CN" altLang="en-US" sz="1800"/>
          </a:p>
          <a:p>
            <a:pPr marL="0" indent="0" fontAlgn="auto">
              <a:lnSpc>
                <a:spcPct val="100000"/>
              </a:lnSpc>
              <a:spcBef>
                <a:spcPts val="0"/>
              </a:spcBef>
              <a:buNone/>
            </a:pPr>
            <a:endParaRPr lang="zh-CN" altLang="en-US" sz="1800"/>
          </a:p>
          <a:p>
            <a:pPr marL="0" indent="0" fontAlgn="auto">
              <a:lnSpc>
                <a:spcPct val="100000"/>
              </a:lnSpc>
              <a:spcBef>
                <a:spcPts val="0"/>
              </a:spcBef>
              <a:buNone/>
            </a:pPr>
            <a:r>
              <a:rPr lang="zh-CN" altLang="en-US" sz="1800"/>
              <a:t>NUM_SAMPLES = 100000                           #数值越大结果越准确</a:t>
            </a:r>
            <a:endParaRPr lang="zh-CN" altLang="en-US" sz="1800"/>
          </a:p>
          <a:p>
            <a:pPr marL="0" indent="0" fontAlgn="auto">
              <a:lnSpc>
                <a:spcPct val="100000"/>
              </a:lnSpc>
              <a:spcBef>
                <a:spcPts val="0"/>
              </a:spcBef>
              <a:buNone/>
            </a:pPr>
            <a:r>
              <a:rPr lang="zh-CN" altLang="en-US" sz="1800"/>
              <a:t>count = sc.parallelize(range(NUM_SAMPLES))</a:t>
            </a:r>
            <a:endParaRPr lang="zh-CN" altLang="en-US" sz="1800"/>
          </a:p>
          <a:p>
            <a:pPr marL="0" indent="0" fontAlgn="auto">
              <a:lnSpc>
                <a:spcPct val="100000"/>
              </a:lnSpc>
              <a:spcBef>
                <a:spcPts val="0"/>
              </a:spcBef>
              <a:buNone/>
            </a:pPr>
            <a:r>
              <a:rPr lang="zh-CN" altLang="en-US" sz="1800"/>
              <a:t>count = count.map(sample).reduce(lambda a, b: a + b)</a:t>
            </a:r>
            <a:endParaRPr lang="zh-CN" altLang="en-US" sz="1800"/>
          </a:p>
          <a:p>
            <a:pPr marL="0" indent="0" fontAlgn="auto">
              <a:lnSpc>
                <a:spcPct val="100000"/>
              </a:lnSpc>
              <a:spcBef>
                <a:spcPts val="0"/>
              </a:spcBef>
              <a:buNone/>
            </a:pPr>
            <a:r>
              <a:rPr lang="zh-CN" altLang="en-US" sz="1800"/>
              <a:t>print('='*30)</a:t>
            </a:r>
            <a:endParaRPr lang="zh-CN" altLang="en-US" sz="1800"/>
          </a:p>
          <a:p>
            <a:pPr marL="0" indent="0" fontAlgn="auto">
              <a:lnSpc>
                <a:spcPct val="100000"/>
              </a:lnSpc>
              <a:spcBef>
                <a:spcPts val="0"/>
              </a:spcBef>
              <a:buNone/>
            </a:pPr>
            <a:r>
              <a:rPr lang="zh-CN" altLang="en-US" sz="1800"/>
              <a:t>print("Pi is roughly %f" % (4.0 * count / NUM_SAMPLES))</a:t>
            </a:r>
            <a:endParaRPr lang="zh-CN" altLang="en-US" sz="1800"/>
          </a:p>
          <a:p>
            <a:pPr marL="0" indent="0" fontAlgn="auto">
              <a:lnSpc>
                <a:spcPct val="100000"/>
              </a:lnSpc>
              <a:spcBef>
                <a:spcPts val="0"/>
              </a:spcBef>
              <a:buNone/>
            </a:pPr>
            <a:r>
              <a:rPr lang="zh-CN" altLang="en-US" sz="1800"/>
              <a:t>print('='*30)</a:t>
            </a:r>
            <a:endParaRPr lang="zh-CN" altLang="en-US" sz="1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12.5  pySpark并行计算与分布式计算框架</a:t>
            </a:r>
            <a:endParaRPr lang="en-US"/>
          </a:p>
        </p:txBody>
      </p:sp>
      <p:sp>
        <p:nvSpPr>
          <p:cNvPr id="3" name="Content Placeholder 2"/>
          <p:cNvSpPr>
            <a:spLocks noGrp="1"/>
          </p:cNvSpPr>
          <p:nvPr>
            <p:ph idx="1"/>
          </p:nvPr>
        </p:nvSpPr>
        <p:spPr>
          <a:xfrm>
            <a:off x="838200" y="1321435"/>
            <a:ext cx="10515600" cy="5225415"/>
          </a:xfrm>
        </p:spPr>
        <p:txBody>
          <a:bodyPr>
            <a:normAutofit/>
          </a:bodyPr>
          <a:p>
            <a:r>
              <a:rPr lang="zh-CN" altLang="en-US" sz="2400" b="1"/>
              <a:t>问题解决：</a:t>
            </a:r>
            <a:r>
              <a:rPr lang="zh-CN" altLang="en-US" sz="2400"/>
              <a:t>使用spark来统计100000000以内的素数数量。</a:t>
            </a:r>
            <a:endParaRPr lang="zh-CN" altLang="en-US" sz="2400"/>
          </a:p>
          <a:p>
            <a:pPr marL="0" indent="0" fontAlgn="auto">
              <a:lnSpc>
                <a:spcPct val="100000"/>
              </a:lnSpc>
              <a:spcBef>
                <a:spcPts val="0"/>
              </a:spcBef>
              <a:buNone/>
            </a:pPr>
            <a:r>
              <a:rPr lang="zh-CN" altLang="en-US" sz="1600">
                <a:latin typeface="Consolas" panose="020B0609020204030204" charset="0"/>
              </a:rPr>
              <a:t>from pyspark import SparkConf, SparkContext</a:t>
            </a:r>
            <a:endParaRPr lang="zh-CN" altLang="en-US" sz="1600">
              <a:latin typeface="Consolas" panose="020B0609020204030204" charset="0"/>
            </a:endParaRPr>
          </a:p>
          <a:p>
            <a:pPr marL="0" indent="0" fontAlgn="auto">
              <a:lnSpc>
                <a:spcPct val="100000"/>
              </a:lnSpc>
              <a:spcBef>
                <a:spcPts val="0"/>
              </a:spcBef>
              <a:buNone/>
            </a:pP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conf = SparkConf().setAppName("isPrime")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sc = SparkContext(conf=conf)</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def isPrime(n):</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n&lt;2:</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return False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n==2:</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return True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not n&amp;1:</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return False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for i in range(3, int(n**0.5)+2, 2):</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n%i == 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return False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return True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rdd = sc.parallelize(range(100000000))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result = rdd.filter(isPrime).count()</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print('='*30)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print(result)</a:t>
            </a:r>
            <a:endParaRPr lang="zh-CN" alt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12.6  GPU编程</a:t>
            </a:r>
            <a:endParaRPr lang="en-US"/>
          </a:p>
        </p:txBody>
      </p:sp>
      <p:sp>
        <p:nvSpPr>
          <p:cNvPr id="3" name="Content Placeholder 2"/>
          <p:cNvSpPr>
            <a:spLocks noGrp="1"/>
          </p:cNvSpPr>
          <p:nvPr>
            <p:ph idx="1"/>
          </p:nvPr>
        </p:nvSpPr>
        <p:spPr>
          <a:xfrm>
            <a:off x="838200" y="1321435"/>
            <a:ext cx="11052810" cy="4639945"/>
          </a:xfrm>
        </p:spPr>
        <p:txBody>
          <a:bodyPr/>
          <a:p>
            <a:pPr fontAlgn="auto">
              <a:lnSpc>
                <a:spcPct val="150000"/>
              </a:lnSpc>
              <a:spcBef>
                <a:spcPts val="0"/>
              </a:spcBef>
            </a:pPr>
            <a:r>
              <a:rPr lang="en-US" sz="2400"/>
              <a:t>CPU 由专为串行处理而优化的几个核心组成。GPU由数量众多的更小、更高效的核心组成，这些核心专为同时处理多任务而设计，虽然每个核心的功能并不像CPU那么强大，但是用来并行处理一些小任务，还是具有很大优势的。</a:t>
            </a:r>
            <a:endParaRPr lang="en-US" sz="2400"/>
          </a:p>
          <a:p>
            <a:pPr fontAlgn="auto">
              <a:lnSpc>
                <a:spcPct val="150000"/>
              </a:lnSpc>
              <a:spcBef>
                <a:spcPts val="0"/>
              </a:spcBef>
            </a:pPr>
            <a:r>
              <a:rPr lang="en-US" sz="2400"/>
              <a:t>实现GPU运算首先需要显卡（例如NVIDIA显卡）的支持，并且根据需要安装相应的Python扩展库，例如pycuda、pyopencl、theano、scikit-learn、NumbaPro、TensorFlow。不过，GPU加速也不是万能的，并不是适用于所有场合的应用，如果需要在CPU和GPU之间频繁传输数据，反而会影响效率，不如直接使用CPU的速度快。</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12.6.1  使用pycuda实现GPU加速</a:t>
            </a:r>
            <a:endParaRPr lang="en-US"/>
          </a:p>
        </p:txBody>
      </p:sp>
      <p:sp>
        <p:nvSpPr>
          <p:cNvPr id="3" name="Content Placeholder 2"/>
          <p:cNvSpPr>
            <a:spLocks noGrp="1"/>
          </p:cNvSpPr>
          <p:nvPr>
            <p:ph idx="1"/>
          </p:nvPr>
        </p:nvSpPr>
        <p:spPr/>
        <p:txBody>
          <a:bodyPr/>
          <a:p>
            <a:r>
              <a:rPr lang="en-US" sz="2400" b="1"/>
              <a:t>示例12-31</a:t>
            </a:r>
            <a:r>
              <a:rPr lang="en-US" sz="2400"/>
              <a:t>  使用pycuda在GPU上并行判断素数，统计100000000之内的素数个数。</a:t>
            </a:r>
            <a:endParaRPr lang="en-US" sz="2400"/>
          </a:p>
          <a:p>
            <a:pPr marL="0" indent="0">
              <a:buNone/>
            </a:pPr>
            <a:endParaRPr lang="en-US" sz="2400"/>
          </a:p>
          <a:p>
            <a:pPr marL="0" indent="0">
              <a:buNone/>
            </a:pPr>
            <a:r>
              <a:rPr lang="en-US" sz="2400">
                <a:hlinkClick r:id="rId1" tooltip="" action="ppaction://hlinkfile"/>
              </a:rPr>
              <a:t>code\示例12-31.py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12.6.2  使用pyopencl实现GPU加速</a:t>
            </a:r>
            <a:endParaRPr lang="en-US"/>
          </a:p>
        </p:txBody>
      </p:sp>
      <p:sp>
        <p:nvSpPr>
          <p:cNvPr id="3" name="Content Placeholder 2"/>
          <p:cNvSpPr>
            <a:spLocks noGrp="1"/>
          </p:cNvSpPr>
          <p:nvPr>
            <p:ph idx="1"/>
          </p:nvPr>
        </p:nvSpPr>
        <p:spPr/>
        <p:txBody>
          <a:bodyPr/>
          <a:p>
            <a:r>
              <a:rPr lang="en-US" sz="2400" b="1"/>
              <a:t>示例12-32</a:t>
            </a:r>
            <a:r>
              <a:rPr lang="en-US" sz="2400"/>
              <a:t>  使用pyopencl在GPU上并行判断素数，统计100000000之内的素数个数。</a:t>
            </a:r>
            <a:endParaRPr lang="en-US" sz="2400"/>
          </a:p>
          <a:p>
            <a:pPr marL="0" indent="0">
              <a:buNone/>
            </a:pPr>
            <a:endParaRPr lang="en-US" sz="2400"/>
          </a:p>
          <a:p>
            <a:pPr marL="0" indent="0">
              <a:buNone/>
            </a:pPr>
            <a:r>
              <a:rPr lang="en-US" sz="2400">
                <a:hlinkClick r:id="rId1" tooltip="" action="ppaction://hlinkfile"/>
              </a:rPr>
              <a:t>code\示例12-32.py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12.6.3  使用tensorflow实现GPU加速</a:t>
            </a:r>
            <a:endParaRPr lang="en-US"/>
          </a:p>
        </p:txBody>
      </p:sp>
      <p:sp>
        <p:nvSpPr>
          <p:cNvPr id="3" name="Content Placeholder 2"/>
          <p:cNvSpPr>
            <a:spLocks noGrp="1"/>
          </p:cNvSpPr>
          <p:nvPr>
            <p:ph idx="1"/>
          </p:nvPr>
        </p:nvSpPr>
        <p:spPr/>
        <p:txBody>
          <a:bodyPr/>
          <a:p>
            <a:r>
              <a:rPr lang="en-US" sz="2400" b="1"/>
              <a:t>示例12-33</a:t>
            </a:r>
            <a:r>
              <a:rPr lang="en-US" sz="2400"/>
              <a:t>  使用tensorflow中的梯度下降算法求解变量最优值。</a:t>
            </a:r>
            <a:endParaRPr lang="en-US" sz="2400"/>
          </a:p>
          <a:p>
            <a:pPr marL="0" indent="0">
              <a:buNone/>
            </a:pPr>
            <a:endParaRPr lang="en-US" sz="2400"/>
          </a:p>
          <a:p>
            <a:pPr marL="0" indent="0">
              <a:buNone/>
            </a:pPr>
            <a:r>
              <a:rPr lang="en-US" sz="2400">
                <a:hlinkClick r:id="rId1" tooltip="" action="ppaction://hlinkfile"/>
              </a:rPr>
              <a:t>code\示例12-33.py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Content Placeholder -1"/>
          <p:cNvGraphicFramePr/>
          <p:nvPr>
            <p:ph idx="1"/>
          </p:nvPr>
        </p:nvGraphicFramePr>
        <p:xfrm>
          <a:off x="870585" y="1281430"/>
          <a:ext cx="10492105" cy="5151120"/>
        </p:xfrm>
        <a:graphic>
          <a:graphicData uri="http://schemas.openxmlformats.org/drawingml/2006/table">
            <a:tbl>
              <a:tblPr firstRow="1" bandRow="1">
                <a:tableStyleId>{5940675A-B579-460E-94D1-54222C63F5DA}</a:tableStyleId>
              </a:tblPr>
              <a:tblGrid>
                <a:gridCol w="3883025"/>
                <a:gridCol w="6609080"/>
              </a:tblGrid>
              <a:tr h="24384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active_count()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activeCount()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800" b="0" u="none">
                          <a:latin typeface="宋体" panose="02010600030101010101" pitchFamily="2" charset="-122"/>
                          <a:ea typeface="宋体" panose="02010600030101010101" pitchFamily="2" charset="-122"/>
                          <a:cs typeface="宋体" panose="02010600030101010101" pitchFamily="2" charset="-122"/>
                        </a:rPr>
                        <a:t>alive</a:t>
                      </a:r>
                      <a:r>
                        <a:rPr lang="zh-CN" altLang="en-US" sz="1800" b="0" u="none">
                          <a:latin typeface="宋体" panose="02010600030101010101" pitchFamily="2" charset="-122"/>
                          <a:ea typeface="宋体" panose="02010600030101010101" pitchFamily="2" charset="-122"/>
                          <a:cs typeface="宋体" panose="02010600030101010101" pitchFamily="2" charset="-122"/>
                        </a:rPr>
                        <a:t>状态的</a:t>
                      </a:r>
                      <a:r>
                        <a:rPr lang="en-US" altLang="zh-CN" sz="1800" b="0" u="none">
                          <a:latin typeface="宋体" panose="02010600030101010101" pitchFamily="2" charset="-122"/>
                          <a:ea typeface="宋体" panose="02010600030101010101" pitchFamily="2" charset="-122"/>
                          <a:cs typeface="宋体" panose="02010600030101010101" pitchFamily="2" charset="-122"/>
                        </a:rPr>
                        <a:t>Thread</a:t>
                      </a:r>
                      <a:r>
                        <a:rPr lang="zh-CN" altLang="en-US" sz="1800" b="0" u="none">
                          <a:latin typeface="宋体" panose="02010600030101010101" pitchFamily="2" charset="-122"/>
                          <a:ea typeface="宋体" panose="02010600030101010101" pitchFamily="2" charset="-122"/>
                          <a:cs typeface="宋体" panose="02010600030101010101" pitchFamily="2" charset="-122"/>
                        </a:rPr>
                        <a:t>对象数量</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current_thread()</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currentThread()</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a:t>
                      </a:r>
                      <a:r>
                        <a:rPr lang="en-US" altLang="zh-CN" sz="1800" b="0" u="none">
                          <a:latin typeface="宋体" panose="02010600030101010101" pitchFamily="2" charset="-122"/>
                          <a:ea typeface="宋体" panose="02010600030101010101" pitchFamily="2" charset="-122"/>
                          <a:cs typeface="宋体" panose="02010600030101010101" pitchFamily="2" charset="-122"/>
                        </a:rPr>
                        <a:t>Thread</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get_ident()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返回当前线程的线程标识符。线程标识符是一个非负整数，并没特殊含义，只是用来标识线程，该整数可能会被循环利用。</a:t>
                      </a:r>
                      <a:r>
                        <a:rPr lang="en-US" altLang="zh-CN" sz="1800" b="0" u="none">
                          <a:latin typeface="宋体" panose="02010600030101010101" pitchFamily="2" charset="-122"/>
                          <a:ea typeface="宋体" panose="02010600030101010101" pitchFamily="2" charset="-122"/>
                          <a:cs typeface="宋体" panose="02010600030101010101" pitchFamily="2" charset="-122"/>
                        </a:rPr>
                        <a:t>Python 3.3</a:t>
                      </a:r>
                      <a:r>
                        <a:rPr lang="zh-CN" altLang="en-US" sz="18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enumerate()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800" b="0" u="none">
                          <a:latin typeface="宋体" panose="02010600030101010101" pitchFamily="2" charset="-122"/>
                          <a:ea typeface="宋体" panose="02010600030101010101" pitchFamily="2" charset="-122"/>
                          <a:cs typeface="宋体" panose="02010600030101010101" pitchFamily="2" charset="-122"/>
                        </a:rPr>
                        <a:t>alive</a:t>
                      </a:r>
                      <a:r>
                        <a:rPr lang="zh-CN" altLang="en-US" sz="1800" b="0" u="none">
                          <a:latin typeface="宋体" panose="02010600030101010101" pitchFamily="2" charset="-122"/>
                          <a:ea typeface="宋体" panose="02010600030101010101" pitchFamily="2" charset="-122"/>
                          <a:cs typeface="宋体" panose="02010600030101010101" pitchFamily="2" charset="-122"/>
                        </a:rPr>
                        <a:t>状态的所有</a:t>
                      </a:r>
                      <a:r>
                        <a:rPr lang="en-US" altLang="zh-CN" sz="1800" b="0" u="none">
                          <a:latin typeface="宋体" panose="02010600030101010101" pitchFamily="2" charset="-122"/>
                          <a:ea typeface="宋体" panose="02010600030101010101" pitchFamily="2" charset="-122"/>
                          <a:cs typeface="宋体" panose="02010600030101010101" pitchFamily="2" charset="-122"/>
                        </a:rPr>
                        <a:t>Thread</a:t>
                      </a:r>
                      <a:r>
                        <a:rPr lang="zh-CN" altLang="en-US" sz="1800" b="0" u="none">
                          <a:latin typeface="宋体" panose="02010600030101010101" pitchFamily="2" charset="-122"/>
                          <a:ea typeface="宋体" panose="02010600030101010101" pitchFamily="2" charset="-122"/>
                          <a:cs typeface="宋体" panose="02010600030101010101" pitchFamily="2" charset="-122"/>
                        </a:rPr>
                        <a:t>对象列表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main_thread()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返回主线程对象，即启动</a:t>
                      </a:r>
                      <a:r>
                        <a:rPr lang="en-US" altLang="zh-CN" sz="1800" b="0" u="none">
                          <a:latin typeface="宋体" panose="02010600030101010101" pitchFamily="2" charset="-122"/>
                          <a:ea typeface="宋体" panose="02010600030101010101" pitchFamily="2" charset="-122"/>
                          <a:cs typeface="宋体" panose="02010600030101010101" pitchFamily="2" charset="-122"/>
                        </a:rPr>
                        <a:t>Python</a:t>
                      </a:r>
                      <a:r>
                        <a:rPr lang="zh-CN" altLang="en-US" sz="1800" b="0" u="none">
                          <a:latin typeface="宋体" panose="02010600030101010101" pitchFamily="2" charset="-122"/>
                          <a:ea typeface="宋体" panose="02010600030101010101" pitchFamily="2" charset="-122"/>
                          <a:cs typeface="宋体" panose="02010600030101010101" pitchFamily="2" charset="-122"/>
                        </a:rPr>
                        <a:t>解释器的线程对象。</a:t>
                      </a:r>
                      <a:r>
                        <a:rPr lang="en-US" altLang="zh-CN" sz="1800" b="0" u="none">
                          <a:latin typeface="宋体" panose="02010600030101010101" pitchFamily="2" charset="-122"/>
                          <a:ea typeface="宋体" panose="02010600030101010101" pitchFamily="2" charset="-122"/>
                          <a:cs typeface="宋体" panose="02010600030101010101" pitchFamily="2" charset="-122"/>
                        </a:rPr>
                        <a:t>Python3.4</a:t>
                      </a:r>
                      <a:r>
                        <a:rPr lang="zh-CN" altLang="en-US" sz="18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stack_size([size])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返回创建线程时使用的栈的大小，如果指定</a:t>
                      </a:r>
                      <a:r>
                        <a:rPr lang="en-US" altLang="zh-CN" sz="1800" b="0" u="none">
                          <a:latin typeface="宋体" panose="02010600030101010101" pitchFamily="2" charset="-122"/>
                          <a:ea typeface="宋体" panose="02010600030101010101" pitchFamily="2" charset="-122"/>
                          <a:cs typeface="宋体" panose="02010600030101010101" pitchFamily="2" charset="-122"/>
                        </a:rPr>
                        <a:t>size</a:t>
                      </a:r>
                      <a:r>
                        <a:rPr lang="zh-CN" altLang="en-US" sz="1800" b="0" u="none">
                          <a:latin typeface="宋体" panose="02010600030101010101" pitchFamily="2" charset="-122"/>
                          <a:ea typeface="宋体" panose="02010600030101010101" pitchFamily="2" charset="-122"/>
                          <a:cs typeface="宋体" panose="02010600030101010101" pitchFamily="2" charset="-122"/>
                        </a:rPr>
                        <a:t>参数，则用来指定后续创建的线程使用的栈大小，</a:t>
                      </a:r>
                      <a:r>
                        <a:rPr lang="en-US" altLang="zh-CN" sz="1800" b="0" u="none">
                          <a:latin typeface="宋体" panose="02010600030101010101" pitchFamily="2" charset="-122"/>
                          <a:ea typeface="宋体" panose="02010600030101010101" pitchFamily="2" charset="-122"/>
                          <a:cs typeface="宋体" panose="02010600030101010101" pitchFamily="2" charset="-122"/>
                        </a:rPr>
                        <a:t>size</a:t>
                      </a:r>
                      <a:r>
                        <a:rPr lang="zh-CN" altLang="en-US" sz="1800" b="0" u="none">
                          <a:latin typeface="宋体" panose="02010600030101010101" pitchFamily="2" charset="-122"/>
                          <a:ea typeface="宋体" panose="02010600030101010101" pitchFamily="2" charset="-122"/>
                          <a:cs typeface="宋体" panose="02010600030101010101" pitchFamily="2" charset="-122"/>
                        </a:rPr>
                        <a:t>必须是</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（表示使用系统默认值）或大于</a:t>
                      </a:r>
                      <a:r>
                        <a:rPr lang="en-US" altLang="zh-CN" sz="1800" b="0" u="none">
                          <a:latin typeface="宋体" panose="02010600030101010101" pitchFamily="2" charset="-122"/>
                          <a:ea typeface="宋体" panose="02010600030101010101" pitchFamily="2" charset="-122"/>
                          <a:cs typeface="宋体" panose="02010600030101010101" pitchFamily="2" charset="-122"/>
                        </a:rPr>
                        <a:t>32K</a:t>
                      </a:r>
                      <a:r>
                        <a:rPr lang="zh-CN" altLang="en-US" sz="1800" b="0" u="none">
                          <a:latin typeface="宋体" panose="02010600030101010101" pitchFamily="2" charset="-122"/>
                          <a:ea typeface="宋体" panose="02010600030101010101" pitchFamily="2" charset="-122"/>
                          <a:cs typeface="宋体" panose="02010600030101010101" pitchFamily="2" charset="-122"/>
                        </a:rPr>
                        <a:t>的正整数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Thread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线程类，用于创建和管理线程</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Event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事件类，用于线程同步</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Condition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条件类，用于线程同步</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Lock</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RLock</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锁类，用于线程同步</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Semaphore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信号量类，用于线程同步</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Timer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用于在指定时间之后调用一个函数的情况</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Title 1"/>
          <p:cNvSpPr/>
          <p:nvPr>
            <p:ph type="title"/>
          </p:nvPr>
        </p:nvSpPr>
        <p:spPr/>
        <p:txBody>
          <a:bodyPr/>
          <a:p>
            <a:r>
              <a:rPr>
                <a:sym typeface="+mn-ea"/>
              </a:rPr>
              <a:t>12.1.1  线程概念与标准库threading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a:spLocks noGrp="1"/>
          </p:cNvSpPr>
          <p:nvPr>
            <p:ph idx="1"/>
          </p:nvPr>
        </p:nvSpPr>
        <p:spPr/>
        <p:txBody>
          <a:bodyPr anchor="t"/>
          <a:p>
            <a:pPr marL="0" indent="0">
              <a:buNone/>
            </a:pPr>
            <a:r>
              <a:rPr lang="en-US" altLang="en-US" sz="1800">
                <a:latin typeface="Consolas" panose="020B0609020204030204" charset="0"/>
              </a:rPr>
              <a:t>&gt;&gt;&gt; import threading</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                  #查看当前线程栈的大小</a:t>
            </a:r>
            <a:endParaRPr lang="en-US" altLang="en-US" sz="1800">
              <a:latin typeface="Consolas" panose="020B0609020204030204" charset="0"/>
            </a:endParaRPr>
          </a:p>
          <a:p>
            <a:pPr marL="0" indent="0">
              <a:buNone/>
            </a:pPr>
            <a:r>
              <a:rPr lang="en-US" altLang="en-US" sz="1800">
                <a:latin typeface="Consolas" panose="020B0609020204030204" charset="0"/>
              </a:rPr>
              <a:t>0</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threading.stack_size(64*1024)           #设置当前线程栈的大小</a:t>
            </a:r>
            <a:endParaRPr lang="en-US" altLang="en-US" sz="1800">
              <a:latin typeface="Consolas" panose="020B0609020204030204" charset="0"/>
            </a:endParaRPr>
          </a:p>
          <a:p>
            <a:pPr marL="0" indent="0">
              <a:buNone/>
            </a:pPr>
            <a:r>
              <a:rPr lang="en-US" altLang="en-US" sz="1800">
                <a:latin typeface="Consolas" panose="020B0609020204030204" charset="0"/>
              </a:rPr>
              <a:t>0</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a:t>
            </a:r>
            <a:endParaRPr lang="en-US" altLang="en-US" sz="1800">
              <a:latin typeface="Consolas" panose="020B0609020204030204" charset="0"/>
            </a:endParaRPr>
          </a:p>
          <a:p>
            <a:pPr marL="0" indent="0">
              <a:buNone/>
            </a:pPr>
            <a:r>
              <a:rPr lang="en-US" altLang="en-US" sz="1800">
                <a:latin typeface="Consolas" panose="020B0609020204030204" charset="0"/>
              </a:rPr>
              <a:t>65536</a:t>
            </a:r>
            <a:endParaRPr lang="en-US" altLang="en-US" sz="1800">
              <a:latin typeface="Consolas" panose="020B0609020204030204" charset="0"/>
            </a:endParaRPr>
          </a:p>
          <a:p>
            <a:pPr marL="0" indent="0">
              <a:buNone/>
            </a:pPr>
            <a:r>
              <a:rPr lang="en-US" altLang="en-US" sz="1800">
                <a:latin typeface="Consolas" panose="020B0609020204030204" charset="0"/>
              </a:rPr>
              <a:t>&gt;&gt;&gt; threading.active_count()                #查看活动线程数量</a:t>
            </a:r>
            <a:endParaRPr lang="en-US" altLang="en-US" sz="1800">
              <a:latin typeface="Consolas" panose="020B0609020204030204" charset="0"/>
            </a:endParaRPr>
          </a:p>
          <a:p>
            <a:pPr marL="0" indent="0">
              <a:buNone/>
            </a:pPr>
            <a:r>
              <a:rPr lang="en-US" altLang="en-US" sz="1800">
                <a:latin typeface="Consolas" panose="020B0609020204030204" charset="0"/>
              </a:rPr>
              <a:t>2</a:t>
            </a:r>
            <a:endParaRPr lang="en-US" altLang="en-US" sz="1800">
              <a:latin typeface="Consolas" panose="020B0609020204030204" charset="0"/>
            </a:endParaRPr>
          </a:p>
        </p:txBody>
      </p:sp>
      <p:sp>
        <p:nvSpPr>
          <p:cNvPr id="2" name="Title 1"/>
          <p:cNvSpPr/>
          <p:nvPr>
            <p:ph type="title"/>
          </p:nvPr>
        </p:nvSpPr>
        <p:spPr/>
        <p:txBody>
          <a:bodyPr/>
          <a:p>
            <a:r>
              <a:rPr>
                <a:sym typeface="+mn-ea"/>
              </a:rPr>
              <a:t>12.1.1  线程概念与标准库threading</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20709</Words>
  <Application>WPS Presentation</Application>
  <PresentationFormat>宽屏</PresentationFormat>
  <Paragraphs>1012</Paragraphs>
  <Slides>78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78</vt:i4>
      </vt:variant>
    </vt:vector>
  </HeadingPairs>
  <TitlesOfParts>
    <vt:vector size="92" baseType="lpstr">
      <vt:lpstr>Arial</vt:lpstr>
      <vt:lpstr>宋体</vt:lpstr>
      <vt:lpstr>Wingdings</vt:lpstr>
      <vt:lpstr>Wingdings</vt:lpstr>
      <vt:lpstr>Arial</vt:lpstr>
      <vt:lpstr>Times New Roman</vt:lpstr>
      <vt:lpstr>Consolas</vt:lpstr>
      <vt:lpstr>Arial</vt:lpstr>
      <vt:lpstr>Calibri Light</vt:lpstr>
      <vt:lpstr>Calibri</vt:lpstr>
      <vt:lpstr>微软雅黑</vt:lpstr>
      <vt:lpstr>Arial Unicode MS</vt:lpstr>
      <vt:lpstr>华文中宋</vt:lpstr>
      <vt:lpstr>Office 主题</vt:lpstr>
      <vt:lpstr>第12章  多任务与并行处理</vt:lpstr>
      <vt:lpstr>多线程与多进程编程</vt:lpstr>
      <vt:lpstr>多线程与多进程编程</vt:lpstr>
      <vt:lpstr>多线程与多进程编程</vt:lpstr>
      <vt:lpstr>多线程与多进程编程</vt:lpstr>
      <vt:lpstr>多线程与多进程编程</vt:lpstr>
      <vt:lpstr>多线程与多进程编程</vt:lpstr>
      <vt:lpstr>12.1  threading模块</vt:lpstr>
      <vt:lpstr>12.1  threading模块</vt:lpstr>
      <vt:lpstr>12.1  threading模块</vt:lpstr>
      <vt:lpstr>12.2 Thread对象</vt:lpstr>
      <vt:lpstr>12.2 Thread对象</vt:lpstr>
      <vt:lpstr>12.2 Thread对象</vt:lpstr>
      <vt:lpstr>12.2.1 Thread对象中的方法</vt:lpstr>
      <vt:lpstr>12.2.1 Thread对象中的方法</vt:lpstr>
      <vt:lpstr>12.2.2 Thread对象中的daemon属性</vt:lpstr>
      <vt:lpstr>12.2.2 Thread对象中的daemon属性</vt:lpstr>
      <vt:lpstr>12.2.2 Thread对象中的daemon属性</vt:lpstr>
      <vt:lpstr>12.2.2 Thread对象中的daemon属性</vt:lpstr>
      <vt:lpstr>12.3  线程同步技术</vt:lpstr>
      <vt:lpstr>12.3.1 Lock/RLock对象</vt:lpstr>
      <vt:lpstr>12.3.1 Lock/RLock对象</vt:lpstr>
      <vt:lpstr>12.3.1 Lock/RLock对象</vt:lpstr>
      <vt:lpstr>12.3.1 Lock/RLock对象</vt:lpstr>
      <vt:lpstr>12.3.2 Condition对象</vt:lpstr>
      <vt:lpstr>12.3.2 Condition对象</vt:lpstr>
      <vt:lpstr>12.3.2 Condition对象</vt:lpstr>
      <vt:lpstr>PowerPoint 演示文稿</vt:lpstr>
      <vt:lpstr>12.3.3 Queue对象</vt:lpstr>
      <vt:lpstr>12.3.4 Event对象</vt:lpstr>
      <vt:lpstr>12.3.4 Event对象</vt:lpstr>
      <vt:lpstr>12.3.5  Semaphore与BoundedSemaphore（扩展）</vt:lpstr>
      <vt:lpstr>12.3.5  Semaphore与BoundedSemaphore（扩展）</vt:lpstr>
      <vt:lpstr>12.3.6  Barrier对象（扩展）</vt:lpstr>
      <vt:lpstr>12.3.6  Barrier对象（扩展）</vt:lpstr>
      <vt:lpstr>12.3.6  Barrier对象（扩展）</vt:lpstr>
      <vt:lpstr>12.3.6  Barrier对象（扩展）</vt:lpstr>
      <vt:lpstr>12.3.6  Barrier对象（扩展）</vt:lpstr>
      <vt:lpstr>12.4  多进程编程</vt:lpstr>
      <vt:lpstr>12.4.1  创建进程</vt:lpstr>
      <vt:lpstr>12.4.1  创建进程</vt:lpstr>
      <vt:lpstr>PowerPoint 演示文稿</vt:lpstr>
      <vt:lpstr>12.4.1  创建进程</vt:lpstr>
      <vt:lpstr>12.4.1  创建进程</vt:lpstr>
      <vt:lpstr>12.4.1  创建进程</vt:lpstr>
      <vt:lpstr>PowerPoint 演示文稿</vt:lpstr>
      <vt:lpstr>12.4.1  创建进程</vt:lpstr>
      <vt:lpstr>PowerPoint 演示文稿</vt:lpstr>
      <vt:lpstr>PowerPoint 演示文稿</vt:lpstr>
      <vt:lpstr>12.4.2  进程间数据交换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329</cp:revision>
  <dcterms:created xsi:type="dcterms:W3CDTF">2015-05-05T08:02:00Z</dcterms:created>
  <dcterms:modified xsi:type="dcterms:W3CDTF">2018-01-07T03:42:58Z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