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785" r:id="rId3"/>
    <p:sldId id="1786" r:id="rId4"/>
    <p:sldId id="1787" r:id="rId5"/>
    <p:sldId id="1788" r:id="rId6"/>
    <p:sldId id="1789" r:id="rId7"/>
    <p:sldId id="1790" r:id="rId8"/>
    <p:sldId id="1791" r:id="rId9"/>
    <p:sldId id="1792" r:id="rId10"/>
    <p:sldId id="1793" r:id="rId11"/>
    <p:sldId id="179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pattFill prst="dotDmnd">
          <a:fgClr>
            <a:srgbClr val="00B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" y="4445"/>
            <a:ext cx="12157075" cy="1002030"/>
          </a:xfrm>
          <a:gradFill>
            <a:gsLst>
              <a:gs pos="100000">
                <a:srgbClr val="0070C0"/>
              </a:gs>
              <a:gs pos="53000">
                <a:schemeClr val="accent1">
                  <a:lumMod val="45000"/>
                  <a:lumOff val="55000"/>
                </a:schemeClr>
              </a:gs>
              <a:gs pos="29000">
                <a:schemeClr val="accent1">
                  <a:lumMod val="45000"/>
                  <a:lumOff val="55000"/>
                </a:schemeClr>
              </a:gs>
              <a:gs pos="1000">
                <a:schemeClr val="accent1">
                  <a:lumMod val="30000"/>
                  <a:lumOff val="70000"/>
                </a:schemeClr>
              </a:gs>
            </a:gsLst>
            <a:lin ang="8100000" scaled="0"/>
          </a:gradFill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463994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905" y="1040765"/>
            <a:ext cx="12157075" cy="0"/>
          </a:xfrm>
          <a:prstGeom prst="line">
            <a:avLst/>
          </a:prstGeom>
          <a:ln w="66675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589915" y="1062990"/>
            <a:ext cx="0" cy="5121275"/>
          </a:xfrm>
          <a:prstGeom prst="line">
            <a:avLst/>
          </a:prstGeom>
          <a:ln w="476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44" name="图片 3" descr="webwxgetmsgim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795" y="4961890"/>
            <a:ext cx="1861185" cy="18624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code\&#31034;&#20363;13-6.p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code\&#31034;&#20363;13-1Client.py" TargetMode="External"/><Relationship Id="rId1" Type="http://schemas.openxmlformats.org/officeDocument/2006/relationships/hyperlink" Target="code\&#31034;&#20363;13-1Server.p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code\&#31034;&#20363;13-2Client.py" TargetMode="External"/><Relationship Id="rId1" Type="http://schemas.openxmlformats.org/officeDocument/2006/relationships/hyperlink" Target="code\&#31034;&#20363;13-2Server.py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code\&#31034;&#20363;13-3.py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code\&#31034;&#20363;13-4Client.py" TargetMode="External"/><Relationship Id="rId1" Type="http://schemas.openxmlformats.org/officeDocument/2006/relationships/hyperlink" Target="code\&#31034;&#20363;13-4Server.py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code\&#31034;&#20363;13-5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5121"/>
          <p:cNvSpPr>
            <a:spLocks noGrp="1"/>
          </p:cNvSpPr>
          <p:nvPr>
            <p:ph type="ctrTitle"/>
          </p:nvPr>
        </p:nvSpPr>
        <p:spPr>
          <a:xfrm>
            <a:off x="356235" y="2235200"/>
            <a:ext cx="11600180" cy="2387600"/>
          </a:xfrm>
        </p:spPr>
        <p:txBody>
          <a:bodyPr anchor="ctr">
            <a:normAutofit fontScale="90000"/>
          </a:bodyPr>
          <a:p>
            <a:pPr defTabSz="914400">
              <a:buNone/>
            </a:pPr>
            <a:r>
              <a:rPr kern="1200" baseline="0" dirty="0">
                <a:latin typeface="+mj-lt"/>
                <a:ea typeface="+mj-ea"/>
                <a:cs typeface="+mj-cs"/>
              </a:rPr>
              <a:t>第13章  asyncio提供的网络通信功能</a:t>
            </a:r>
            <a:br>
              <a:rPr lang="zh-CN" altLang="en-US" kern="1200" baseline="0" dirty="0">
                <a:latin typeface="+mj-lt"/>
                <a:ea typeface="+mj-ea"/>
                <a:cs typeface="+mj-cs"/>
              </a:rPr>
            </a:br>
            <a:br>
              <a:rPr lang="zh-CN" altLang="en-US" kern="1200" baseline="0" dirty="0">
                <a:latin typeface="+mj-lt"/>
                <a:ea typeface="+mj-ea"/>
                <a:cs typeface="+mj-cs"/>
              </a:rPr>
            </a:br>
            <a:r>
              <a:rPr lang="zh-CN" altLang="en-US" sz="2800" kern="1200" baseline="0" dirty="0">
                <a:latin typeface="+mj-lt"/>
                <a:ea typeface="+mj-ea"/>
                <a:cs typeface="+mj-cs"/>
              </a:rPr>
              <a:t>董付国</a:t>
            </a:r>
            <a:br>
              <a:rPr lang="zh-CN" altLang="en-US" sz="2800" kern="1200" baseline="0" dirty="0">
                <a:latin typeface="+mj-lt"/>
                <a:ea typeface="+mj-ea"/>
                <a:cs typeface="+mj-cs"/>
              </a:rPr>
            </a:br>
            <a:r>
              <a:rPr lang="zh-CN" altLang="en-US" sz="2800" kern="1200" baseline="0" dirty="0">
                <a:latin typeface="+mj-lt"/>
                <a:ea typeface="+mj-ea"/>
                <a:cs typeface="+mj-cs"/>
              </a:rPr>
              <a:t>微信公众号：</a:t>
            </a:r>
            <a:r>
              <a:rPr lang="en-US" altLang="zh-CN" sz="2800" kern="1200" baseline="0" dirty="0">
                <a:latin typeface="+mj-lt"/>
                <a:ea typeface="+mj-ea"/>
                <a:cs typeface="+mj-cs"/>
              </a:rPr>
              <a:t>Python</a:t>
            </a:r>
            <a:r>
              <a:rPr lang="zh-CN" altLang="en-US" sz="2800" kern="1200" baseline="0" dirty="0">
                <a:latin typeface="+mj-lt"/>
                <a:ea typeface="+mj-ea"/>
                <a:cs typeface="+mj-cs"/>
              </a:rPr>
              <a:t>小屋</a:t>
            </a:r>
            <a:endParaRPr lang="zh-CN" altLang="en-US" sz="2800" kern="1200" baseline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13.2  StreamReader与StreamWriter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 b="1"/>
              <a:t>示例13-6</a:t>
            </a:r>
            <a:r>
              <a:rPr lang="en-US" sz="2400"/>
              <a:t>  注册端口并接收数据。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>
                <a:hlinkClick r:id="rId1" tooltip="" action="ppaction://hlinkfile"/>
              </a:rPr>
              <a:t>code\示例13-6.py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13.1  Transport类与Protocol类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435"/>
            <a:ext cx="11005820" cy="4639945"/>
          </a:xfrm>
        </p:spPr>
        <p:txBody>
          <a:bodyPr>
            <a:normAutofit/>
          </a:bodyPr>
          <a:p>
            <a:pPr fontAlgn="auto">
              <a:lnSpc>
                <a:spcPct val="150000"/>
              </a:lnSpc>
            </a:pPr>
            <a:r>
              <a:rPr lang="en-US" sz="2400"/>
              <a:t>标准库asyncio提供的BaseTransport、ReadTransport、WriteTransport、DatagramTransport以及BaseSubprocessTransport类对不同类型的信道进行了抽象。一般来说不要使用这些类去直接实例化对象，而是应该调用AbstractEventLoop函数来创建相应的Transport对象并且对底层信道进行初始化。一旦信道创建成功，就可以通过一对Protocol对象进行通信了。目前asyncio支持TCP、UDP、SSL和Subprocess管道，不同类型的Transport对象支持的方法略有不同。另外需要注意的是，Transport类不是线程安全的。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13.1  Transport类与Protocol类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en-US" sz="2400"/>
              <a:t>标准库asyncio还提供了类Protocol、DatagramProtocol和SubprocessProtocol，这些类可用作基类进行二次开发来实现自己的网络协议，创建派生类时只需重写感兴趣的回调函数即可。Protocol类常与Transport类一起使用，Protocol对象解析收到的数据并请求待发出数据的写操作，而Transport对象则负责实际的I/O操作和必要的缓冲。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13.1  Transport类与Protocol类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en-US" sz="2400"/>
              <a:t>可以在Protocol对象的方法中使用ensure_future()来启动协程，但并不保证严格的执行顺序，Protocol对象并不清楚在对象方法中创建的协程，所以也不会等待其执行结束。如果需要确定执行顺序的话，可以在协程中通过yield from语句来使用Stream对象。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13.1  Transport类与Protocol类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 b="1"/>
              <a:t>示例13-1</a:t>
            </a:r>
            <a:r>
              <a:rPr lang="en-US" sz="2400"/>
              <a:t>  使用TCP协议进行通信。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>
                <a:hlinkClick r:id="rId1" tooltip="" action="ppaction://hlinkfile"/>
              </a:rPr>
              <a:t>code\示例13-1Server.py</a:t>
            </a:r>
            <a:endParaRPr lang="en-US" sz="2400">
              <a:hlinkClick r:id="rId1" tooltip="" action="ppaction://hlinkfile"/>
            </a:endParaRPr>
          </a:p>
          <a:p>
            <a:pPr marL="0" indent="0">
              <a:buNone/>
            </a:pPr>
            <a:r>
              <a:rPr lang="en-US" sz="2400">
                <a:hlinkClick r:id="rId2" tooltip="" action="ppaction://hlinkfile"/>
              </a:rPr>
              <a:t>code\示例13-1Client.py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13.1  Transport类与Protocol类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 b="1"/>
              <a:t>示例13-2</a:t>
            </a:r>
            <a:r>
              <a:rPr lang="en-US" sz="2400"/>
              <a:t>  使用UDP协议进行通信，模拟时间服务器，服务端可以接收客户端的定期查询并返回当前时间。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>
                <a:hlinkClick r:id="rId1" tooltip="" action="ppaction://hlinkfile"/>
              </a:rPr>
              <a:t>code\示例13-2Server.py</a:t>
            </a:r>
            <a:endParaRPr lang="en-US" sz="2400">
              <a:hlinkClick r:id="rId1" tooltip="" action="ppaction://hlinkfile"/>
            </a:endParaRPr>
          </a:p>
          <a:p>
            <a:pPr marL="0" indent="0">
              <a:buNone/>
            </a:pPr>
            <a:r>
              <a:rPr lang="en-US" sz="2400">
                <a:hlinkClick r:id="rId2" tooltip="" action="ppaction://hlinkfile"/>
              </a:rPr>
              <a:t>code\示例13-2Client.py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13.1  Transport类与Protocol类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 b="1"/>
              <a:t>示例13-3</a:t>
            </a:r>
            <a:r>
              <a:rPr lang="en-US" sz="2400"/>
              <a:t>  注册用于接收数据的Socket，并实现两个Socket之间的数据传输。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>
                <a:hlinkClick r:id="rId1" tooltip="" action="ppaction://hlinkfile"/>
              </a:rPr>
              <a:t>code\示例13-3.py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13.2  StreamReader与StreamWriter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 b="1"/>
              <a:t>示例13-4</a:t>
            </a:r>
            <a:r>
              <a:rPr lang="en-US" sz="2400"/>
              <a:t>  使用StreamReader和StreamWriter实现网络聊天程序。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>
                <a:hlinkClick r:id="rId1" tooltip="" action="ppaction://hlinkfile"/>
              </a:rPr>
              <a:t>code\示例13-4Server.py</a:t>
            </a:r>
            <a:endParaRPr lang="en-US" sz="2400">
              <a:hlinkClick r:id="rId1" tooltip="" action="ppaction://hlinkfile"/>
            </a:endParaRPr>
          </a:p>
          <a:p>
            <a:pPr marL="0" indent="0">
              <a:buNone/>
            </a:pPr>
            <a:r>
              <a:rPr lang="en-US" sz="2400">
                <a:hlinkClick r:id="rId2" tooltip="" action="ppaction://hlinkfile"/>
              </a:rPr>
              <a:t>code\示例13-4Client.py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13.2  StreamReader与StreamWriter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 b="1"/>
              <a:t>示例13-5</a:t>
            </a:r>
            <a:r>
              <a:rPr lang="en-US" sz="2400"/>
              <a:t>  使用StreamReader和StreamWriter获取网页头部信息。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>
                <a:hlinkClick r:id="rId1" tooltip="" action="ppaction://hlinkfile"/>
              </a:rPr>
              <a:t>code\示例13-5.py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1320</Words>
  <Application>WPS Presentation</Application>
  <PresentationFormat>宽屏</PresentationFormat>
  <Paragraphs>71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Calibri Light</vt:lpstr>
      <vt:lpstr>微软雅黑</vt:lpstr>
      <vt:lpstr>Arial Unicode MS</vt:lpstr>
      <vt:lpstr>Calibri</vt:lpstr>
      <vt:lpstr>Office 主题</vt:lpstr>
      <vt:lpstr>第13章 数据分析、科学计算、数据可视化  董付国 微信公众号：Python小屋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</dc:creator>
  <cp:lastModifiedBy>d</cp:lastModifiedBy>
  <cp:revision>346</cp:revision>
  <dcterms:created xsi:type="dcterms:W3CDTF">2015-05-05T08:02:00Z</dcterms:created>
  <dcterms:modified xsi:type="dcterms:W3CDTF">2018-01-07T10:02:44Z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