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848" r:id="rId2"/>
    <p:sldId id="2078" r:id="rId3"/>
    <p:sldId id="2079" r:id="rId4"/>
    <p:sldId id="2080" r:id="rId5"/>
    <p:sldId id="2081" r:id="rId6"/>
    <p:sldId id="2084" r:id="rId7"/>
    <p:sldId id="2085" r:id="rId8"/>
    <p:sldId id="2083" r:id="rId9"/>
    <p:sldId id="2082" r:id="rId10"/>
    <p:sldId id="2086" r:id="rId11"/>
    <p:sldId id="2087" r:id="rId12"/>
    <p:sldId id="2088" r:id="rId13"/>
    <p:sldId id="2089" r:id="rId14"/>
    <p:sldId id="2090" r:id="rId15"/>
    <p:sldId id="2091" r:id="rId16"/>
    <p:sldId id="2092" r:id="rId17"/>
    <p:sldId id="2093" r:id="rId18"/>
    <p:sldId id="2094" r:id="rId19"/>
    <p:sldId id="2095" r:id="rId20"/>
    <p:sldId id="2096" r:id="rId21"/>
    <p:sldId id="2097" r:id="rId22"/>
    <p:sldId id="2098" r:id="rId23"/>
    <p:sldId id="2099" r:id="rId24"/>
    <p:sldId id="2100" r:id="rId25"/>
    <p:sldId id="2101" r:id="rId26"/>
    <p:sldId id="2102" r:id="rId27"/>
    <p:sldId id="2103" r:id="rId28"/>
    <p:sldId id="2104" r:id="rId29"/>
    <p:sldId id="2105" r:id="rId30"/>
    <p:sldId id="2106" r:id="rId31"/>
    <p:sldId id="2107" r:id="rId32"/>
    <p:sldId id="2108" r:id="rId33"/>
    <p:sldId id="2109" r:id="rId34"/>
    <p:sldId id="2110" r:id="rId35"/>
    <p:sldId id="2111" r:id="rId36"/>
    <p:sldId id="2112" r:id="rId37"/>
    <p:sldId id="2113" r:id="rId38"/>
    <p:sldId id="2114" r:id="rId39"/>
    <p:sldId id="2115" r:id="rId40"/>
    <p:sldId id="2116" r:id="rId41"/>
    <p:sldId id="2117" r:id="rId42"/>
    <p:sldId id="2118" r:id="rId43"/>
    <p:sldId id="2119" r:id="rId44"/>
    <p:sldId id="2120" r:id="rId45"/>
    <p:sldId id="2121" r:id="rId46"/>
    <p:sldId id="2122" r:id="rId47"/>
    <p:sldId id="2123" r:id="rId48"/>
    <p:sldId id="2124" r:id="rId49"/>
    <p:sldId id="2125" r:id="rId50"/>
    <p:sldId id="2126" r:id="rId51"/>
    <p:sldId id="2127" r:id="rId52"/>
    <p:sldId id="2128" r:id="rId53"/>
    <p:sldId id="2129" r:id="rId54"/>
    <p:sldId id="2130" r:id="rId55"/>
    <p:sldId id="2131" r:id="rId56"/>
    <p:sldId id="2132" r:id="rId57"/>
    <p:sldId id="2133" r:id="rId58"/>
    <p:sldId id="2134" r:id="rId59"/>
    <p:sldId id="2135" r:id="rId60"/>
    <p:sldId id="2136" r:id="rId61"/>
    <p:sldId id="2137" r:id="rId62"/>
    <p:sldId id="2138" r:id="rId63"/>
    <p:sldId id="2139" r:id="rId64"/>
    <p:sldId id="2140" r:id="rId65"/>
    <p:sldId id="2141" r:id="rId66"/>
    <p:sldId id="2142" r:id="rId67"/>
    <p:sldId id="2143" r:id="rId68"/>
    <p:sldId id="2144" r:id="rId69"/>
    <p:sldId id="2145" r:id="rId70"/>
    <p:sldId id="2146" r:id="rId71"/>
    <p:sldId id="2147" r:id="rId72"/>
    <p:sldId id="2148" r:id="rId73"/>
    <p:sldId id="2149" r:id="rId74"/>
    <p:sldId id="2150" r:id="rId75"/>
    <p:sldId id="2151" r:id="rId76"/>
    <p:sldId id="2154" r:id="rId77"/>
    <p:sldId id="2153" r:id="rId78"/>
    <p:sldId id="2161" r:id="rId79"/>
    <p:sldId id="2162" r:id="rId80"/>
    <p:sldId id="2163" r:id="rId81"/>
    <p:sldId id="2164" r:id="rId82"/>
    <p:sldId id="2165" r:id="rId83"/>
    <p:sldId id="2166" r:id="rId84"/>
    <p:sldId id="2167" r:id="rId85"/>
    <p:sldId id="2168" r:id="rId86"/>
    <p:sldId id="2169"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2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a:t>单击此处编辑母版标题样式</a:t>
            </a:r>
          </a:p>
        </p:txBody>
      </p:sp>
      <p:sp>
        <p:nvSpPr>
          <p:cNvPr id="3" name="内容占位符 2"/>
          <p:cNvSpPr>
            <a:spLocks noGrp="1"/>
          </p:cNvSpPr>
          <p:nvPr>
            <p:ph idx="1"/>
          </p:nvPr>
        </p:nvSpPr>
        <p:spPr>
          <a:xfrm>
            <a:off x="838200" y="1321435"/>
            <a:ext cx="10515600" cy="463994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8194" name="图片 3" descr="qrcode_for_gh_6f2df669dea9_1280"/>
          <p:cNvPicPr>
            <a:picLocks noChangeAspect="1"/>
          </p:cNvPicPr>
          <p:nvPr userDrawn="1"/>
        </p:nvPicPr>
        <p:blipFill>
          <a:blip r:embed="rId2"/>
          <a:stretch>
            <a:fillRect/>
          </a:stretch>
        </p:blipFill>
        <p:spPr>
          <a:xfrm>
            <a:off x="10657840" y="5335270"/>
            <a:ext cx="1501140" cy="1502410"/>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730" y="1122680"/>
            <a:ext cx="11701145" cy="2387600"/>
          </a:xfrm>
        </p:spPr>
        <p:txBody>
          <a:bodyPr/>
          <a:lstStyle/>
          <a:p>
            <a:pPr fontAlgn="auto">
              <a:lnSpc>
                <a:spcPct val="120000"/>
              </a:lnSpc>
            </a:pPr>
            <a:r>
              <a:rPr lang="zh-CN" altLang="en-US"/>
              <a:t>第</a:t>
            </a:r>
            <a:r>
              <a:rPr lang="en-US" altLang="zh-CN"/>
              <a:t>2</a:t>
            </a:r>
            <a:r>
              <a:rPr lang="zh-CN" altLang="en-US"/>
              <a:t>章  运算符、表达式与内置对象</a:t>
            </a:r>
          </a:p>
        </p:txBody>
      </p:sp>
      <p:sp>
        <p:nvSpPr>
          <p:cNvPr id="3" name="副标题 2"/>
          <p:cNvSpPr>
            <a:spLocks noGrp="1"/>
          </p:cNvSpPr>
          <p:nvPr>
            <p:ph type="subTitle" idx="1"/>
          </p:nvPr>
        </p:nvSpPr>
        <p:spPr>
          <a:xfrm>
            <a:off x="1524000" y="3602355"/>
            <a:ext cx="9144000" cy="2298065"/>
          </a:xfrm>
        </p:spPr>
        <p:txBody>
          <a:bodyPr>
            <a:normAutofit/>
          </a:bodyPr>
          <a:lstStyle/>
          <a:p>
            <a:endParaRPr lang="zh-CN" altLang="en-US"/>
          </a:p>
          <a:p>
            <a:r>
              <a:rPr lang="zh-CN" altLang="en-US"/>
              <a:t>董付国</a:t>
            </a:r>
          </a:p>
          <a:p>
            <a:r>
              <a:rPr lang="zh-CN" altLang="en-US"/>
              <a:t>微信公众号：</a:t>
            </a:r>
            <a:r>
              <a:rPr lang="en-US" altLang="zh-CN"/>
              <a:t>Python</a:t>
            </a:r>
            <a:r>
              <a:rPr lang="zh-CN" altLang="en-US"/>
              <a:t>小屋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803255" cy="4639945"/>
          </a:xfrm>
        </p:spPr>
        <p:txBody>
          <a:bodyPr>
            <a:normAutofit/>
          </a:bodyPr>
          <a:lstStyle/>
          <a:p>
            <a:pPr defTabSz="914400">
              <a:lnSpc>
                <a:spcPct val="80000"/>
              </a:lnSpc>
              <a:buSzPct val="90000"/>
              <a:buFont typeface="Wingdings" panose="05000000000000000000" charset="0"/>
              <a:buChar char="§"/>
            </a:pPr>
            <a:r>
              <a:rPr lang="zh-CN" altLang="en-US" sz="2400">
                <a:latin typeface="宋体" panose="02010600030101010101" pitchFamily="2" charset="-122"/>
                <a:sym typeface="+mn-ea"/>
              </a:rPr>
              <a:t>在定义变量名的时候，需要注意以下问题：</a:t>
            </a:r>
          </a:p>
          <a:p>
            <a:pPr defTabSz="914400">
              <a:spcBef>
                <a:spcPts val="12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a:t>
            </a:r>
            <a:r>
              <a:rPr lang="zh-CN" altLang="en-US" sz="2000" b="1">
                <a:solidFill>
                  <a:srgbClr val="FF0000"/>
                </a:solidFill>
                <a:latin typeface="宋体" panose="02010600030101010101" pitchFamily="2" charset="-122"/>
                <a:sym typeface="+mn-ea"/>
              </a:rPr>
              <a:t>必须</a:t>
            </a:r>
            <a:r>
              <a:rPr lang="zh-CN" altLang="en-US" sz="2000">
                <a:latin typeface="宋体" panose="02010600030101010101" pitchFamily="2" charset="-122"/>
                <a:sym typeface="+mn-ea"/>
              </a:rPr>
              <a:t>以字母或下划线开头，但以下划线开头的变量在</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中有特殊含义；</a:t>
            </a:r>
            <a:endParaRPr lang="zh-CN" altLang="en-US" sz="20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变量名中</a:t>
            </a: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有空格以及标点符号（括号、引号、逗号、斜线、反斜线、冒号、句号、问号等等）；</a:t>
            </a:r>
            <a:endParaRPr lang="zh-CN" altLang="en-US" sz="20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使用关键字作变量名，可以导入</a:t>
            </a:r>
            <a:r>
              <a:rPr lang="en-US" altLang="zh-CN" sz="2000">
                <a:latin typeface="宋体" panose="02010600030101010101" pitchFamily="2" charset="-122"/>
                <a:sym typeface="+mn-ea"/>
              </a:rPr>
              <a:t>keyword</a:t>
            </a:r>
            <a:r>
              <a:rPr lang="zh-CN" altLang="en-US" sz="2000">
                <a:latin typeface="宋体" panose="02010600030101010101" pitchFamily="2" charset="-122"/>
                <a:sym typeface="+mn-ea"/>
              </a:rPr>
              <a:t>模块后使用</a:t>
            </a:r>
            <a:r>
              <a:rPr lang="en-US" altLang="zh-CN" sz="2000">
                <a:latin typeface="宋体" panose="02010600030101010101" pitchFamily="2" charset="-122"/>
                <a:sym typeface="+mn-ea"/>
              </a:rPr>
              <a:t>print(keyword.kwlist)</a:t>
            </a:r>
            <a:r>
              <a:rPr lang="zh-CN" altLang="en-US" sz="2000">
                <a:latin typeface="宋体" panose="02010600030101010101" pitchFamily="2" charset="-122"/>
                <a:sym typeface="+mn-ea"/>
              </a:rPr>
              <a:t>查看所有</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关键字；</a:t>
            </a:r>
            <a:endParaRPr lang="en-US" altLang="zh-CN" sz="20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不建议</a:t>
            </a:r>
            <a:r>
              <a:rPr lang="zh-CN" altLang="en-US" sz="2000">
                <a:latin typeface="宋体" panose="02010600030101010101" pitchFamily="2" charset="-122"/>
                <a:sym typeface="+mn-ea"/>
              </a:rPr>
              <a:t>使用系统内置的模块名、类型名或函数名以及已导入的模块名及其成员名作变量名，这将会改变其类型和含义，可以通过</a:t>
            </a:r>
            <a:r>
              <a:rPr lang="en-US" altLang="zh-CN" sz="2000">
                <a:latin typeface="宋体" panose="02010600030101010101" pitchFamily="2" charset="-122"/>
                <a:sym typeface="+mn-ea"/>
              </a:rPr>
              <a:t>dir(__builtins__)</a:t>
            </a:r>
            <a:r>
              <a:rPr lang="zh-CN" altLang="en-US" sz="2000">
                <a:latin typeface="宋体" panose="02010600030101010101" pitchFamily="2" charset="-122"/>
                <a:sym typeface="+mn-ea"/>
              </a:rPr>
              <a:t>查看所有内置模块、类型和函数；</a:t>
            </a:r>
            <a:endParaRPr lang="zh-CN" altLang="en-US" sz="20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变量名对英文字母的</a:t>
            </a:r>
            <a:r>
              <a:rPr lang="zh-CN" altLang="en-US" sz="2000" b="1">
                <a:solidFill>
                  <a:srgbClr val="FF0000"/>
                </a:solidFill>
                <a:latin typeface="宋体" panose="02010600030101010101" pitchFamily="2" charset="-122"/>
                <a:sym typeface="+mn-ea"/>
              </a:rPr>
              <a:t>大小写敏感</a:t>
            </a:r>
            <a:r>
              <a:rPr lang="zh-CN" altLang="en-US" sz="2000">
                <a:latin typeface="宋体" panose="02010600030101010101" pitchFamily="2" charset="-122"/>
                <a:sym typeface="+mn-ea"/>
              </a:rPr>
              <a:t>，例如</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和</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是不同的变量。</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2.1.2  </a:t>
            </a:r>
            <a:r>
              <a:rPr lang="zh-CN" altLang="en-US"/>
              <a:t>数字</a:t>
            </a:r>
          </a:p>
        </p:txBody>
      </p:sp>
      <p:sp>
        <p:nvSpPr>
          <p:cNvPr id="3" name="Content Placeholder 2"/>
          <p:cNvSpPr>
            <a:spLocks noGrp="1"/>
          </p:cNvSpPr>
          <p:nvPr>
            <p:ph idx="1"/>
          </p:nvPr>
        </p:nvSpPr>
        <p:spPr/>
        <p:txBody>
          <a:bodyPr/>
          <a:lstStyle/>
          <a:p>
            <a:pPr fontAlgn="auto">
              <a:lnSpc>
                <a:spcPct val="150000"/>
              </a:lnSpc>
            </a:pPr>
            <a:r>
              <a:rPr lang="en-US" sz="2400"/>
              <a:t>Python支持</a:t>
            </a:r>
            <a:r>
              <a:rPr lang="en-US" sz="2400">
                <a:solidFill>
                  <a:srgbClr val="FF0000"/>
                </a:solidFill>
              </a:rPr>
              <a:t>任意大</a:t>
            </a:r>
            <a:r>
              <a:rPr lang="en-US" sz="2400"/>
              <a:t>的数字，具体可以大到什么程度仅受内存大小的限制。</a:t>
            </a:r>
          </a:p>
          <a:p>
            <a:pPr fontAlgn="auto">
              <a:lnSpc>
                <a:spcPct val="150000"/>
              </a:lnSpc>
            </a:pPr>
            <a:r>
              <a:rPr lang="en-US" sz="2400"/>
              <a:t>由于精度的问题，对于实数运算可能会有一定的误差，</a:t>
            </a:r>
            <a:r>
              <a:rPr lang="en-US" sz="2400">
                <a:solidFill>
                  <a:srgbClr val="FF0000"/>
                </a:solidFill>
              </a:rPr>
              <a:t>应尽量避免在实数之间直接进行相等性测试</a:t>
            </a:r>
            <a:r>
              <a:rPr lang="en-US" sz="2400"/>
              <a:t>，而是应该以二者之差的绝对值是否足够小作为两个实数是否相等的依据。</a:t>
            </a:r>
          </a:p>
          <a:p>
            <a:pPr fontAlgn="auto">
              <a:lnSpc>
                <a:spcPct val="150000"/>
              </a:lnSpc>
            </a:pPr>
            <a:r>
              <a:rPr lang="en-US" sz="2400"/>
              <a:t>在数字的算术运算表达式求值时会进行</a:t>
            </a:r>
            <a:r>
              <a:rPr lang="en-US" sz="2400">
                <a:solidFill>
                  <a:srgbClr val="FF0000"/>
                </a:solidFill>
              </a:rPr>
              <a:t>隐式的类型转换</a:t>
            </a:r>
            <a:r>
              <a:rPr lang="en-US" sz="2400"/>
              <a:t>，如果存在复数则都变成复数，如果没有复数但是有实数就都变成实数，如果都是整数则不进行类型转换。</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9999 ** 99                   #这里**是幂乘运算符，等价于内置函数pow()</a:t>
            </a:r>
          </a:p>
          <a:p>
            <a:pPr marL="0" indent="0" fontAlgn="auto">
              <a:lnSpc>
                <a:spcPct val="100000"/>
              </a:lnSpc>
              <a:spcBef>
                <a:spcPts val="0"/>
              </a:spcBef>
              <a:buNone/>
            </a:pPr>
            <a:r>
              <a:rPr lang="en-US" sz="2000">
                <a:solidFill>
                  <a:srgbClr val="00B0F0"/>
                </a:solidFill>
                <a:latin typeface="Consolas" panose="020B0609020204030204" charset="0"/>
              </a:rPr>
              <a:t>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a:t>
            </a:r>
          </a:p>
          <a:p>
            <a:pPr marL="0" indent="0" fontAlgn="auto">
              <a:lnSpc>
                <a:spcPct val="100000"/>
              </a:lnSpc>
              <a:spcBef>
                <a:spcPts val="0"/>
              </a:spcBef>
              <a:buNone/>
            </a:pPr>
            <a:r>
              <a:rPr lang="en-US" sz="2000">
                <a:latin typeface="Consolas" panose="020B0609020204030204" charset="0"/>
              </a:rPr>
              <a:t>&gt;&gt;&gt; 0.3 + 0.2                    #实数相加</a:t>
            </a:r>
          </a:p>
          <a:p>
            <a:pPr marL="0" indent="0" fontAlgn="auto">
              <a:lnSpc>
                <a:spcPct val="100000"/>
              </a:lnSpc>
              <a:spcBef>
                <a:spcPts val="0"/>
              </a:spcBef>
              <a:buNone/>
            </a:pPr>
            <a:r>
              <a:rPr lang="en-US" sz="2000">
                <a:solidFill>
                  <a:srgbClr val="00B0F0"/>
                </a:solidFill>
                <a:latin typeface="Consolas" panose="020B0609020204030204" charset="0"/>
              </a:rPr>
              <a:t>0.5</a:t>
            </a:r>
          </a:p>
          <a:p>
            <a:pPr marL="0" indent="0" fontAlgn="auto">
              <a:lnSpc>
                <a:spcPct val="100000"/>
              </a:lnSpc>
              <a:spcBef>
                <a:spcPts val="0"/>
              </a:spcBef>
              <a:buNone/>
            </a:pPr>
            <a:r>
              <a:rPr lang="en-US" sz="2000">
                <a:latin typeface="Consolas" panose="020B0609020204030204" charset="0"/>
              </a:rPr>
              <a:t>&gt;&gt;&gt; 0.4 - 0.1                    #实数相减，结果稍微有点偏差</a:t>
            </a:r>
          </a:p>
          <a:p>
            <a:pPr marL="0" indent="0" fontAlgn="auto">
              <a:lnSpc>
                <a:spcPct val="100000"/>
              </a:lnSpc>
              <a:spcBef>
                <a:spcPts val="0"/>
              </a:spcBef>
              <a:buNone/>
            </a:pPr>
            <a:r>
              <a:rPr lang="en-US" sz="2000">
                <a:solidFill>
                  <a:srgbClr val="00B0F0"/>
                </a:solidFill>
                <a:latin typeface="Consolas" panose="020B0609020204030204" charset="0"/>
              </a:rPr>
              <a:t>0.30000000000000004</a:t>
            </a:r>
          </a:p>
          <a:p>
            <a:pPr marL="0" indent="0" fontAlgn="auto">
              <a:lnSpc>
                <a:spcPct val="100000"/>
              </a:lnSpc>
              <a:spcBef>
                <a:spcPts val="0"/>
              </a:spcBef>
              <a:buNone/>
            </a:pPr>
            <a:r>
              <a:rPr lang="en-US" sz="2000">
                <a:latin typeface="Consolas" panose="020B0609020204030204" charset="0"/>
              </a:rPr>
              <a:t>&gt;&gt;&gt; 0.4 - 0.1 == 0.3             #应尽量避免直接比较两个实数是否相等</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abs(0.4-0.1 - 0.3) &lt; 1e-6    #这里1e-6表示10的-6次方</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1062335" cy="4639945"/>
          </a:xfrm>
        </p:spPr>
        <p:txBody>
          <a:bodyPr>
            <a:normAutofit lnSpcReduction="10000"/>
          </a:bodyPr>
          <a:lstStyle/>
          <a:p>
            <a:pPr fontAlgn="auto">
              <a:lnSpc>
                <a:spcPct val="100000"/>
              </a:lnSpc>
              <a:spcBef>
                <a:spcPts val="0"/>
              </a:spcBef>
              <a:buFont typeface="Wingdings" panose="05000000000000000000" charset="0"/>
              <a:buChar char=""/>
            </a:pPr>
            <a:r>
              <a:rPr lang="en-US" sz="2400">
                <a:latin typeface="Consolas" panose="020B0609020204030204" charset="0"/>
              </a:rPr>
              <a:t>Python内置支持复数类型及其运算，并且形式与数学上的复数完全一致。</a:t>
            </a:r>
          </a:p>
          <a:p>
            <a:pPr marL="0" indent="0" fontAlgn="auto">
              <a:lnSpc>
                <a:spcPct val="100000"/>
              </a:lnSpc>
              <a:spcBef>
                <a:spcPts val="0"/>
              </a:spcBef>
              <a:buNone/>
            </a:pPr>
            <a:r>
              <a:rPr lang="en-US" sz="2000">
                <a:latin typeface="Consolas" panose="020B0609020204030204" charset="0"/>
              </a:rPr>
              <a:t>&gt;&gt;&gt; x = 3 + 4j                 #使用j或J表示复数虚部</a:t>
            </a:r>
          </a:p>
          <a:p>
            <a:pPr marL="0" indent="0" fontAlgn="auto">
              <a:lnSpc>
                <a:spcPct val="100000"/>
              </a:lnSpc>
              <a:spcBef>
                <a:spcPts val="0"/>
              </a:spcBef>
              <a:buNone/>
            </a:pPr>
            <a:r>
              <a:rPr lang="en-US" sz="2000">
                <a:latin typeface="Consolas" panose="020B0609020204030204" charset="0"/>
              </a:rPr>
              <a:t>&gt;&gt;&gt; y = 5 + 6j</a:t>
            </a:r>
          </a:p>
          <a:p>
            <a:pPr marL="0" indent="0" fontAlgn="auto">
              <a:lnSpc>
                <a:spcPct val="100000"/>
              </a:lnSpc>
              <a:spcBef>
                <a:spcPts val="0"/>
              </a:spcBef>
              <a:buNone/>
            </a:pPr>
            <a:r>
              <a:rPr lang="en-US" sz="2000">
                <a:latin typeface="Consolas" panose="020B0609020204030204" charset="0"/>
              </a:rPr>
              <a:t>&gt;&gt;&gt; x + y                      #支持复数之间的加、减、乘、除以及幂乘等运算</a:t>
            </a:r>
          </a:p>
          <a:p>
            <a:pPr marL="0" indent="0" fontAlgn="auto">
              <a:lnSpc>
                <a:spcPct val="100000"/>
              </a:lnSpc>
              <a:spcBef>
                <a:spcPts val="0"/>
              </a:spcBef>
              <a:buNone/>
            </a:pPr>
            <a:r>
              <a:rPr lang="en-US" sz="2000">
                <a:solidFill>
                  <a:srgbClr val="00B0F0"/>
                </a:solidFill>
                <a:latin typeface="Consolas" panose="020B0609020204030204" charset="0"/>
              </a:rPr>
              <a:t>(8+10j)</a:t>
            </a:r>
          </a:p>
          <a:p>
            <a:pPr marL="0" indent="0" fontAlgn="auto">
              <a:lnSpc>
                <a:spcPct val="100000"/>
              </a:lnSpc>
              <a:spcBef>
                <a:spcPts val="0"/>
              </a:spcBef>
              <a:buNone/>
            </a:pPr>
            <a:r>
              <a:rPr lang="en-US" sz="2000">
                <a:latin typeface="Consolas" panose="020B0609020204030204" charset="0"/>
              </a:rPr>
              <a:t>&gt;&gt;&gt; x * y</a:t>
            </a:r>
          </a:p>
          <a:p>
            <a:pPr marL="0" indent="0" fontAlgn="auto">
              <a:lnSpc>
                <a:spcPct val="100000"/>
              </a:lnSpc>
              <a:spcBef>
                <a:spcPts val="0"/>
              </a:spcBef>
              <a:buNone/>
            </a:pPr>
            <a:r>
              <a:rPr lang="en-US" sz="2000">
                <a:solidFill>
                  <a:srgbClr val="00B0F0"/>
                </a:solidFill>
                <a:latin typeface="Consolas" panose="020B0609020204030204" charset="0"/>
              </a:rPr>
              <a:t>(-9+38j)</a:t>
            </a:r>
          </a:p>
          <a:p>
            <a:pPr marL="0" indent="0" fontAlgn="auto">
              <a:lnSpc>
                <a:spcPct val="100000"/>
              </a:lnSpc>
              <a:spcBef>
                <a:spcPts val="0"/>
              </a:spcBef>
              <a:buNone/>
            </a:pPr>
            <a:r>
              <a:rPr lang="en-US" sz="2000">
                <a:latin typeface="Consolas" panose="020B0609020204030204" charset="0"/>
              </a:rPr>
              <a:t>&gt;&gt;&gt; abs(x)                     #内置函数abs()可用来计算复数的模</a:t>
            </a:r>
          </a:p>
          <a:p>
            <a:pPr marL="0" indent="0" fontAlgn="auto">
              <a:lnSpc>
                <a:spcPct val="100000"/>
              </a:lnSpc>
              <a:spcBef>
                <a:spcPts val="0"/>
              </a:spcBef>
              <a:buNone/>
            </a:pPr>
            <a:r>
              <a:rPr lang="en-US" sz="2000">
                <a:solidFill>
                  <a:srgbClr val="00B0F0"/>
                </a:solidFill>
                <a:latin typeface="Consolas" panose="020B0609020204030204" charset="0"/>
              </a:rPr>
              <a:t>5.0</a:t>
            </a:r>
          </a:p>
          <a:p>
            <a:pPr marL="0" indent="0" fontAlgn="auto">
              <a:lnSpc>
                <a:spcPct val="100000"/>
              </a:lnSpc>
              <a:spcBef>
                <a:spcPts val="0"/>
              </a:spcBef>
              <a:buNone/>
            </a:pPr>
            <a:r>
              <a:rPr lang="en-US" sz="2000">
                <a:latin typeface="Consolas" panose="020B0609020204030204" charset="0"/>
              </a:rPr>
              <a:t>&gt;&gt;&gt; x.imag                     #虚部</a:t>
            </a:r>
          </a:p>
          <a:p>
            <a:pPr marL="0" indent="0" fontAlgn="auto">
              <a:lnSpc>
                <a:spcPct val="100000"/>
              </a:lnSpc>
              <a:spcBef>
                <a:spcPts val="0"/>
              </a:spcBef>
              <a:buNone/>
            </a:pPr>
            <a:r>
              <a:rPr lang="en-US" sz="2000">
                <a:solidFill>
                  <a:srgbClr val="00B0F0"/>
                </a:solidFill>
                <a:latin typeface="Consolas" panose="020B0609020204030204" charset="0"/>
              </a:rPr>
              <a:t>4.0</a:t>
            </a:r>
          </a:p>
          <a:p>
            <a:pPr marL="0" indent="0" fontAlgn="auto">
              <a:lnSpc>
                <a:spcPct val="100000"/>
              </a:lnSpc>
              <a:spcBef>
                <a:spcPts val="0"/>
              </a:spcBef>
              <a:buNone/>
            </a:pPr>
            <a:r>
              <a:rPr lang="en-US" sz="2000">
                <a:latin typeface="Consolas" panose="020B0609020204030204" charset="0"/>
              </a:rPr>
              <a:t>&gt;&gt;&gt; x.real                     #实部</a:t>
            </a:r>
          </a:p>
          <a:p>
            <a:pPr marL="0" indent="0" fontAlgn="auto">
              <a:lnSpc>
                <a:spcPct val="100000"/>
              </a:lnSpc>
              <a:spcBef>
                <a:spcPts val="0"/>
              </a:spcBef>
              <a:buNone/>
            </a:pPr>
            <a:r>
              <a:rPr lang="en-US" sz="2000">
                <a:solidFill>
                  <a:srgbClr val="00B0F0"/>
                </a:solidFill>
                <a:latin typeface="Consolas" panose="020B0609020204030204" charset="0"/>
              </a:rPr>
              <a:t>3.0</a:t>
            </a:r>
          </a:p>
          <a:p>
            <a:pPr marL="0" indent="0" fontAlgn="auto">
              <a:lnSpc>
                <a:spcPct val="100000"/>
              </a:lnSpc>
              <a:spcBef>
                <a:spcPts val="0"/>
              </a:spcBef>
              <a:buNone/>
            </a:pPr>
            <a:r>
              <a:rPr lang="en-US" sz="2000">
                <a:latin typeface="Consolas" panose="020B0609020204030204" charset="0"/>
              </a:rPr>
              <a:t>&gt;&gt;&gt; x.conjugate()              #共轭复数</a:t>
            </a:r>
          </a:p>
          <a:p>
            <a:pPr marL="0" indent="0" fontAlgn="auto">
              <a:lnSpc>
                <a:spcPct val="100000"/>
              </a:lnSpc>
              <a:spcBef>
                <a:spcPts val="0"/>
              </a:spcBef>
              <a:buNone/>
            </a:pPr>
            <a:r>
              <a:rPr lang="en-US" sz="2000">
                <a:solidFill>
                  <a:srgbClr val="00B0F0"/>
                </a:solidFill>
                <a:latin typeface="Consolas" panose="020B0609020204030204" charset="0"/>
              </a:rPr>
              <a:t>(3-4j)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5273675"/>
          </a:xfrm>
        </p:spPr>
        <p:txBody>
          <a:bodyPr>
            <a:normAutofit/>
          </a:bodyPr>
          <a:lstStyle/>
          <a:p>
            <a:pPr fontAlgn="auto">
              <a:lnSpc>
                <a:spcPct val="150000"/>
              </a:lnSpc>
              <a:buFont typeface="Wingdings" panose="05000000000000000000" charset="0"/>
              <a:buChar char=""/>
            </a:pPr>
            <a:r>
              <a:rPr lang="en-US" sz="2400"/>
              <a:t>Python 3.6.x支持在数字中间位置使用</a:t>
            </a:r>
            <a:r>
              <a:rPr lang="en-US" sz="2400">
                <a:solidFill>
                  <a:srgbClr val="FF0000"/>
                </a:solidFill>
              </a:rPr>
              <a:t>单个下划线</a:t>
            </a:r>
            <a:r>
              <a:rPr lang="en-US" sz="2400"/>
              <a:t>作为分隔来提高数字的可读性，类似于数学上使用逗号作为千位分隔符。在Python数字中单个下划线可以出现在中间任意位置，但</a:t>
            </a:r>
            <a:r>
              <a:rPr lang="en-US" sz="2400">
                <a:solidFill>
                  <a:srgbClr val="FF0000"/>
                </a:solidFill>
              </a:rPr>
              <a:t>不能出现开头和结尾位置，也不能使用多个连续的下划线</a:t>
            </a:r>
            <a:r>
              <a:rPr lang="en-US" sz="2400"/>
              <a:t>。</a:t>
            </a:r>
          </a:p>
          <a:p>
            <a:pPr marL="0" indent="0" fontAlgn="auto">
              <a:lnSpc>
                <a:spcPct val="100000"/>
              </a:lnSpc>
              <a:spcBef>
                <a:spcPts val="0"/>
              </a:spcBef>
              <a:buNone/>
            </a:pPr>
            <a:r>
              <a:rPr lang="en-US" sz="2000">
                <a:latin typeface="Consolas" panose="020B0609020204030204" charset="0"/>
              </a:rPr>
              <a:t>&gt;&gt;&gt; 1_000_000</a:t>
            </a:r>
          </a:p>
          <a:p>
            <a:pPr marL="0" indent="0" fontAlgn="auto">
              <a:lnSpc>
                <a:spcPct val="100000"/>
              </a:lnSpc>
              <a:spcBef>
                <a:spcPts val="0"/>
              </a:spcBef>
              <a:buNone/>
            </a:pPr>
            <a:r>
              <a:rPr lang="en-US" sz="2000">
                <a:solidFill>
                  <a:srgbClr val="00B0F0"/>
                </a:solidFill>
                <a:latin typeface="Consolas" panose="020B0609020204030204" charset="0"/>
              </a:rPr>
              <a:t>1000000</a:t>
            </a:r>
          </a:p>
          <a:p>
            <a:pPr marL="0" indent="0" fontAlgn="auto">
              <a:lnSpc>
                <a:spcPct val="100000"/>
              </a:lnSpc>
              <a:spcBef>
                <a:spcPts val="0"/>
              </a:spcBef>
              <a:buNone/>
            </a:pPr>
            <a:r>
              <a:rPr lang="en-US" sz="2000">
                <a:latin typeface="Consolas" panose="020B0609020204030204" charset="0"/>
              </a:rPr>
              <a:t>&gt;&gt;&gt; 1_2_3_4</a:t>
            </a:r>
          </a:p>
          <a:p>
            <a:pPr marL="0" indent="0" fontAlgn="auto">
              <a:lnSpc>
                <a:spcPct val="100000"/>
              </a:lnSpc>
              <a:spcBef>
                <a:spcPts val="0"/>
              </a:spcBef>
              <a:buNone/>
            </a:pPr>
            <a:r>
              <a:rPr lang="en-US" sz="2000">
                <a:solidFill>
                  <a:srgbClr val="00B0F0"/>
                </a:solidFill>
                <a:latin typeface="Consolas" panose="020B0609020204030204" charset="0"/>
              </a:rPr>
              <a:t>1234</a:t>
            </a:r>
          </a:p>
          <a:p>
            <a:pPr marL="0" indent="0" fontAlgn="auto">
              <a:lnSpc>
                <a:spcPct val="100000"/>
              </a:lnSpc>
              <a:spcBef>
                <a:spcPts val="0"/>
              </a:spcBef>
              <a:buNone/>
            </a:pPr>
            <a:r>
              <a:rPr lang="en-US" sz="2000">
                <a:latin typeface="Consolas" panose="020B0609020204030204" charset="0"/>
              </a:rPr>
              <a:t>&gt;&gt;&gt; 1_2 + 3_4j</a:t>
            </a:r>
          </a:p>
          <a:p>
            <a:pPr marL="0" indent="0" fontAlgn="auto">
              <a:lnSpc>
                <a:spcPct val="100000"/>
              </a:lnSpc>
              <a:spcBef>
                <a:spcPts val="0"/>
              </a:spcBef>
              <a:buNone/>
            </a:pPr>
            <a:r>
              <a:rPr lang="en-US" sz="2000">
                <a:solidFill>
                  <a:srgbClr val="00B0F0"/>
                </a:solidFill>
                <a:latin typeface="Consolas" panose="020B0609020204030204" charset="0"/>
              </a:rPr>
              <a:t>(12+34j)</a:t>
            </a:r>
          </a:p>
          <a:p>
            <a:pPr marL="0" indent="0" fontAlgn="auto">
              <a:lnSpc>
                <a:spcPct val="100000"/>
              </a:lnSpc>
              <a:spcBef>
                <a:spcPts val="0"/>
              </a:spcBef>
              <a:buNone/>
            </a:pPr>
            <a:r>
              <a:rPr lang="en-US" sz="2000">
                <a:latin typeface="Consolas" panose="020B0609020204030204" charset="0"/>
              </a:rPr>
              <a:t>&gt;&gt;&gt; 1_2.3_45</a:t>
            </a:r>
          </a:p>
          <a:p>
            <a:pPr marL="0" indent="0" fontAlgn="auto">
              <a:lnSpc>
                <a:spcPct val="100000"/>
              </a:lnSpc>
              <a:spcBef>
                <a:spcPts val="0"/>
              </a:spcBef>
              <a:buNone/>
            </a:pPr>
            <a:r>
              <a:rPr lang="en-US" sz="2000">
                <a:solidFill>
                  <a:srgbClr val="00B0F0"/>
                </a:solidFill>
                <a:latin typeface="Consolas" panose="020B0609020204030204" charset="0"/>
              </a:rPr>
              <a:t>12.345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4869815"/>
          </a:xfrm>
        </p:spPr>
        <p:txBody>
          <a:bodyPr>
            <a:normAutofit/>
          </a:bodyPr>
          <a:lstStyle/>
          <a:p>
            <a:pPr fontAlgn="auto">
              <a:lnSpc>
                <a:spcPct val="100000"/>
              </a:lnSpc>
              <a:spcBef>
                <a:spcPts val="0"/>
              </a:spcBef>
              <a:buFont typeface="Wingdings" panose="05000000000000000000" charset="0"/>
              <a:buChar char=""/>
            </a:pPr>
            <a:r>
              <a:rPr lang="en-US" sz="2400"/>
              <a:t>Python标准库fractions中的Fraction对象支持</a:t>
            </a:r>
            <a:r>
              <a:rPr lang="en-US" sz="2400">
                <a:solidFill>
                  <a:srgbClr val="FF0000"/>
                </a:solidFill>
              </a:rPr>
              <a:t>分数</a:t>
            </a:r>
            <a:r>
              <a:rPr lang="zh-CN" altLang="en-US" sz="2400">
                <a:solidFill>
                  <a:srgbClr val="FF0000"/>
                </a:solidFill>
              </a:rPr>
              <a:t>及其</a:t>
            </a:r>
            <a:r>
              <a:rPr lang="en-US" sz="2400">
                <a:solidFill>
                  <a:srgbClr val="FF0000"/>
                </a:solidFill>
              </a:rPr>
              <a:t>运算</a:t>
            </a:r>
            <a:r>
              <a:rPr lang="en-US" sz="2400"/>
              <a:t>。</a:t>
            </a:r>
          </a:p>
          <a:p>
            <a:pPr marL="0" indent="0" fontAlgn="auto">
              <a:lnSpc>
                <a:spcPct val="100000"/>
              </a:lnSpc>
              <a:spcBef>
                <a:spcPts val="0"/>
              </a:spcBef>
              <a:buNone/>
            </a:pPr>
            <a:r>
              <a:rPr lang="en-US" sz="2000">
                <a:latin typeface="Consolas" panose="020B0609020204030204" charset="0"/>
              </a:rPr>
              <a:t>&gt;&gt;&gt; from fractions import Fraction</a:t>
            </a:r>
          </a:p>
          <a:p>
            <a:pPr marL="0" indent="0" fontAlgn="auto">
              <a:lnSpc>
                <a:spcPct val="100000"/>
              </a:lnSpc>
              <a:spcBef>
                <a:spcPts val="0"/>
              </a:spcBef>
              <a:buNone/>
            </a:pPr>
            <a:r>
              <a:rPr lang="en-US" sz="2000">
                <a:latin typeface="Consolas" panose="020B0609020204030204" charset="0"/>
              </a:rPr>
              <a:t>&gt;&gt;&gt; x = Fraction(3, 5)     #创建分数对象</a:t>
            </a:r>
          </a:p>
          <a:p>
            <a:pPr marL="0" indent="0" fontAlgn="auto">
              <a:lnSpc>
                <a:spcPct val="100000"/>
              </a:lnSpc>
              <a:spcBef>
                <a:spcPts val="0"/>
              </a:spcBef>
              <a:buNone/>
            </a:pPr>
            <a:r>
              <a:rPr lang="en-US" sz="2000">
                <a:latin typeface="Consolas" panose="020B0609020204030204" charset="0"/>
              </a:rPr>
              <a:t>&gt;&gt;&gt; y = Fraction(3, 7)</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Fraction(3, 5)</a:t>
            </a:r>
          </a:p>
          <a:p>
            <a:pPr marL="0" indent="0" fontAlgn="auto">
              <a:lnSpc>
                <a:spcPct val="100000"/>
              </a:lnSpc>
              <a:spcBef>
                <a:spcPts val="0"/>
              </a:spcBef>
              <a:buNone/>
            </a:pPr>
            <a:r>
              <a:rPr lang="en-US" sz="2000">
                <a:latin typeface="Consolas" panose="020B0609020204030204" charset="0"/>
              </a:rPr>
              <a:t>&gt;&gt;&gt; x ** 2                 #幂运算</a:t>
            </a:r>
          </a:p>
          <a:p>
            <a:pPr marL="0" indent="0" fontAlgn="auto">
              <a:lnSpc>
                <a:spcPct val="100000"/>
              </a:lnSpc>
              <a:spcBef>
                <a:spcPts val="0"/>
              </a:spcBef>
              <a:buNone/>
            </a:pPr>
            <a:r>
              <a:rPr lang="en-US" sz="2000">
                <a:solidFill>
                  <a:srgbClr val="00B0F0"/>
                </a:solidFill>
                <a:latin typeface="Consolas" panose="020B0609020204030204" charset="0"/>
              </a:rPr>
              <a:t>Fraction(9, 25)</a:t>
            </a:r>
          </a:p>
          <a:p>
            <a:pPr marL="0" indent="0" fontAlgn="auto">
              <a:lnSpc>
                <a:spcPct val="100000"/>
              </a:lnSpc>
              <a:spcBef>
                <a:spcPts val="0"/>
              </a:spcBef>
              <a:buNone/>
            </a:pPr>
            <a:r>
              <a:rPr lang="en-US" sz="2000">
                <a:latin typeface="Consolas" panose="020B0609020204030204" charset="0"/>
              </a:rPr>
              <a:t>&gt;&gt;&gt; x.numerator            #查看分子</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x.denominator          #查看分母</a:t>
            </a:r>
          </a:p>
          <a:p>
            <a:pPr marL="0" indent="0" fontAlgn="auto">
              <a:lnSpc>
                <a:spcPct val="100000"/>
              </a:lnSpc>
              <a:spcBef>
                <a:spcPts val="0"/>
              </a:spcBef>
              <a:buNone/>
            </a:pPr>
            <a:r>
              <a:rPr lang="en-US" sz="2000">
                <a:solidFill>
                  <a:srgbClr val="00B0F0"/>
                </a:solidFill>
                <a:latin typeface="Consolas" panose="020B0609020204030204" charset="0"/>
              </a:rPr>
              <a:t>5</a:t>
            </a:r>
          </a:p>
          <a:p>
            <a:pPr marL="0" indent="0" fontAlgn="auto">
              <a:lnSpc>
                <a:spcPct val="100000"/>
              </a:lnSpc>
              <a:spcBef>
                <a:spcPts val="0"/>
              </a:spcBef>
              <a:buNone/>
            </a:pPr>
            <a:r>
              <a:rPr lang="en-US" sz="2000">
                <a:latin typeface="Consolas" panose="020B0609020204030204" charset="0"/>
              </a:rPr>
              <a:t>&gt;&gt;&gt; x + y                  #支持分数之间的四则运算，自动进行通分</a:t>
            </a:r>
          </a:p>
          <a:p>
            <a:pPr marL="0" indent="0" fontAlgn="auto">
              <a:lnSpc>
                <a:spcPct val="100000"/>
              </a:lnSpc>
              <a:spcBef>
                <a:spcPts val="0"/>
              </a:spcBef>
              <a:buNone/>
            </a:pPr>
            <a:r>
              <a:rPr lang="en-US" sz="2000">
                <a:solidFill>
                  <a:srgbClr val="00B0F0"/>
                </a:solidFill>
                <a:latin typeface="Consolas" panose="020B0609020204030204" charset="0"/>
              </a:rPr>
              <a:t>Fraction(36, 35)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标准库fractions和decimal中提供的Decimal类实现了更</a:t>
            </a:r>
            <a:r>
              <a:rPr lang="en-US" sz="2400">
                <a:solidFill>
                  <a:srgbClr val="FF0000"/>
                </a:solidFill>
              </a:rPr>
              <a:t>高精度</a:t>
            </a:r>
            <a:r>
              <a:rPr lang="zh-CN" altLang="en-US" sz="2400">
                <a:solidFill>
                  <a:srgbClr val="FF0000"/>
                </a:solidFill>
              </a:rPr>
              <a:t>实数</a:t>
            </a:r>
            <a:r>
              <a:rPr lang="en-US" sz="2400"/>
              <a:t>的运算。</a:t>
            </a:r>
          </a:p>
          <a:p>
            <a:pPr marL="0" indent="0" fontAlgn="auto">
              <a:lnSpc>
                <a:spcPct val="100000"/>
              </a:lnSpc>
              <a:spcBef>
                <a:spcPts val="0"/>
              </a:spcBef>
              <a:buNone/>
            </a:pPr>
            <a:r>
              <a:rPr lang="en-US" sz="2000">
                <a:latin typeface="Consolas" panose="020B0609020204030204" charset="0"/>
              </a:rPr>
              <a:t>&gt;&gt;&gt; from fractions import Decimal</a:t>
            </a:r>
          </a:p>
          <a:p>
            <a:pPr marL="0" indent="0" fontAlgn="auto">
              <a:lnSpc>
                <a:spcPct val="100000"/>
              </a:lnSpc>
              <a:spcBef>
                <a:spcPts val="0"/>
              </a:spcBef>
              <a:buNone/>
            </a:pPr>
            <a:r>
              <a:rPr lang="en-US" sz="2000">
                <a:latin typeface="Consolas" panose="020B0609020204030204" charset="0"/>
              </a:rPr>
              <a:t>&gt;&gt;&gt; 1 / 9                  #内置的实数类型</a:t>
            </a:r>
          </a:p>
          <a:p>
            <a:pPr marL="0" indent="0" fontAlgn="auto">
              <a:lnSpc>
                <a:spcPct val="100000"/>
              </a:lnSpc>
              <a:spcBef>
                <a:spcPts val="0"/>
              </a:spcBef>
              <a:buNone/>
            </a:pPr>
            <a:r>
              <a:rPr lang="en-US" sz="2000">
                <a:solidFill>
                  <a:srgbClr val="00B0F0"/>
                </a:solidFill>
                <a:latin typeface="Consolas" panose="020B0609020204030204" charset="0"/>
              </a:rPr>
              <a:t>0.1111111111111111</a:t>
            </a:r>
          </a:p>
          <a:p>
            <a:pPr marL="0" indent="0" fontAlgn="auto">
              <a:lnSpc>
                <a:spcPct val="100000"/>
              </a:lnSpc>
              <a:spcBef>
                <a:spcPts val="0"/>
              </a:spcBef>
              <a:buNone/>
            </a:pPr>
            <a:r>
              <a:rPr lang="en-US" sz="2000">
                <a:latin typeface="Consolas" panose="020B0609020204030204" charset="0"/>
              </a:rPr>
              <a:t>&gt;&gt;&gt; Decimal(1/9)           #高精度实数</a:t>
            </a:r>
          </a:p>
          <a:p>
            <a:pPr marL="0" indent="0" fontAlgn="auto">
              <a:lnSpc>
                <a:spcPct val="100000"/>
              </a:lnSpc>
              <a:spcBef>
                <a:spcPts val="0"/>
              </a:spcBef>
              <a:buNone/>
            </a:pPr>
            <a:r>
              <a:rPr lang="en-US" sz="2000">
                <a:solidFill>
                  <a:srgbClr val="00B0F0"/>
                </a:solidFill>
                <a:latin typeface="Consolas" panose="020B0609020204030204" charset="0"/>
              </a:rPr>
              <a:t>Decimal('0.111111111111111104943205418749130330979824066162109375')</a:t>
            </a:r>
          </a:p>
          <a:p>
            <a:pPr marL="0" indent="0" fontAlgn="auto">
              <a:lnSpc>
                <a:spcPct val="100000"/>
              </a:lnSpc>
              <a:spcBef>
                <a:spcPts val="0"/>
              </a:spcBef>
              <a:buNone/>
            </a:pPr>
            <a:r>
              <a:rPr lang="en-US" sz="2000">
                <a:latin typeface="Consolas" panose="020B0609020204030204" charset="0"/>
              </a:rPr>
              <a:t>&gt;&gt;&gt; 1 / 3</a:t>
            </a:r>
          </a:p>
          <a:p>
            <a:pPr marL="0" indent="0" fontAlgn="auto">
              <a:lnSpc>
                <a:spcPct val="100000"/>
              </a:lnSpc>
              <a:spcBef>
                <a:spcPts val="0"/>
              </a:spcBef>
              <a:buNone/>
            </a:pPr>
            <a:r>
              <a:rPr lang="en-US" sz="2000">
                <a:solidFill>
                  <a:srgbClr val="00B0F0"/>
                </a:solidFill>
                <a:latin typeface="Consolas" panose="020B0609020204030204" charset="0"/>
              </a:rPr>
              <a:t>0.3333333333333333</a:t>
            </a:r>
          </a:p>
          <a:p>
            <a:pPr marL="0" indent="0" fontAlgn="auto">
              <a:lnSpc>
                <a:spcPct val="100000"/>
              </a:lnSpc>
              <a:spcBef>
                <a:spcPts val="0"/>
              </a:spcBef>
              <a:buNone/>
            </a:pPr>
            <a:r>
              <a:rPr lang="en-US" sz="2000">
                <a:latin typeface="Consolas" panose="020B0609020204030204" charset="0"/>
              </a:rPr>
              <a:t>&gt;&gt;&gt; Decimal(1/3)</a:t>
            </a:r>
          </a:p>
          <a:p>
            <a:pPr marL="0" indent="0" fontAlgn="auto">
              <a:lnSpc>
                <a:spcPct val="100000"/>
              </a:lnSpc>
              <a:spcBef>
                <a:spcPts val="0"/>
              </a:spcBef>
              <a:buNone/>
            </a:pPr>
            <a:r>
              <a:rPr lang="en-US" sz="2000">
                <a:solidFill>
                  <a:srgbClr val="00B0F0"/>
                </a:solidFill>
                <a:latin typeface="Consolas" panose="020B0609020204030204" charset="0"/>
              </a:rPr>
              <a:t>Decimal('0.333333333333333314829616256247390992939472198486328125')</a:t>
            </a:r>
          </a:p>
          <a:p>
            <a:pPr marL="0" indent="0" fontAlgn="auto">
              <a:lnSpc>
                <a:spcPct val="100000"/>
              </a:lnSpc>
              <a:spcBef>
                <a:spcPts val="0"/>
              </a:spcBef>
              <a:buNone/>
            </a:pPr>
            <a:r>
              <a:rPr lang="en-US" sz="2000">
                <a:latin typeface="Consolas" panose="020B0609020204030204" charset="0"/>
              </a:rPr>
              <a:t>&gt;&gt;&gt; Decimal(1/9) + Decimal(1/3)</a:t>
            </a:r>
          </a:p>
          <a:p>
            <a:pPr marL="0" indent="0" fontAlgn="auto">
              <a:lnSpc>
                <a:spcPct val="100000"/>
              </a:lnSpc>
              <a:spcBef>
                <a:spcPts val="0"/>
              </a:spcBef>
              <a:buNone/>
            </a:pPr>
            <a:r>
              <a:rPr lang="en-US" sz="2000">
                <a:solidFill>
                  <a:srgbClr val="00B0F0"/>
                </a:solidFill>
                <a:latin typeface="Consolas" panose="020B0609020204030204" charset="0"/>
              </a:rPr>
              <a:t>Decimal('0.4444444444444444197728216750')</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2.1.3  </a:t>
            </a:r>
            <a:r>
              <a:rPr lang="zh-CN" altLang="en-US"/>
              <a:t>字符串与字节串</a:t>
            </a:r>
          </a:p>
        </p:txBody>
      </p:sp>
      <p:sp>
        <p:nvSpPr>
          <p:cNvPr id="3" name="Content Placeholder 2"/>
          <p:cNvSpPr>
            <a:spLocks noGrp="1"/>
          </p:cNvSpPr>
          <p:nvPr>
            <p:ph idx="1"/>
          </p:nvPr>
        </p:nvSpPr>
        <p:spPr/>
        <p:txBody>
          <a:bodyPr/>
          <a:lstStyle/>
          <a:p>
            <a:pPr fontAlgn="auto">
              <a:lnSpc>
                <a:spcPct val="150000"/>
              </a:lnSpc>
            </a:pPr>
            <a:r>
              <a:rPr lang="en-US" sz="2400"/>
              <a:t>在Python中，没有字符常量和变量的概念，只有字符串类型的常量和变量，</a:t>
            </a:r>
            <a:r>
              <a:rPr lang="en-US" sz="2400">
                <a:solidFill>
                  <a:srgbClr val="FF0000"/>
                </a:solidFill>
              </a:rPr>
              <a:t>单个字符也是字符串</a:t>
            </a:r>
            <a:r>
              <a:rPr lang="en-US" sz="2400"/>
              <a:t>。使用</a:t>
            </a:r>
            <a:r>
              <a:rPr lang="en-US" sz="2400">
                <a:solidFill>
                  <a:srgbClr val="FF0000"/>
                </a:solidFill>
              </a:rPr>
              <a:t>单引号</a:t>
            </a:r>
            <a:r>
              <a:rPr lang="en-US" sz="2400"/>
              <a:t>、</a:t>
            </a:r>
            <a:r>
              <a:rPr lang="en-US" sz="2400">
                <a:solidFill>
                  <a:srgbClr val="FF0000"/>
                </a:solidFill>
              </a:rPr>
              <a:t>双引号</a:t>
            </a:r>
            <a:r>
              <a:rPr lang="en-US" sz="2400"/>
              <a:t>、</a:t>
            </a:r>
            <a:r>
              <a:rPr lang="en-US" sz="2400">
                <a:solidFill>
                  <a:srgbClr val="FF0000"/>
                </a:solidFill>
              </a:rPr>
              <a:t>三单引号</a:t>
            </a:r>
            <a:r>
              <a:rPr lang="en-US" sz="2400"/>
              <a:t>、</a:t>
            </a:r>
            <a:r>
              <a:rPr lang="en-US" sz="2400">
                <a:solidFill>
                  <a:srgbClr val="FF0000"/>
                </a:solidFill>
              </a:rPr>
              <a:t>三双引号</a:t>
            </a:r>
            <a:r>
              <a:rPr lang="en-US" sz="2400"/>
              <a:t>作为定界符（delimiter）来表示字符串，并且</a:t>
            </a:r>
            <a:r>
              <a:rPr lang="en-US" sz="2400">
                <a:solidFill>
                  <a:srgbClr val="FF0000"/>
                </a:solidFill>
              </a:rPr>
              <a:t>不同的定界符之间可以互相嵌套</a:t>
            </a:r>
            <a:r>
              <a:rPr lang="en-US" sz="2400"/>
              <a:t>。</a:t>
            </a:r>
          </a:p>
          <a:p>
            <a:pPr fontAlgn="auto">
              <a:lnSpc>
                <a:spcPct val="150000"/>
              </a:lnSpc>
            </a:pPr>
            <a:r>
              <a:rPr lang="en-US" sz="2400"/>
              <a:t>Python 3.x全面支持中文，中文和英文字母都作为一个字符对待，甚至</a:t>
            </a:r>
            <a:r>
              <a:rPr lang="en-US" sz="2400">
                <a:solidFill>
                  <a:srgbClr val="FF0000"/>
                </a:solidFill>
              </a:rPr>
              <a:t>可以使用中文作为变量名</a:t>
            </a:r>
            <a:r>
              <a:rPr lang="en-US" sz="2400"/>
              <a:t>。</a:t>
            </a:r>
          </a:p>
          <a:p>
            <a:pPr fontAlgn="auto">
              <a:lnSpc>
                <a:spcPct val="150000"/>
              </a:lnSpc>
            </a:pPr>
            <a:r>
              <a:rPr lang="en-US" sz="2400"/>
              <a:t>除了支持使用加号运算符连接字符串以外，Python字符串还提供了大量的方法支持</a:t>
            </a:r>
            <a:r>
              <a:rPr lang="zh-CN" altLang="en-US" sz="2400"/>
              <a:t>格式化、</a:t>
            </a:r>
            <a:r>
              <a:rPr lang="en-US" sz="2400"/>
              <a:t>查找、替换、排版等操作。</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2.1.3  </a:t>
            </a:r>
            <a:r>
              <a:rPr lang="zh-CN" altLang="en-US">
                <a:sym typeface="+mn-ea"/>
              </a:rPr>
              <a:t>字符串与字节串</a:t>
            </a:r>
            <a:endParaRPr lang="en-US"/>
          </a:p>
        </p:txBody>
      </p:sp>
      <p:sp>
        <p:nvSpPr>
          <p:cNvPr id="3" name="Content Placeholder 2"/>
          <p:cNvSpPr>
            <a:spLocks noGrp="1"/>
          </p:cNvSpPr>
          <p:nvPr>
            <p:ph idx="1"/>
          </p:nvPr>
        </p:nvSpPr>
        <p:spPr>
          <a:xfrm>
            <a:off x="838200" y="1321435"/>
            <a:ext cx="10515600" cy="5109845"/>
          </a:xfrm>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x = 'Hello world.'                  #使用单引号作为定界符</a:t>
            </a:r>
          </a:p>
          <a:p>
            <a:pPr marL="0" indent="0" fontAlgn="auto">
              <a:lnSpc>
                <a:spcPct val="100000"/>
              </a:lnSpc>
              <a:spcBef>
                <a:spcPts val="0"/>
              </a:spcBef>
              <a:buNone/>
            </a:pPr>
            <a:r>
              <a:rPr lang="en-US" sz="2000">
                <a:latin typeface="Consolas" panose="020B0609020204030204" charset="0"/>
              </a:rPr>
              <a:t>&gt;&gt;&gt; x = "Python is a great language."   #使用双引号作为定界符</a:t>
            </a:r>
          </a:p>
          <a:p>
            <a:pPr marL="0" indent="0" fontAlgn="auto">
              <a:lnSpc>
                <a:spcPct val="100000"/>
              </a:lnSpc>
              <a:spcBef>
                <a:spcPts val="0"/>
              </a:spcBef>
              <a:buNone/>
            </a:pPr>
            <a:r>
              <a:rPr lang="en-US" sz="2000">
                <a:latin typeface="Consolas" panose="020B0609020204030204" charset="0"/>
              </a:rPr>
              <a:t>&gt;&gt;&gt; x = '''Tom said, "Let's go."'''     #不同定界符之间可以互相嵌套</a:t>
            </a:r>
          </a:p>
          <a:p>
            <a:pPr marL="0" indent="0" fontAlgn="auto">
              <a:lnSpc>
                <a:spcPct val="100000"/>
              </a:lnSpc>
              <a:spcBef>
                <a:spcPts val="0"/>
              </a:spcBef>
              <a:buNone/>
            </a:pPr>
            <a:r>
              <a:rPr lang="en-US" sz="2000">
                <a:latin typeface="Consolas" panose="020B0609020204030204" charset="0"/>
              </a:rPr>
              <a:t>&gt;&gt;&gt; print(x)</a:t>
            </a:r>
          </a:p>
          <a:p>
            <a:pPr marL="0" indent="0" fontAlgn="auto">
              <a:lnSpc>
                <a:spcPct val="100000"/>
              </a:lnSpc>
              <a:spcBef>
                <a:spcPts val="0"/>
              </a:spcBef>
              <a:buNone/>
            </a:pPr>
            <a:r>
              <a:rPr lang="en-US" sz="2000">
                <a:solidFill>
                  <a:srgbClr val="00B0F0"/>
                </a:solidFill>
                <a:latin typeface="Consolas" panose="020B0609020204030204" charset="0"/>
              </a:rPr>
              <a:t>Tom said, "Let's go."</a:t>
            </a:r>
          </a:p>
          <a:p>
            <a:pPr marL="0" indent="0" fontAlgn="auto">
              <a:lnSpc>
                <a:spcPct val="100000"/>
              </a:lnSpc>
              <a:spcBef>
                <a:spcPts val="0"/>
              </a:spcBef>
              <a:buNone/>
            </a:pPr>
            <a:r>
              <a:rPr lang="en-US" sz="2000">
                <a:latin typeface="Consolas" panose="020B0609020204030204" charset="0"/>
              </a:rPr>
              <a:t>&gt;&gt;&gt; x = 'good ' + 'morning'             #连接字符串</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'good morning'</a:t>
            </a:r>
          </a:p>
          <a:p>
            <a:pPr marL="0" indent="0" fontAlgn="auto">
              <a:lnSpc>
                <a:spcPct val="100000"/>
              </a:lnSpc>
              <a:spcBef>
                <a:spcPts val="0"/>
              </a:spcBef>
              <a:buNone/>
            </a:pPr>
            <a:r>
              <a:rPr lang="en-US" sz="2000">
                <a:latin typeface="Consolas" panose="020B0609020204030204" charset="0"/>
              </a:rPr>
              <a:t>&gt;&gt;&gt; x = 'good ''morning'                #连接字符串，仅适用于字符串常量</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'good morning'</a:t>
            </a:r>
          </a:p>
          <a:p>
            <a:pPr marL="0" indent="0" fontAlgn="auto">
              <a:lnSpc>
                <a:spcPct val="100000"/>
              </a:lnSpc>
              <a:spcBef>
                <a:spcPts val="0"/>
              </a:spcBef>
              <a:buNone/>
            </a:pPr>
            <a:r>
              <a:rPr lang="en-US" sz="2000">
                <a:latin typeface="Consolas" panose="020B0609020204030204" charset="0"/>
              </a:rPr>
              <a:t>&gt;&gt;&gt; x = 'good '</a:t>
            </a:r>
          </a:p>
          <a:p>
            <a:pPr marL="0" indent="0" fontAlgn="auto">
              <a:lnSpc>
                <a:spcPct val="100000"/>
              </a:lnSpc>
              <a:spcBef>
                <a:spcPts val="0"/>
              </a:spcBef>
              <a:buNone/>
            </a:pPr>
            <a:r>
              <a:rPr lang="en-US" sz="2000">
                <a:latin typeface="Consolas" panose="020B0609020204030204" charset="0"/>
              </a:rPr>
              <a:t>&gt;&gt;&gt; x = x'morning'                      #不适用于字符串变量</a:t>
            </a:r>
          </a:p>
          <a:p>
            <a:pPr marL="0" indent="0" fontAlgn="auto">
              <a:lnSpc>
                <a:spcPct val="100000"/>
              </a:lnSpc>
              <a:spcBef>
                <a:spcPts val="0"/>
              </a:spcBef>
              <a:buNone/>
            </a:pPr>
            <a:r>
              <a:rPr lang="en-US" sz="2000">
                <a:solidFill>
                  <a:srgbClr val="FF0000"/>
                </a:solidFill>
                <a:latin typeface="Consolas" panose="020B0609020204030204" charset="0"/>
              </a:rPr>
              <a:t>SyntaxError: invalid syntax</a:t>
            </a:r>
          </a:p>
          <a:p>
            <a:pPr marL="0" indent="0" fontAlgn="auto">
              <a:lnSpc>
                <a:spcPct val="100000"/>
              </a:lnSpc>
              <a:spcBef>
                <a:spcPts val="0"/>
              </a:spcBef>
              <a:buNone/>
            </a:pPr>
            <a:r>
              <a:rPr lang="en-US" sz="2000">
                <a:latin typeface="Consolas" panose="020B0609020204030204" charset="0"/>
              </a:rPr>
              <a:t>&gt;&gt;&gt; x = x + 'morning'                   #字符串变量之间的连接可以使用加号</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'good morning'</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2.1.3  </a:t>
            </a:r>
            <a:r>
              <a:rPr lang="zh-CN" altLang="en-US">
                <a:sym typeface="+mn-ea"/>
              </a:rPr>
              <a:t>字符串与字节串</a:t>
            </a:r>
            <a:endParaRPr lang="en-US"/>
          </a:p>
        </p:txBody>
      </p:sp>
      <p:sp>
        <p:nvSpPr>
          <p:cNvPr id="3" name="Content Placeholder 2"/>
          <p:cNvSpPr>
            <a:spLocks noGrp="1"/>
          </p:cNvSpPr>
          <p:nvPr>
            <p:ph idx="1"/>
          </p:nvPr>
        </p:nvSpPr>
        <p:spPr>
          <a:xfrm>
            <a:off x="838200" y="1321435"/>
            <a:ext cx="10985500" cy="5292725"/>
          </a:xfrm>
        </p:spPr>
        <p:txBody>
          <a:bodyPr>
            <a:normAutofit fontScale="97500" lnSpcReduction="10000"/>
          </a:bodyPr>
          <a:lstStyle/>
          <a:p>
            <a:pPr fontAlgn="auto">
              <a:lnSpc>
                <a:spcPct val="100000"/>
              </a:lnSpc>
              <a:spcBef>
                <a:spcPts val="0"/>
              </a:spcBef>
              <a:buFont typeface="Wingdings" panose="05000000000000000000" charset="0"/>
              <a:buChar char=""/>
            </a:pPr>
            <a:r>
              <a:rPr lang="en-US" sz="2400"/>
              <a:t>对str类型的字符串调用其</a:t>
            </a:r>
            <a:r>
              <a:rPr lang="en-US" sz="2400">
                <a:solidFill>
                  <a:srgbClr val="FF0000"/>
                </a:solidFill>
              </a:rPr>
              <a:t>encode()</a:t>
            </a:r>
            <a:r>
              <a:rPr lang="en-US" sz="2400"/>
              <a:t>方法进行编码得到bytes字节串，对bytes字节串调用其</a:t>
            </a:r>
            <a:r>
              <a:rPr lang="en-US" sz="2400">
                <a:solidFill>
                  <a:srgbClr val="FF0000"/>
                </a:solidFill>
              </a:rPr>
              <a:t>decode()</a:t>
            </a:r>
            <a:r>
              <a:rPr lang="en-US" sz="2400"/>
              <a:t>方法并指定正确的编码格式则得到str字符串。</a:t>
            </a:r>
          </a:p>
          <a:p>
            <a:pPr marL="0" indent="0" fontAlgn="auto">
              <a:lnSpc>
                <a:spcPct val="100000"/>
              </a:lnSpc>
              <a:spcBef>
                <a:spcPts val="0"/>
              </a:spcBef>
              <a:buNone/>
            </a:pPr>
            <a:r>
              <a:rPr lang="en-US" sz="2000">
                <a:latin typeface="Consolas" panose="020B0609020204030204" charset="0"/>
              </a:rPr>
              <a:t>&gt;&gt;&gt; type('Hello world')                  #默认字符串类型为str</a:t>
            </a:r>
          </a:p>
          <a:p>
            <a:pPr marL="0" indent="0" fontAlgn="auto">
              <a:lnSpc>
                <a:spcPct val="100000"/>
              </a:lnSpc>
              <a:spcBef>
                <a:spcPts val="0"/>
              </a:spcBef>
              <a:buNone/>
            </a:pPr>
            <a:r>
              <a:rPr lang="en-US" sz="2000">
                <a:solidFill>
                  <a:srgbClr val="00B0F0"/>
                </a:solidFill>
                <a:latin typeface="Consolas" panose="020B0609020204030204" charset="0"/>
              </a:rPr>
              <a:t>&lt;class 'str'&gt;</a:t>
            </a:r>
          </a:p>
          <a:p>
            <a:pPr marL="0" indent="0" fontAlgn="auto">
              <a:lnSpc>
                <a:spcPct val="100000"/>
              </a:lnSpc>
              <a:spcBef>
                <a:spcPts val="0"/>
              </a:spcBef>
              <a:buNone/>
            </a:pPr>
            <a:r>
              <a:rPr lang="en-US" sz="2000">
                <a:latin typeface="Consolas" panose="020B0609020204030204" charset="0"/>
              </a:rPr>
              <a:t>&gt;&gt;&gt; type(b'Hello world')                 #在定界符前加上字母b表示字节串</a:t>
            </a:r>
          </a:p>
          <a:p>
            <a:pPr marL="0" indent="0" fontAlgn="auto">
              <a:lnSpc>
                <a:spcPct val="100000"/>
              </a:lnSpc>
              <a:spcBef>
                <a:spcPts val="0"/>
              </a:spcBef>
              <a:buNone/>
            </a:pPr>
            <a:r>
              <a:rPr lang="en-US" sz="2000">
                <a:solidFill>
                  <a:srgbClr val="00B0F0"/>
                </a:solidFill>
                <a:latin typeface="Consolas" panose="020B0609020204030204" charset="0"/>
              </a:rPr>
              <a:t>&lt;class 'bytes'&gt;</a:t>
            </a:r>
          </a:p>
          <a:p>
            <a:pPr marL="0" indent="0" fontAlgn="auto">
              <a:lnSpc>
                <a:spcPct val="100000"/>
              </a:lnSpc>
              <a:spcBef>
                <a:spcPts val="0"/>
              </a:spcBef>
              <a:buNone/>
            </a:pPr>
            <a:r>
              <a:rPr lang="en-US" sz="2000">
                <a:latin typeface="Consolas" panose="020B0609020204030204" charset="0"/>
              </a:rPr>
              <a:t>&gt;&gt;&gt; 'Hello world'.encode('utf8')         #使用utf8编码格式进行编码</a:t>
            </a:r>
          </a:p>
          <a:p>
            <a:pPr marL="0" indent="0" fontAlgn="auto">
              <a:lnSpc>
                <a:spcPct val="100000"/>
              </a:lnSpc>
              <a:spcBef>
                <a:spcPts val="0"/>
              </a:spcBef>
              <a:buNone/>
            </a:pPr>
            <a:r>
              <a:rPr lang="en-US" sz="2000">
                <a:solidFill>
                  <a:srgbClr val="00B0F0"/>
                </a:solidFill>
                <a:latin typeface="Consolas" panose="020B0609020204030204" charset="0"/>
              </a:rPr>
              <a:t>b'Hello world'</a:t>
            </a:r>
          </a:p>
          <a:p>
            <a:pPr marL="0" indent="0" fontAlgn="auto">
              <a:lnSpc>
                <a:spcPct val="100000"/>
              </a:lnSpc>
              <a:spcBef>
                <a:spcPts val="0"/>
              </a:spcBef>
              <a:buNone/>
            </a:pPr>
            <a:r>
              <a:rPr lang="en-US" sz="2000">
                <a:latin typeface="Consolas" panose="020B0609020204030204" charset="0"/>
              </a:rPr>
              <a:t>&gt;&gt;&gt; 'Hello world'.encode('gbk')          #使用gbk编码格式进行编码</a:t>
            </a:r>
          </a:p>
          <a:p>
            <a:pPr marL="0" indent="0" fontAlgn="auto">
              <a:lnSpc>
                <a:spcPct val="100000"/>
              </a:lnSpc>
              <a:spcBef>
                <a:spcPts val="0"/>
              </a:spcBef>
              <a:buNone/>
            </a:pPr>
            <a:r>
              <a:rPr lang="en-US" sz="2000">
                <a:solidFill>
                  <a:srgbClr val="00B0F0"/>
                </a:solidFill>
                <a:latin typeface="Consolas" panose="020B0609020204030204" charset="0"/>
              </a:rPr>
              <a:t>b'Hello world'</a:t>
            </a:r>
          </a:p>
          <a:p>
            <a:pPr marL="0" indent="0" fontAlgn="auto">
              <a:lnSpc>
                <a:spcPct val="100000"/>
              </a:lnSpc>
              <a:spcBef>
                <a:spcPts val="0"/>
              </a:spcBef>
              <a:buNone/>
            </a:pPr>
            <a:r>
              <a:rPr lang="en-US" sz="2000">
                <a:latin typeface="Consolas" panose="020B0609020204030204" charset="0"/>
              </a:rPr>
              <a:t>&gt;&gt;&gt; '董付国'.encode('utf8')               #对中文进行编码</a:t>
            </a:r>
          </a:p>
          <a:p>
            <a:pPr marL="0" indent="0" fontAlgn="auto">
              <a:lnSpc>
                <a:spcPct val="100000"/>
              </a:lnSpc>
              <a:spcBef>
                <a:spcPts val="0"/>
              </a:spcBef>
              <a:buNone/>
            </a:pPr>
            <a:r>
              <a:rPr lang="en-US" sz="2000">
                <a:solidFill>
                  <a:srgbClr val="00B0F0"/>
                </a:solidFill>
                <a:latin typeface="Consolas" panose="020B0609020204030204" charset="0"/>
              </a:rPr>
              <a:t>b'\xe8\x91\xa3\xe4\xbb\x98\xe5\x9b\xbd'</a:t>
            </a:r>
          </a:p>
          <a:p>
            <a:pPr marL="0" indent="0" fontAlgn="auto">
              <a:lnSpc>
                <a:spcPct val="100000"/>
              </a:lnSpc>
              <a:spcBef>
                <a:spcPts val="0"/>
              </a:spcBef>
              <a:buNone/>
            </a:pPr>
            <a:r>
              <a:rPr lang="en-US" sz="2000">
                <a:latin typeface="Consolas" panose="020B0609020204030204" charset="0"/>
              </a:rPr>
              <a:t>&gt;&gt;&gt; _.decode('utf8')                      #一个下划线表示最后一次正确输出结果</a:t>
            </a:r>
          </a:p>
          <a:p>
            <a:pPr marL="0" indent="0" fontAlgn="auto">
              <a:lnSpc>
                <a:spcPct val="100000"/>
              </a:lnSpc>
              <a:spcBef>
                <a:spcPts val="0"/>
              </a:spcBef>
              <a:buNone/>
            </a:pPr>
            <a:r>
              <a:rPr lang="en-US" sz="2000">
                <a:solidFill>
                  <a:srgbClr val="00B0F0"/>
                </a:solidFill>
                <a:latin typeface="Consolas" panose="020B0609020204030204" charset="0"/>
              </a:rPr>
              <a:t>'董付国'</a:t>
            </a:r>
          </a:p>
          <a:p>
            <a:pPr marL="0" indent="0" fontAlgn="auto">
              <a:lnSpc>
                <a:spcPct val="100000"/>
              </a:lnSpc>
              <a:spcBef>
                <a:spcPts val="0"/>
              </a:spcBef>
              <a:buNone/>
            </a:pPr>
            <a:r>
              <a:rPr lang="en-US" sz="2000">
                <a:latin typeface="Consolas" panose="020B0609020204030204" charset="0"/>
              </a:rPr>
              <a:t>&gt;&gt;&gt; '董付国'.encode('gbk')</a:t>
            </a:r>
          </a:p>
          <a:p>
            <a:pPr marL="0" indent="0" fontAlgn="auto">
              <a:lnSpc>
                <a:spcPct val="100000"/>
              </a:lnSpc>
              <a:spcBef>
                <a:spcPts val="0"/>
              </a:spcBef>
              <a:buNone/>
            </a:pPr>
            <a:r>
              <a:rPr lang="en-US" sz="2000">
                <a:solidFill>
                  <a:srgbClr val="00B0F0"/>
                </a:solidFill>
                <a:latin typeface="Consolas" panose="020B0609020204030204" charset="0"/>
              </a:rPr>
              <a:t>b'\xb6\xad\xb8\xb6\xb9\xfa'</a:t>
            </a:r>
          </a:p>
          <a:p>
            <a:pPr marL="0" indent="0" fontAlgn="auto">
              <a:lnSpc>
                <a:spcPct val="100000"/>
              </a:lnSpc>
              <a:spcBef>
                <a:spcPts val="0"/>
              </a:spcBef>
              <a:buNone/>
            </a:pPr>
            <a:r>
              <a:rPr lang="en-US" sz="2000">
                <a:latin typeface="Consolas" panose="020B0609020204030204" charset="0"/>
              </a:rPr>
              <a:t>&gt;&gt;&gt; _.decode('gbk')                       #对bytes字节串进行解码</a:t>
            </a:r>
          </a:p>
          <a:p>
            <a:pPr marL="0" indent="0" fontAlgn="auto">
              <a:lnSpc>
                <a:spcPct val="100000"/>
              </a:lnSpc>
              <a:spcBef>
                <a:spcPts val="0"/>
              </a:spcBef>
              <a:buNone/>
            </a:pPr>
            <a:r>
              <a:rPr lang="en-US" sz="2000">
                <a:solidFill>
                  <a:srgbClr val="00B0F0"/>
                </a:solidFill>
                <a:latin typeface="Consolas" panose="020B0609020204030204" charset="0"/>
              </a:rPr>
              <a:t>'董付国'</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Python</a:t>
            </a:r>
            <a:r>
              <a:rPr lang="zh-CN" altLang="en-US"/>
              <a:t>常用内置对象</a:t>
            </a:r>
          </a:p>
        </p:txBody>
      </p:sp>
      <p:sp>
        <p:nvSpPr>
          <p:cNvPr id="3" name="Content Placeholder 2"/>
          <p:cNvSpPr>
            <a:spLocks noGrp="1"/>
          </p:cNvSpPr>
          <p:nvPr>
            <p:ph idx="1"/>
          </p:nvPr>
        </p:nvSpPr>
        <p:spPr/>
        <p:txBody>
          <a:bodyPr/>
          <a:lstStyle/>
          <a:p>
            <a:pPr fontAlgn="auto">
              <a:lnSpc>
                <a:spcPct val="150000"/>
              </a:lnSpc>
            </a:pPr>
            <a:r>
              <a:rPr lang="zh-CN" altLang="en-US" sz="2400" dirty="0">
                <a:sym typeface="+mn-ea"/>
              </a:rPr>
              <a:t>对象是</a:t>
            </a:r>
            <a:r>
              <a:rPr lang="en-US" altLang="x-none" sz="2400" dirty="0">
                <a:sym typeface="+mn-ea"/>
              </a:rPr>
              <a:t>python</a:t>
            </a:r>
            <a:r>
              <a:rPr lang="zh-CN" altLang="en-US" sz="2400" dirty="0">
                <a:sym typeface="+mn-ea"/>
              </a:rPr>
              <a:t>语言中最基本的概念，</a:t>
            </a:r>
            <a:r>
              <a:rPr lang="zh-CN" altLang="en-US" sz="2400" dirty="0">
                <a:solidFill>
                  <a:srgbClr val="FF0000"/>
                </a:solidFill>
                <a:sym typeface="+mn-ea"/>
              </a:rPr>
              <a:t>在</a:t>
            </a:r>
            <a:r>
              <a:rPr lang="en-US" altLang="x-none" sz="2400" dirty="0">
                <a:solidFill>
                  <a:srgbClr val="FF0000"/>
                </a:solidFill>
                <a:sym typeface="+mn-ea"/>
              </a:rPr>
              <a:t>python</a:t>
            </a:r>
            <a:r>
              <a:rPr lang="zh-CN" altLang="en-US" sz="2400" dirty="0">
                <a:solidFill>
                  <a:srgbClr val="FF0000"/>
                </a:solidFill>
                <a:sym typeface="+mn-ea"/>
              </a:rPr>
              <a:t>中处理的一切都是对象</a:t>
            </a:r>
            <a:r>
              <a:rPr lang="zh-CN" altLang="en-US" sz="2400" dirty="0">
                <a:sym typeface="+mn-ea"/>
              </a:rPr>
              <a:t>。</a:t>
            </a:r>
          </a:p>
          <a:p>
            <a:pPr fontAlgn="auto">
              <a:lnSpc>
                <a:spcPct val="150000"/>
              </a:lnSpc>
            </a:pPr>
            <a:r>
              <a:rPr lang="en-US" altLang="x-none" sz="2400" dirty="0">
                <a:sym typeface="+mn-ea"/>
              </a:rPr>
              <a:t>python</a:t>
            </a:r>
            <a:r>
              <a:rPr lang="zh-CN" altLang="en-US" sz="2400" dirty="0">
                <a:sym typeface="+mn-ea"/>
              </a:rPr>
              <a:t>中有许多内置对象可供编程者使用，</a:t>
            </a:r>
            <a:r>
              <a:rPr lang="zh-CN" altLang="en-US" sz="2400" dirty="0">
                <a:solidFill>
                  <a:srgbClr val="FF0000"/>
                </a:solidFill>
                <a:sym typeface="+mn-ea"/>
              </a:rPr>
              <a:t>内置对象可直接使用</a:t>
            </a:r>
            <a:r>
              <a:rPr lang="zh-CN" altLang="en-US" sz="2400" dirty="0">
                <a:sym typeface="+mn-ea"/>
              </a:rPr>
              <a:t>，如数字、字符串、列表、</a:t>
            </a:r>
            <a:r>
              <a:rPr lang="en-US" altLang="x-none" sz="2400" dirty="0">
                <a:sym typeface="+mn-ea"/>
              </a:rPr>
              <a:t>del</a:t>
            </a:r>
            <a:r>
              <a:rPr lang="zh-CN" altLang="en-US" sz="2400" dirty="0">
                <a:sym typeface="+mn-ea"/>
              </a:rPr>
              <a:t>等。</a:t>
            </a:r>
            <a:endParaRPr lang="en-US" altLang="zh-CN" sz="2400" dirty="0">
              <a:sym typeface="+mn-ea"/>
            </a:endParaRPr>
          </a:p>
          <a:p>
            <a:pPr fontAlgn="auto">
              <a:lnSpc>
                <a:spcPct val="150000"/>
              </a:lnSpc>
            </a:pPr>
            <a:r>
              <a:rPr lang="zh-CN" altLang="en-US" sz="2400" dirty="0">
                <a:solidFill>
                  <a:srgbClr val="FF0000"/>
                </a:solidFill>
                <a:sym typeface="+mn-ea"/>
              </a:rPr>
              <a:t>非</a:t>
            </a:r>
            <a:r>
              <a:rPr lang="en-US" altLang="x-none" sz="2400" dirty="0">
                <a:solidFill>
                  <a:srgbClr val="FF0000"/>
                </a:solidFill>
                <a:sym typeface="+mn-ea"/>
              </a:rPr>
              <a:t>内置对象需要导入模块才能使用</a:t>
            </a:r>
            <a:r>
              <a:rPr lang="en-US" altLang="x-none" sz="2400" dirty="0">
                <a:sym typeface="+mn-ea"/>
              </a:rPr>
              <a:t>，如正弦函数sin(x)</a:t>
            </a:r>
            <a:r>
              <a:rPr lang="zh-CN" altLang="en-US" sz="2400" dirty="0">
                <a:sym typeface="+mn-ea"/>
              </a:rPr>
              <a:t>，随机数产生函数</a:t>
            </a:r>
            <a:r>
              <a:rPr lang="en-US" altLang="x-none" sz="2400" dirty="0">
                <a:sym typeface="+mn-ea"/>
              </a:rPr>
              <a:t>random( )</a:t>
            </a:r>
            <a:r>
              <a:rPr lang="zh-CN" altLang="en-US" sz="2400" dirty="0">
                <a:sym typeface="+mn-ea"/>
              </a:rPr>
              <a:t>等。</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  </a:t>
            </a:r>
            <a:r>
              <a:rPr lang="zh-CN" altLang="en-US"/>
              <a:t>列表、元组、字典、集合</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20</a:t>
            </a:fld>
            <a:endParaRPr lang="zh-CN" altLang="en-US"/>
          </a:p>
        </p:txBody>
      </p:sp>
      <p:graphicFrame>
        <p:nvGraphicFramePr>
          <p:cNvPr id="3" name="表格 -1"/>
          <p:cNvGraphicFramePr>
            <a:graphicFrameLocks noGrp="1"/>
          </p:cNvGraphicFramePr>
          <p:nvPr>
            <p:ph idx="1"/>
          </p:nvPr>
        </p:nvGraphicFramePr>
        <p:xfrm>
          <a:off x="838200" y="1321435"/>
          <a:ext cx="10794365" cy="5094605"/>
        </p:xfrm>
        <a:graphic>
          <a:graphicData uri="http://schemas.openxmlformats.org/drawingml/2006/table">
            <a:tbl>
              <a:tblPr firstRow="1" bandRow="1">
                <a:tableStyleId>{5940675A-B579-460E-94D1-54222C63F5DA}</a:tableStyleId>
              </a:tblPr>
              <a:tblGrid>
                <a:gridCol w="2138680">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2748915">
                  <a:extLst>
                    <a:ext uri="{9D8B030D-6E8A-4147-A177-3AD203B41FA5}">
                      <a16:colId xmlns:a16="http://schemas.microsoft.com/office/drawing/2014/main" val="20003"/>
                    </a:ext>
                  </a:extLst>
                </a:gridCol>
                <a:gridCol w="1863090">
                  <a:extLst>
                    <a:ext uri="{9D8B030D-6E8A-4147-A177-3AD203B41FA5}">
                      <a16:colId xmlns:a16="http://schemas.microsoft.com/office/drawing/2014/main" val="20004"/>
                    </a:ext>
                  </a:extLst>
                </a:gridCol>
              </a:tblGrid>
              <a:tr h="341630">
                <a:tc>
                  <a:txBody>
                    <a:bodyPr/>
                    <a:lstStyle/>
                    <a:p>
                      <a:pPr>
                        <a:buNone/>
                      </a:pPr>
                      <a:r>
                        <a:rPr lang="en-US" altLang="zh-CN" sz="1800" b="1">
                          <a:latin typeface="宋体" panose="02010600030101010101" pitchFamily="2" charset="-122"/>
                          <a:ea typeface="宋体" panose="02010600030101010101" pitchFamily="2" charset="-122"/>
                          <a:cs typeface="宋体" panose="02010600030101010101" pitchFamily="2" charset="-122"/>
                        </a:rPr>
                        <a:t> </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列表</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1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list</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tuple</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dict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set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方括号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圆括号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40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值</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83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键”必须可哈希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753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很慢</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p>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2.1.4  </a:t>
            </a:r>
            <a:r>
              <a:rPr lang="zh-CN" altLang="en-US">
                <a:sym typeface="+mn-ea"/>
              </a:rPr>
              <a:t>列表、元组、字典、集合</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x_list = [1, 2, 3]                 #创建列表对象</a:t>
            </a:r>
          </a:p>
          <a:p>
            <a:pPr marL="0" indent="0" fontAlgn="auto">
              <a:lnSpc>
                <a:spcPct val="100000"/>
              </a:lnSpc>
              <a:spcBef>
                <a:spcPts val="0"/>
              </a:spcBef>
              <a:buNone/>
            </a:pPr>
            <a:r>
              <a:rPr lang="en-US" sz="2000">
                <a:latin typeface="Consolas" panose="020B0609020204030204" charset="0"/>
              </a:rPr>
              <a:t>&gt;&gt;&gt; x_tuple = (1, 2, 3)                #创建元组对象</a:t>
            </a:r>
          </a:p>
          <a:p>
            <a:pPr marL="0" indent="0" fontAlgn="auto">
              <a:lnSpc>
                <a:spcPct val="100000"/>
              </a:lnSpc>
              <a:spcBef>
                <a:spcPts val="0"/>
              </a:spcBef>
              <a:buNone/>
            </a:pPr>
            <a:r>
              <a:rPr lang="en-US" sz="2000">
                <a:latin typeface="Consolas" panose="020B0609020204030204" charset="0"/>
              </a:rPr>
              <a:t>&gt;&gt;&gt; x_dict = {'a':97, 'b':98, 'c':99}  #创建字典对象</a:t>
            </a:r>
          </a:p>
          <a:p>
            <a:pPr marL="0" indent="0" fontAlgn="auto">
              <a:lnSpc>
                <a:spcPct val="100000"/>
              </a:lnSpc>
              <a:spcBef>
                <a:spcPts val="0"/>
              </a:spcBef>
              <a:buNone/>
            </a:pPr>
            <a:r>
              <a:rPr lang="en-US" sz="2000">
                <a:latin typeface="Consolas" panose="020B0609020204030204" charset="0"/>
              </a:rPr>
              <a:t>&gt;&gt;&gt; x_set = {1, 2, 3}                  #创建集合对象</a:t>
            </a:r>
          </a:p>
          <a:p>
            <a:pPr marL="0" indent="0" fontAlgn="auto">
              <a:lnSpc>
                <a:spcPct val="100000"/>
              </a:lnSpc>
              <a:spcBef>
                <a:spcPts val="0"/>
              </a:spcBef>
              <a:buNone/>
            </a:pPr>
            <a:r>
              <a:rPr lang="en-US" sz="2000">
                <a:latin typeface="Consolas" panose="020B0609020204030204" charset="0"/>
              </a:rPr>
              <a:t>&gt;&gt;&gt; print(x_list[1])                   #使用下标访问指定位置的元素</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print(x_tuple[1])                  #元组也支持使用序号作为下标</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print(x_dict['a'])                 #字典对象的下标是“键”</a:t>
            </a:r>
          </a:p>
          <a:p>
            <a:pPr marL="0" indent="0" fontAlgn="auto">
              <a:lnSpc>
                <a:spcPct val="100000"/>
              </a:lnSpc>
              <a:spcBef>
                <a:spcPts val="0"/>
              </a:spcBef>
              <a:buNone/>
            </a:pPr>
            <a:r>
              <a:rPr lang="en-US" sz="2000">
                <a:solidFill>
                  <a:srgbClr val="00B0F0"/>
                </a:solidFill>
                <a:latin typeface="Consolas" panose="020B0609020204030204" charset="0"/>
              </a:rPr>
              <a:t>97</a:t>
            </a:r>
          </a:p>
          <a:p>
            <a:pPr marL="0" indent="0" fontAlgn="auto">
              <a:lnSpc>
                <a:spcPct val="100000"/>
              </a:lnSpc>
              <a:spcBef>
                <a:spcPts val="0"/>
              </a:spcBef>
              <a:buNone/>
            </a:pPr>
            <a:r>
              <a:rPr lang="en-US" sz="2000">
                <a:latin typeface="Consolas" panose="020B0609020204030204" charset="0"/>
              </a:rPr>
              <a:t>&gt;&gt;&gt; 3 in x_set                         #成员测试</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  Python</a:t>
            </a:r>
            <a:r>
              <a:rPr lang="zh-CN" altLang="en-US"/>
              <a:t>运算符与表达式</a:t>
            </a:r>
          </a:p>
        </p:txBody>
      </p:sp>
      <p:sp>
        <p:nvSpPr>
          <p:cNvPr id="3" name="Content Placeholder 2"/>
          <p:cNvSpPr>
            <a:spLocks noGrp="1"/>
          </p:cNvSpPr>
          <p:nvPr>
            <p:ph idx="1"/>
          </p:nvPr>
        </p:nvSpPr>
        <p:spPr/>
        <p:txBody>
          <a:bodyPr/>
          <a:lstStyle/>
          <a:p>
            <a:pPr fontAlgn="auto">
              <a:lnSpc>
                <a:spcPct val="150000"/>
              </a:lnSpc>
            </a:pPr>
            <a:r>
              <a:rPr lang="en-US" sz="2400"/>
              <a:t>Python是面向对象的编程语言，</a:t>
            </a:r>
            <a:r>
              <a:rPr lang="en-US" sz="2400">
                <a:solidFill>
                  <a:srgbClr val="FF0000"/>
                </a:solidFill>
              </a:rPr>
              <a:t>在Python中一切都是对象</a:t>
            </a:r>
            <a:r>
              <a:rPr lang="en-US" sz="2400"/>
              <a:t>。对象由数据和行为两部分组成，而行为主要通过方法来实现，通过一些特殊方法的重写，可以实现运算符重载。</a:t>
            </a:r>
            <a:r>
              <a:rPr lang="en-US" sz="2400">
                <a:solidFill>
                  <a:srgbClr val="FF0000"/>
                </a:solidFill>
              </a:rPr>
              <a:t>运算符也是表现对象行为的一种形式</a:t>
            </a:r>
            <a:r>
              <a:rPr lang="en-US" sz="2400"/>
              <a:t>，不同类的对象支持的运算符有所不同，同一种运算符作用于不同的对象时也可能会表现出不同的行为，这正是“多态”的体现。</a:t>
            </a:r>
          </a:p>
          <a:p>
            <a:pPr fontAlgn="auto">
              <a:lnSpc>
                <a:spcPct val="150000"/>
              </a:lnSpc>
            </a:pPr>
            <a:r>
              <a:rPr lang="en-US" sz="2400"/>
              <a:t>在Python中，</a:t>
            </a:r>
            <a:r>
              <a:rPr lang="en-US" sz="2400">
                <a:solidFill>
                  <a:srgbClr val="FF0000"/>
                </a:solidFill>
              </a:rPr>
              <a:t>单个常量或变量可以看作最简单的表达式</a:t>
            </a:r>
            <a:r>
              <a:rPr lang="en-US" sz="2400"/>
              <a:t>，使用除赋值运算符之外的其他任意运算符和函数调用连接的式子也属于表达式。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  Python</a:t>
            </a:r>
            <a:r>
              <a:rPr lang="zh-CN" altLang="en-US">
                <a:sym typeface="+mn-ea"/>
              </a:rPr>
              <a:t>运算符与表达式</a:t>
            </a:r>
            <a:endParaRPr lang="en-US"/>
          </a:p>
        </p:txBody>
      </p:sp>
      <p:sp>
        <p:nvSpPr>
          <p:cNvPr id="3" name="Content Placeholder 2"/>
          <p:cNvSpPr>
            <a:spLocks noGrp="1"/>
          </p:cNvSpPr>
          <p:nvPr>
            <p:ph idx="1"/>
          </p:nvPr>
        </p:nvSpPr>
        <p:spPr/>
        <p:txBody>
          <a:bodyPr/>
          <a:lstStyle/>
          <a:p>
            <a:pPr fontAlgn="auto">
              <a:lnSpc>
                <a:spcPct val="150000"/>
              </a:lnSpc>
            </a:pPr>
            <a:r>
              <a:rPr lang="en-US" sz="2400"/>
              <a:t>运算符优先级遵循的规则为：</a:t>
            </a:r>
            <a:r>
              <a:rPr lang="en-US" sz="2400">
                <a:solidFill>
                  <a:srgbClr val="FF0000"/>
                </a:solidFill>
              </a:rPr>
              <a:t>算术运算符优先级最高，其次是位运算符、成员测试运算符、关系运算符、逻辑运算符等，算术运算符遵循“先乘除，后加减”的基本运算原则。</a:t>
            </a:r>
          </a:p>
          <a:p>
            <a:pPr fontAlgn="auto">
              <a:lnSpc>
                <a:spcPct val="150000"/>
              </a:lnSpc>
            </a:pPr>
            <a:r>
              <a:rPr lang="en-US" sz="2400"/>
              <a:t>虽然Python运算符有一套严格的优先级规则，但是强烈建议在编写复杂表达式时</a:t>
            </a:r>
            <a:r>
              <a:rPr lang="en-US" sz="2400">
                <a:solidFill>
                  <a:srgbClr val="FF0000"/>
                </a:solidFill>
              </a:rPr>
              <a:t>使用圆括号来明确说明其中的逻辑</a:t>
            </a:r>
            <a:r>
              <a:rPr lang="en-US" sz="2400"/>
              <a:t>来提高代码可读性。</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  Python</a:t>
            </a:r>
            <a:r>
              <a:rPr lang="zh-CN" altLang="en-US">
                <a:sym typeface="+mn-ea"/>
              </a:rPr>
              <a:t>运算符与表达式</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graphicFrame>
        <p:nvGraphicFramePr>
          <p:cNvPr id="3" name="Content Placeholder -1"/>
          <p:cNvGraphicFramePr>
            <a:graphicFrameLocks noGrp="1"/>
          </p:cNvGraphicFramePr>
          <p:nvPr>
            <p:ph idx="1"/>
          </p:nvPr>
        </p:nvGraphicFramePr>
        <p:xfrm>
          <a:off x="970915" y="1235075"/>
          <a:ext cx="10291445" cy="5181600"/>
        </p:xfrm>
        <a:graphic>
          <a:graphicData uri="http://schemas.openxmlformats.org/drawingml/2006/table">
            <a:tbl>
              <a:tblPr firstRow="1" bandRow="1">
                <a:tableStyleId>{5940675A-B579-460E-94D1-54222C63F5DA}</a:tableStyleId>
              </a:tblPr>
              <a:tblGrid>
                <a:gridCol w="2796540">
                  <a:extLst>
                    <a:ext uri="{9D8B030D-6E8A-4147-A177-3AD203B41FA5}">
                      <a16:colId xmlns:a16="http://schemas.microsoft.com/office/drawing/2014/main" val="20000"/>
                    </a:ext>
                  </a:extLst>
                </a:gridCol>
                <a:gridCol w="7494905">
                  <a:extLst>
                    <a:ext uri="{9D8B030D-6E8A-4147-A177-3AD203B41FA5}">
                      <a16:colId xmlns:a16="http://schemas.microsoft.com/office/drawing/2014/main" val="20001"/>
                    </a:ext>
                  </a:extLst>
                </a:gridCol>
              </a:tblGrid>
              <a:tr h="0">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算术乘法，序列重复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真除法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求余数，字符串格式化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幂运算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逻辑非</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集合交集、并集、对称差集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矩阵相乘运算符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2.2.1  </a:t>
            </a:r>
            <a:r>
              <a:rPr lang="zh-CN" altLang="en-US"/>
              <a:t>算术运算符</a:t>
            </a:r>
          </a:p>
        </p:txBody>
      </p:sp>
      <p:sp>
        <p:nvSpPr>
          <p:cNvPr id="3" name="Content Placeholder 2"/>
          <p:cNvSpPr>
            <a:spLocks noGrp="1"/>
          </p:cNvSpPr>
          <p:nvPr>
            <p:ph idx="1"/>
          </p:nvPr>
        </p:nvSpPr>
        <p:spPr>
          <a:xfrm>
            <a:off x="838200" y="1321435"/>
            <a:ext cx="10793730" cy="5034280"/>
          </a:xfrm>
        </p:spPr>
        <p:txBody>
          <a:bodyPr>
            <a:normAutofit/>
          </a:bodyPr>
          <a:lstStyle/>
          <a:p>
            <a:pPr marL="0" indent="0" fontAlgn="auto">
              <a:lnSpc>
                <a:spcPct val="100000"/>
              </a:lnSpc>
              <a:spcBef>
                <a:spcPts val="0"/>
              </a:spcBef>
              <a:buNone/>
            </a:pPr>
            <a:r>
              <a:rPr lang="en-US" sz="2400"/>
              <a:t>（1）</a:t>
            </a:r>
            <a:r>
              <a:rPr lang="en-US" sz="2400">
                <a:solidFill>
                  <a:srgbClr val="FF0000"/>
                </a:solidFill>
              </a:rPr>
              <a:t>+运算符</a:t>
            </a:r>
            <a:r>
              <a:rPr lang="en-US" sz="2400"/>
              <a:t>除了用于算术加法以外，还可以用于列表、元组、字符串的连接，但不支持不同类型的对象之间相加或连接。</a:t>
            </a:r>
          </a:p>
          <a:p>
            <a:pPr marL="0" indent="0" fontAlgn="auto">
              <a:lnSpc>
                <a:spcPct val="100000"/>
              </a:lnSpc>
              <a:spcBef>
                <a:spcPts val="0"/>
              </a:spcBef>
              <a:buNone/>
            </a:pPr>
            <a:r>
              <a:rPr lang="en-US" sz="2000">
                <a:latin typeface="Consolas" panose="020B0609020204030204" charset="0"/>
              </a:rPr>
              <a:t>&gt;&gt;&gt; [1, 2, 3] + [4, 5, 6]          #连接两个列表</a:t>
            </a:r>
          </a:p>
          <a:p>
            <a:pPr marL="0" indent="0" fontAlgn="auto">
              <a:lnSpc>
                <a:spcPct val="100000"/>
              </a:lnSpc>
              <a:spcBef>
                <a:spcPts val="0"/>
              </a:spcBef>
              <a:buNone/>
            </a:pPr>
            <a:r>
              <a:rPr lang="en-US" sz="2000">
                <a:solidFill>
                  <a:srgbClr val="00B0F0"/>
                </a:solidFill>
                <a:latin typeface="Consolas" panose="020B0609020204030204" charset="0"/>
              </a:rPr>
              <a:t>[1, 2, 3, 4, 5, 6]</a:t>
            </a:r>
          </a:p>
          <a:p>
            <a:pPr marL="0" indent="0" fontAlgn="auto">
              <a:lnSpc>
                <a:spcPct val="100000"/>
              </a:lnSpc>
              <a:spcBef>
                <a:spcPts val="0"/>
              </a:spcBef>
              <a:buNone/>
            </a:pPr>
            <a:r>
              <a:rPr lang="en-US" sz="2000">
                <a:latin typeface="Consolas" panose="020B0609020204030204" charset="0"/>
              </a:rPr>
              <a:t>&gt;&gt;&gt; (1, 2, 3) + (4,)               #连接两个元组</a:t>
            </a:r>
          </a:p>
          <a:p>
            <a:pPr marL="0" indent="0" fontAlgn="auto">
              <a:lnSpc>
                <a:spcPct val="100000"/>
              </a:lnSpc>
              <a:spcBef>
                <a:spcPts val="0"/>
              </a:spcBef>
              <a:buNone/>
            </a:pPr>
            <a:r>
              <a:rPr lang="en-US" sz="2000">
                <a:solidFill>
                  <a:srgbClr val="00B0F0"/>
                </a:solidFill>
                <a:latin typeface="Consolas" panose="020B0609020204030204" charset="0"/>
              </a:rPr>
              <a:t>(1, 2, 3, 4)</a:t>
            </a:r>
          </a:p>
          <a:p>
            <a:pPr marL="0" indent="0" fontAlgn="auto">
              <a:lnSpc>
                <a:spcPct val="100000"/>
              </a:lnSpc>
              <a:spcBef>
                <a:spcPts val="0"/>
              </a:spcBef>
              <a:buNone/>
            </a:pPr>
            <a:r>
              <a:rPr lang="en-US" sz="2000">
                <a:latin typeface="Consolas" panose="020B0609020204030204" charset="0"/>
              </a:rPr>
              <a:t>&gt;&gt;&gt; 'abcd' + '1234'                #连接两个字符串</a:t>
            </a:r>
          </a:p>
          <a:p>
            <a:pPr marL="0" indent="0" fontAlgn="auto">
              <a:lnSpc>
                <a:spcPct val="100000"/>
              </a:lnSpc>
              <a:spcBef>
                <a:spcPts val="0"/>
              </a:spcBef>
              <a:buNone/>
            </a:pPr>
            <a:r>
              <a:rPr lang="en-US" sz="2000">
                <a:solidFill>
                  <a:srgbClr val="00B0F0"/>
                </a:solidFill>
                <a:latin typeface="Consolas" panose="020B0609020204030204" charset="0"/>
              </a:rPr>
              <a:t>'abcd1234'</a:t>
            </a:r>
          </a:p>
          <a:p>
            <a:pPr marL="0" indent="0" fontAlgn="auto">
              <a:lnSpc>
                <a:spcPct val="100000"/>
              </a:lnSpc>
              <a:spcBef>
                <a:spcPts val="0"/>
              </a:spcBef>
              <a:buNone/>
            </a:pPr>
            <a:r>
              <a:rPr lang="en-US" sz="2000">
                <a:latin typeface="Consolas" panose="020B0609020204030204" charset="0"/>
              </a:rPr>
              <a:t>&gt;&gt;&gt; 'A' + 1                        #不支持字符与数字相加，抛出异常</a:t>
            </a:r>
          </a:p>
          <a:p>
            <a:pPr marL="0" indent="0" fontAlgn="auto">
              <a:lnSpc>
                <a:spcPct val="100000"/>
              </a:lnSpc>
              <a:spcBef>
                <a:spcPts val="0"/>
              </a:spcBef>
              <a:buNone/>
            </a:pPr>
            <a:r>
              <a:rPr lang="en-US" sz="2000">
                <a:solidFill>
                  <a:srgbClr val="FF0000"/>
                </a:solidFill>
                <a:latin typeface="Consolas" panose="020B0609020204030204" charset="0"/>
              </a:rPr>
              <a:t>TypeError: Can't convert 'int' object to str implicitly</a:t>
            </a:r>
          </a:p>
          <a:p>
            <a:pPr marL="0" indent="0" fontAlgn="auto">
              <a:lnSpc>
                <a:spcPct val="100000"/>
              </a:lnSpc>
              <a:spcBef>
                <a:spcPts val="0"/>
              </a:spcBef>
              <a:buNone/>
            </a:pPr>
            <a:r>
              <a:rPr lang="en-US" sz="2000">
                <a:latin typeface="Consolas" panose="020B0609020204030204" charset="0"/>
              </a:rPr>
              <a:t>&gt;&gt;&gt; True + 3                       #Python内部把True当作1处理</a:t>
            </a:r>
          </a:p>
          <a:p>
            <a:pPr marL="0" indent="0" fontAlgn="auto">
              <a:lnSpc>
                <a:spcPct val="100000"/>
              </a:lnSpc>
              <a:spcBef>
                <a:spcPts val="0"/>
              </a:spcBef>
              <a:buNone/>
            </a:pPr>
            <a:r>
              <a:rPr lang="en-US" sz="2000">
                <a:solidFill>
                  <a:srgbClr val="00B0F0"/>
                </a:solidFill>
                <a:latin typeface="Consolas" panose="020B0609020204030204" charset="0"/>
              </a:rPr>
              <a:t>4</a:t>
            </a:r>
          </a:p>
          <a:p>
            <a:pPr marL="0" indent="0" fontAlgn="auto">
              <a:lnSpc>
                <a:spcPct val="100000"/>
              </a:lnSpc>
              <a:spcBef>
                <a:spcPts val="0"/>
              </a:spcBef>
              <a:buNone/>
            </a:pPr>
            <a:r>
              <a:rPr lang="en-US" sz="2000">
                <a:latin typeface="Consolas" panose="020B0609020204030204" charset="0"/>
              </a:rPr>
              <a:t>&gt;&gt;&gt; False + 3                      #把False当作0处理</a:t>
            </a:r>
          </a:p>
          <a:p>
            <a:pPr marL="0" indent="0" fontAlgn="auto">
              <a:lnSpc>
                <a:spcPct val="100000"/>
              </a:lnSpc>
              <a:spcBef>
                <a:spcPts val="0"/>
              </a:spcBef>
              <a:buNone/>
            </a:pPr>
            <a:r>
              <a:rPr lang="en-US" sz="2000">
                <a:solidFill>
                  <a:srgbClr val="00B0F0"/>
                </a:solidFill>
                <a:latin typeface="Consolas" panose="020B0609020204030204" charset="0"/>
              </a:rPr>
              <a:t>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400"/>
              <a:t>（2）</a:t>
            </a:r>
            <a:r>
              <a:rPr lang="en-US" sz="2400">
                <a:solidFill>
                  <a:srgbClr val="FF0000"/>
                </a:solidFill>
              </a:rPr>
              <a:t>*运算符</a:t>
            </a:r>
            <a:r>
              <a:rPr lang="en-US" sz="2400"/>
              <a:t>除了表示算术乘法，还可用于列表、元组、字符串这几个序列类型与整数的乘法，表示序列元素的重复，生成新的序列对象。</a:t>
            </a:r>
            <a:r>
              <a:rPr lang="en-US" sz="2400">
                <a:solidFill>
                  <a:srgbClr val="FF0000"/>
                </a:solidFill>
              </a:rPr>
              <a:t>字典和集合不支持与整数的相乘</a:t>
            </a:r>
            <a:r>
              <a:rPr lang="en-US" sz="2400"/>
              <a:t>，因为其中的元素是不允许重复的。</a:t>
            </a:r>
          </a:p>
          <a:p>
            <a:pPr marL="0" indent="0" fontAlgn="auto">
              <a:lnSpc>
                <a:spcPct val="100000"/>
              </a:lnSpc>
              <a:spcBef>
                <a:spcPts val="0"/>
              </a:spcBef>
              <a:buNone/>
            </a:pPr>
            <a:r>
              <a:rPr lang="en-US" sz="2000"/>
              <a:t>&gt;&gt;&gt; True * 3</a:t>
            </a:r>
          </a:p>
          <a:p>
            <a:pPr marL="0" indent="0" fontAlgn="auto">
              <a:lnSpc>
                <a:spcPct val="100000"/>
              </a:lnSpc>
              <a:spcBef>
                <a:spcPts val="0"/>
              </a:spcBef>
              <a:buNone/>
            </a:pPr>
            <a:r>
              <a:rPr lang="en-US" sz="2000">
                <a:solidFill>
                  <a:srgbClr val="00B0F0"/>
                </a:solidFill>
              </a:rPr>
              <a:t>3</a:t>
            </a:r>
          </a:p>
          <a:p>
            <a:pPr marL="0" indent="0" fontAlgn="auto">
              <a:lnSpc>
                <a:spcPct val="100000"/>
              </a:lnSpc>
              <a:spcBef>
                <a:spcPts val="0"/>
              </a:spcBef>
              <a:buNone/>
            </a:pPr>
            <a:r>
              <a:rPr lang="en-US" sz="2000"/>
              <a:t>&gt;&gt;&gt; False * 3</a:t>
            </a:r>
          </a:p>
          <a:p>
            <a:pPr marL="0" indent="0" fontAlgn="auto">
              <a:lnSpc>
                <a:spcPct val="100000"/>
              </a:lnSpc>
              <a:spcBef>
                <a:spcPts val="0"/>
              </a:spcBef>
              <a:buNone/>
            </a:pPr>
            <a:r>
              <a:rPr lang="en-US" sz="2000">
                <a:solidFill>
                  <a:srgbClr val="00B0F0"/>
                </a:solidFill>
              </a:rPr>
              <a:t>0</a:t>
            </a:r>
          </a:p>
          <a:p>
            <a:pPr marL="0" indent="0" fontAlgn="auto">
              <a:lnSpc>
                <a:spcPct val="100000"/>
              </a:lnSpc>
              <a:spcBef>
                <a:spcPts val="0"/>
              </a:spcBef>
              <a:buNone/>
            </a:pPr>
            <a:r>
              <a:rPr lang="en-US" sz="2000"/>
              <a:t>&gt;&gt;&gt; [1, 2, 3] * 3</a:t>
            </a:r>
          </a:p>
          <a:p>
            <a:pPr marL="0" indent="0" fontAlgn="auto">
              <a:lnSpc>
                <a:spcPct val="100000"/>
              </a:lnSpc>
              <a:spcBef>
                <a:spcPts val="0"/>
              </a:spcBef>
              <a:buNone/>
            </a:pPr>
            <a:r>
              <a:rPr lang="en-US" sz="2000">
                <a:solidFill>
                  <a:srgbClr val="00B0F0"/>
                </a:solidFill>
              </a:rPr>
              <a:t>[1, 2, 3, 1, 2, 3, 1, 2, 3]</a:t>
            </a:r>
          </a:p>
          <a:p>
            <a:pPr marL="0" indent="0" fontAlgn="auto">
              <a:lnSpc>
                <a:spcPct val="100000"/>
              </a:lnSpc>
              <a:spcBef>
                <a:spcPts val="0"/>
              </a:spcBef>
              <a:buNone/>
            </a:pPr>
            <a:r>
              <a:rPr lang="en-US" sz="2000"/>
              <a:t>&gt;&gt;&gt; (1, 2, 3) * 3</a:t>
            </a:r>
          </a:p>
          <a:p>
            <a:pPr marL="0" indent="0" fontAlgn="auto">
              <a:lnSpc>
                <a:spcPct val="100000"/>
              </a:lnSpc>
              <a:spcBef>
                <a:spcPts val="0"/>
              </a:spcBef>
              <a:buNone/>
            </a:pPr>
            <a:r>
              <a:rPr lang="en-US" sz="2000">
                <a:solidFill>
                  <a:srgbClr val="00B0F0"/>
                </a:solidFill>
              </a:rPr>
              <a:t>(1, 2, 3, 1, 2, 3, 1, 2, 3)</a:t>
            </a:r>
          </a:p>
          <a:p>
            <a:pPr marL="0" indent="0" fontAlgn="auto">
              <a:lnSpc>
                <a:spcPct val="100000"/>
              </a:lnSpc>
              <a:spcBef>
                <a:spcPts val="0"/>
              </a:spcBef>
              <a:buNone/>
            </a:pPr>
            <a:r>
              <a:rPr lang="en-US" sz="2000"/>
              <a:t>&gt;&gt;&gt; 'abc' * 3</a:t>
            </a:r>
          </a:p>
          <a:p>
            <a:pPr marL="0" indent="0" fontAlgn="auto">
              <a:lnSpc>
                <a:spcPct val="100000"/>
              </a:lnSpc>
              <a:spcBef>
                <a:spcPts val="0"/>
              </a:spcBef>
              <a:buNone/>
            </a:pPr>
            <a:r>
              <a:rPr lang="en-US" sz="2000">
                <a:solidFill>
                  <a:srgbClr val="00B0F0"/>
                </a:solidFill>
              </a:rPr>
              <a:t>'abcabcabc'</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600"/>
              </a:spcBef>
              <a:buNone/>
            </a:pPr>
            <a:r>
              <a:rPr lang="en-US" sz="2400"/>
              <a:t>（3）</a:t>
            </a:r>
            <a:r>
              <a:rPr lang="en-US" sz="2400">
                <a:solidFill>
                  <a:srgbClr val="FF0000"/>
                </a:solidFill>
              </a:rPr>
              <a:t>运算符/和//</a:t>
            </a:r>
            <a:r>
              <a:rPr lang="en-US" sz="2400"/>
              <a:t>在Python中分别表示算术除法和算术求整商（floor division）。</a:t>
            </a:r>
          </a:p>
          <a:p>
            <a:pPr marL="0" indent="0" fontAlgn="auto">
              <a:lnSpc>
                <a:spcPct val="100000"/>
              </a:lnSpc>
              <a:spcBef>
                <a:spcPts val="600"/>
              </a:spcBef>
              <a:buNone/>
            </a:pPr>
            <a:r>
              <a:rPr lang="en-US" sz="2000">
                <a:latin typeface="Consolas" panose="020B0609020204030204" charset="0"/>
              </a:rPr>
              <a:t>&gt;&gt;&gt; 3 / 2                    #数学意义上的除法</a:t>
            </a:r>
          </a:p>
          <a:p>
            <a:pPr marL="0" indent="0" fontAlgn="auto">
              <a:lnSpc>
                <a:spcPct val="100000"/>
              </a:lnSpc>
              <a:spcBef>
                <a:spcPts val="600"/>
              </a:spcBef>
              <a:buNone/>
            </a:pPr>
            <a:r>
              <a:rPr lang="en-US" sz="2000">
                <a:solidFill>
                  <a:srgbClr val="00B0F0"/>
                </a:solidFill>
                <a:latin typeface="Consolas" panose="020B0609020204030204" charset="0"/>
              </a:rPr>
              <a:t>1.5</a:t>
            </a:r>
          </a:p>
          <a:p>
            <a:pPr marL="0" indent="0" fontAlgn="auto">
              <a:lnSpc>
                <a:spcPct val="100000"/>
              </a:lnSpc>
              <a:spcBef>
                <a:spcPts val="600"/>
              </a:spcBef>
              <a:buNone/>
            </a:pPr>
            <a:r>
              <a:rPr lang="en-US" sz="2000">
                <a:latin typeface="Consolas" panose="020B0609020204030204" charset="0"/>
              </a:rPr>
              <a:t>&gt;&gt;&gt; 15 // 4                  #如果两个操作数都是整数，结果为整数</a:t>
            </a:r>
          </a:p>
          <a:p>
            <a:pPr marL="0" indent="0" fontAlgn="auto">
              <a:lnSpc>
                <a:spcPct val="100000"/>
              </a:lnSpc>
              <a:spcBef>
                <a:spcPts val="600"/>
              </a:spcBef>
              <a:buNone/>
            </a:pPr>
            <a:r>
              <a:rPr lang="en-US" sz="2000">
                <a:solidFill>
                  <a:srgbClr val="00B0F0"/>
                </a:solidFill>
                <a:latin typeface="Consolas" panose="020B0609020204030204" charset="0"/>
              </a:rPr>
              <a:t>3</a:t>
            </a:r>
          </a:p>
          <a:p>
            <a:pPr marL="0" indent="0" fontAlgn="auto">
              <a:lnSpc>
                <a:spcPct val="100000"/>
              </a:lnSpc>
              <a:spcBef>
                <a:spcPts val="600"/>
              </a:spcBef>
              <a:buNone/>
            </a:pPr>
            <a:r>
              <a:rPr lang="en-US" sz="2000">
                <a:latin typeface="Consolas" panose="020B0609020204030204" charset="0"/>
              </a:rPr>
              <a:t>&gt;&gt;&gt; 15.0 // 4                #如果操作数中有实数，结果为实数形式的整数值</a:t>
            </a:r>
          </a:p>
          <a:p>
            <a:pPr marL="0" indent="0" fontAlgn="auto">
              <a:lnSpc>
                <a:spcPct val="100000"/>
              </a:lnSpc>
              <a:spcBef>
                <a:spcPts val="600"/>
              </a:spcBef>
              <a:buNone/>
            </a:pPr>
            <a:r>
              <a:rPr lang="en-US" sz="2000">
                <a:solidFill>
                  <a:srgbClr val="00B0F0"/>
                </a:solidFill>
                <a:latin typeface="Consolas" panose="020B0609020204030204" charset="0"/>
              </a:rPr>
              <a:t>3.0</a:t>
            </a:r>
          </a:p>
          <a:p>
            <a:pPr marL="0" indent="0" fontAlgn="auto">
              <a:lnSpc>
                <a:spcPct val="100000"/>
              </a:lnSpc>
              <a:spcBef>
                <a:spcPts val="600"/>
              </a:spcBef>
              <a:buNone/>
            </a:pPr>
            <a:r>
              <a:rPr lang="en-US" sz="2000">
                <a:latin typeface="Consolas" panose="020B0609020204030204" charset="0"/>
              </a:rPr>
              <a:t>&gt;&gt;&gt; -15//4                   #向下取整</a:t>
            </a:r>
          </a:p>
          <a:p>
            <a:pPr marL="0" indent="0" fontAlgn="auto">
              <a:lnSpc>
                <a:spcPct val="100000"/>
              </a:lnSpc>
              <a:spcBef>
                <a:spcPts val="600"/>
              </a:spcBef>
              <a:buNone/>
            </a:pPr>
            <a:r>
              <a:rPr lang="en-US" sz="2000">
                <a:solidFill>
                  <a:srgbClr val="00B0F0"/>
                </a:solidFill>
                <a:latin typeface="Consolas" panose="020B0609020204030204" charset="0"/>
              </a:rPr>
              <a:t>-4</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21435"/>
            <a:ext cx="10937875" cy="4639945"/>
          </a:xfrm>
        </p:spPr>
        <p:txBody>
          <a:bodyPr>
            <a:normAutofit lnSpcReduction="10000"/>
          </a:bodyPr>
          <a:lstStyle/>
          <a:p>
            <a:pPr marL="0" indent="0" fontAlgn="auto">
              <a:lnSpc>
                <a:spcPct val="150000"/>
              </a:lnSpc>
              <a:spcBef>
                <a:spcPts val="0"/>
              </a:spcBef>
              <a:buNone/>
            </a:pPr>
            <a:r>
              <a:rPr lang="en-US" sz="2400"/>
              <a:t>（4）</a:t>
            </a:r>
            <a:r>
              <a:rPr lang="en-US" sz="2400">
                <a:solidFill>
                  <a:srgbClr val="FF0000"/>
                </a:solidFill>
              </a:rPr>
              <a:t>%运算符</a:t>
            </a:r>
            <a:r>
              <a:rPr lang="en-US" sz="2400"/>
              <a:t>可以用于整数或实数的求余数运算，还可以用于字符串格式化，但是这种用法并不推荐</a:t>
            </a:r>
            <a:r>
              <a:rPr lang="zh-CN" altLang="en-US" sz="2400"/>
              <a:t>。</a:t>
            </a:r>
          </a:p>
          <a:p>
            <a:pPr marL="0" indent="0" fontAlgn="auto">
              <a:lnSpc>
                <a:spcPct val="150000"/>
              </a:lnSpc>
              <a:spcBef>
                <a:spcPts val="0"/>
              </a:spcBef>
              <a:buNone/>
            </a:pPr>
            <a:r>
              <a:rPr lang="en-US" sz="2000"/>
              <a:t>&gt;&gt;&gt; 789 % 23               #余数</a:t>
            </a:r>
          </a:p>
          <a:p>
            <a:pPr marL="0" indent="0" fontAlgn="auto">
              <a:lnSpc>
                <a:spcPct val="150000"/>
              </a:lnSpc>
              <a:spcBef>
                <a:spcPts val="0"/>
              </a:spcBef>
              <a:buNone/>
            </a:pPr>
            <a:r>
              <a:rPr lang="en-US" sz="2000">
                <a:solidFill>
                  <a:srgbClr val="00B0F0"/>
                </a:solidFill>
              </a:rPr>
              <a:t>7</a:t>
            </a:r>
          </a:p>
          <a:p>
            <a:pPr marL="0" indent="0" fontAlgn="auto">
              <a:lnSpc>
                <a:spcPct val="150000"/>
              </a:lnSpc>
              <a:spcBef>
                <a:spcPts val="0"/>
              </a:spcBef>
              <a:buNone/>
            </a:pPr>
            <a:r>
              <a:rPr lang="en-US" sz="2000"/>
              <a:t>&gt;&gt;&gt; 123.45 % 3.2            #可以对实数进行余数运算，注意精度问题</a:t>
            </a:r>
          </a:p>
          <a:p>
            <a:pPr marL="0" indent="0" fontAlgn="auto">
              <a:lnSpc>
                <a:spcPct val="150000"/>
              </a:lnSpc>
              <a:spcBef>
                <a:spcPts val="0"/>
              </a:spcBef>
              <a:buNone/>
            </a:pPr>
            <a:r>
              <a:rPr lang="en-US" sz="2000">
                <a:solidFill>
                  <a:srgbClr val="00B0F0"/>
                </a:solidFill>
              </a:rPr>
              <a:t>1.849999999999996</a:t>
            </a:r>
          </a:p>
          <a:p>
            <a:pPr marL="0" indent="0" fontAlgn="auto">
              <a:lnSpc>
                <a:spcPct val="150000"/>
              </a:lnSpc>
              <a:spcBef>
                <a:spcPts val="0"/>
              </a:spcBef>
              <a:buNone/>
            </a:pPr>
            <a:r>
              <a:rPr lang="en-US" sz="2000"/>
              <a:t>&gt;&gt;&gt; '%c, %d' % (65, 65)       #把65分别格式化为字符和整数</a:t>
            </a:r>
          </a:p>
          <a:p>
            <a:pPr marL="0" indent="0" fontAlgn="auto">
              <a:lnSpc>
                <a:spcPct val="150000"/>
              </a:lnSpc>
              <a:spcBef>
                <a:spcPts val="0"/>
              </a:spcBef>
              <a:buNone/>
            </a:pPr>
            <a:r>
              <a:rPr lang="en-US" sz="2000">
                <a:solidFill>
                  <a:srgbClr val="00B0F0"/>
                </a:solidFill>
              </a:rPr>
              <a:t>'A, 65'</a:t>
            </a:r>
          </a:p>
          <a:p>
            <a:pPr marL="0" indent="0" fontAlgn="auto">
              <a:lnSpc>
                <a:spcPct val="150000"/>
              </a:lnSpc>
              <a:spcBef>
                <a:spcPts val="0"/>
              </a:spcBef>
              <a:buNone/>
            </a:pPr>
            <a:r>
              <a:rPr lang="en-US" sz="2000"/>
              <a:t>&gt;&gt;&gt; '%f,%s' % (65, 65)        #把65分别格式化为实数和字符串</a:t>
            </a:r>
          </a:p>
          <a:p>
            <a:pPr marL="0" indent="0" fontAlgn="auto">
              <a:lnSpc>
                <a:spcPct val="150000"/>
              </a:lnSpc>
              <a:spcBef>
                <a:spcPts val="0"/>
              </a:spcBef>
              <a:buNone/>
            </a:pPr>
            <a:r>
              <a:rPr lang="en-US" sz="2000">
                <a:solidFill>
                  <a:srgbClr val="00B0F0"/>
                </a:solidFill>
              </a:rPr>
              <a:t>'65.000000,65'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lstStyle/>
          <a:p>
            <a:pPr marL="0" indent="0" fontAlgn="auto">
              <a:lnSpc>
                <a:spcPct val="100000"/>
              </a:lnSpc>
              <a:spcBef>
                <a:spcPts val="400"/>
              </a:spcBef>
              <a:buNone/>
            </a:pPr>
            <a:r>
              <a:rPr lang="en-US" sz="2400"/>
              <a:t>（5）</a:t>
            </a:r>
            <a:r>
              <a:rPr lang="en-US" sz="2400">
                <a:solidFill>
                  <a:srgbClr val="FF0000"/>
                </a:solidFill>
              </a:rPr>
              <a:t>**运算符</a:t>
            </a:r>
            <a:r>
              <a:rPr lang="en-US" sz="2400"/>
              <a:t>表示幂乘：</a:t>
            </a:r>
          </a:p>
          <a:p>
            <a:pPr marL="0" indent="0" fontAlgn="auto">
              <a:lnSpc>
                <a:spcPct val="100000"/>
              </a:lnSpc>
              <a:spcBef>
                <a:spcPts val="400"/>
              </a:spcBef>
              <a:buNone/>
            </a:pPr>
            <a:r>
              <a:rPr lang="en-US" sz="2000">
                <a:latin typeface="Consolas" panose="020B0609020204030204" charset="0"/>
              </a:rPr>
              <a:t>&gt;&gt;&gt; 3 ** 2                    #3的2次方，等价于pow(3, 2)</a:t>
            </a:r>
          </a:p>
          <a:p>
            <a:pPr marL="0" indent="0" fontAlgn="auto">
              <a:lnSpc>
                <a:spcPct val="100000"/>
              </a:lnSpc>
              <a:spcBef>
                <a:spcPts val="400"/>
              </a:spcBef>
              <a:buNone/>
            </a:pPr>
            <a:r>
              <a:rPr lang="en-US" sz="2000">
                <a:solidFill>
                  <a:srgbClr val="00B0F0"/>
                </a:solidFill>
                <a:latin typeface="Consolas" panose="020B0609020204030204" charset="0"/>
              </a:rPr>
              <a:t>9</a:t>
            </a:r>
          </a:p>
          <a:p>
            <a:pPr marL="0" indent="0" fontAlgn="auto">
              <a:lnSpc>
                <a:spcPct val="100000"/>
              </a:lnSpc>
              <a:spcBef>
                <a:spcPts val="400"/>
              </a:spcBef>
              <a:buNone/>
            </a:pPr>
            <a:r>
              <a:rPr lang="en-US" sz="2000">
                <a:latin typeface="Consolas" panose="020B0609020204030204" charset="0"/>
              </a:rPr>
              <a:t>&gt;&gt;&gt; pow(3, 2, 8)              #等价于(3**2) % 8</a:t>
            </a:r>
          </a:p>
          <a:p>
            <a:pPr marL="0" indent="0" fontAlgn="auto">
              <a:lnSpc>
                <a:spcPct val="100000"/>
              </a:lnSpc>
              <a:spcBef>
                <a:spcPts val="400"/>
              </a:spcBef>
              <a:buNone/>
            </a:pPr>
            <a:r>
              <a:rPr lang="en-US" sz="2000">
                <a:solidFill>
                  <a:srgbClr val="00B0F0"/>
                </a:solidFill>
                <a:latin typeface="Consolas" panose="020B0609020204030204" charset="0"/>
              </a:rPr>
              <a:t>1</a:t>
            </a:r>
          </a:p>
          <a:p>
            <a:pPr marL="0" indent="0" fontAlgn="auto">
              <a:lnSpc>
                <a:spcPct val="100000"/>
              </a:lnSpc>
              <a:spcBef>
                <a:spcPts val="400"/>
              </a:spcBef>
              <a:buNone/>
            </a:pPr>
            <a:r>
              <a:rPr lang="en-US" sz="2000">
                <a:latin typeface="Consolas" panose="020B0609020204030204" charset="0"/>
              </a:rPr>
              <a:t>&gt;&gt;&gt; 9 ** 0.5                  #9的0.5次方，平方根</a:t>
            </a:r>
          </a:p>
          <a:p>
            <a:pPr marL="0" indent="0" fontAlgn="auto">
              <a:lnSpc>
                <a:spcPct val="100000"/>
              </a:lnSpc>
              <a:spcBef>
                <a:spcPts val="400"/>
              </a:spcBef>
              <a:buNone/>
            </a:pPr>
            <a:r>
              <a:rPr lang="en-US" sz="2000">
                <a:solidFill>
                  <a:srgbClr val="00B0F0"/>
                </a:solidFill>
                <a:latin typeface="Consolas" panose="020B0609020204030204" charset="0"/>
              </a:rPr>
              <a:t>3.0</a:t>
            </a:r>
          </a:p>
          <a:p>
            <a:pPr marL="0" indent="0" fontAlgn="auto">
              <a:lnSpc>
                <a:spcPct val="100000"/>
              </a:lnSpc>
              <a:spcBef>
                <a:spcPts val="400"/>
              </a:spcBef>
              <a:buNone/>
            </a:pPr>
            <a:r>
              <a:rPr lang="en-US" sz="2000">
                <a:latin typeface="Consolas" panose="020B0609020204030204" charset="0"/>
              </a:rPr>
              <a:t>&gt;&gt;&gt; (-9) ** 0.5               #可以计算负数的平方根</a:t>
            </a:r>
          </a:p>
          <a:p>
            <a:pPr marL="0" indent="0" fontAlgn="auto">
              <a:lnSpc>
                <a:spcPct val="100000"/>
              </a:lnSpc>
              <a:spcBef>
                <a:spcPts val="400"/>
              </a:spcBef>
              <a:buNone/>
            </a:pPr>
            <a:r>
              <a:rPr lang="en-US" sz="2000">
                <a:solidFill>
                  <a:srgbClr val="00B0F0"/>
                </a:solidFill>
                <a:latin typeface="Consolas" panose="020B0609020204030204" charset="0"/>
              </a:rPr>
              <a:t>(1.8369701987210297e-16+3j)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a:t>
            </a:fld>
            <a:endParaRPr lang="zh-CN" altLang="en-US"/>
          </a:p>
        </p:txBody>
      </p:sp>
      <p:graphicFrame>
        <p:nvGraphicFramePr>
          <p:cNvPr id="3" name="Table -1"/>
          <p:cNvGraphicFramePr/>
          <p:nvPr/>
        </p:nvGraphicFramePr>
        <p:xfrm>
          <a:off x="1019810" y="1682115"/>
          <a:ext cx="9615805" cy="3870960"/>
        </p:xfrm>
        <a:graphic>
          <a:graphicData uri="http://schemas.openxmlformats.org/drawingml/2006/table">
            <a:tbl>
              <a:tblPr firstRow="1" bandRow="1">
                <a:tableStyleId>{5940675A-B579-460E-94D1-54222C63F5DA}</a:tableStyleId>
              </a:tblPr>
              <a:tblGrid>
                <a:gridCol w="1081405">
                  <a:extLst>
                    <a:ext uri="{9D8B030D-6E8A-4147-A177-3AD203B41FA5}">
                      <a16:colId xmlns:a16="http://schemas.microsoft.com/office/drawing/2014/main" val="20000"/>
                    </a:ext>
                  </a:extLst>
                </a:gridCol>
                <a:gridCol w="1170305">
                  <a:extLst>
                    <a:ext uri="{9D8B030D-6E8A-4147-A177-3AD203B41FA5}">
                      <a16:colId xmlns:a16="http://schemas.microsoft.com/office/drawing/2014/main" val="20001"/>
                    </a:ext>
                  </a:extLst>
                </a:gridCol>
                <a:gridCol w="3049270">
                  <a:extLst>
                    <a:ext uri="{9D8B030D-6E8A-4147-A177-3AD203B41FA5}">
                      <a16:colId xmlns:a16="http://schemas.microsoft.com/office/drawing/2014/main" val="20002"/>
                    </a:ext>
                  </a:extLst>
                </a:gridCol>
                <a:gridCol w="4314825">
                  <a:extLst>
                    <a:ext uri="{9D8B030D-6E8A-4147-A177-3AD203B41FA5}">
                      <a16:colId xmlns:a16="http://schemas.microsoft.com/office/drawing/2014/main" val="20003"/>
                    </a:ext>
                  </a:extLst>
                </a:gridCol>
              </a:tblGrid>
              <a:tr h="152400">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79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数字</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int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float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1234</a:t>
                      </a:r>
                    </a:p>
                    <a:p>
                      <a:pPr marL="0" indent="0" algn="l">
                        <a:buNone/>
                      </a:pPr>
                      <a:r>
                        <a:rPr lang="en-US" altLang="zh-CN" sz="1600" b="0" u="none">
                          <a:latin typeface="Calibri" panose="020F0502020204030204" charset="0"/>
                          <a:ea typeface="Calibri" panose="020F0502020204030204" charset="0"/>
                          <a:cs typeface="Calibri" panose="020F0502020204030204" charset="0"/>
                        </a:rPr>
                        <a:t>3.14, </a:t>
                      </a:r>
                      <a:r>
                        <a:rPr lang="en-US" altLang="zh-CN" sz="1600" b="0" u="none">
                          <a:latin typeface="宋体" panose="02010600030101010101" pitchFamily="2" charset="-122"/>
                          <a:ea typeface="宋体" panose="02010600030101010101" pitchFamily="2" charset="-122"/>
                          <a:cs typeface="宋体" panose="02010600030101010101" pitchFamily="2" charset="-122"/>
                        </a:rPr>
                        <a:t>1.3e5</a:t>
                      </a:r>
                    </a:p>
                    <a:p>
                      <a:pPr marL="0" indent="0" algn="l">
                        <a:buNone/>
                      </a:pPr>
                      <a:r>
                        <a:rPr lang="en-US" altLang="zh-CN" sz="1600" b="0" u="none">
                          <a:latin typeface="Calibri" panose="020F0502020204030204" charset="0"/>
                          <a:ea typeface="Calibri" panose="020F0502020204030204" charset="0"/>
                          <a:cs typeface="Calibri" panose="020F0502020204030204" charset="0"/>
                        </a:rPr>
                        <a:t>3+4j</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字符串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'swfu', "I'm student", '''Python '''</a:t>
                      </a:r>
                      <a:r>
                        <a:rPr lang="en-US" altLang="zh-CN" sz="1600" b="0" u="none">
                          <a:latin typeface="宋体" panose="02010600030101010101" pitchFamily="2" charset="-122"/>
                          <a:ea typeface="宋体" panose="02010600030101010101" pitchFamily="2" charset="-122"/>
                          <a:cs typeface="宋体" panose="02010600030101010101" pitchFamily="2" charset="-122"/>
                        </a:rPr>
                        <a: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r'abc', R'bcd'</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字节串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bytes</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en-US" altLang="zh-CN" sz="1600" b="0" u="none">
                          <a:latin typeface="Calibri" panose="020F0502020204030204" charset="0"/>
                          <a:ea typeface="Calibri" panose="020F0502020204030204" charset="0"/>
                          <a:cs typeface="Calibri" panose="020F0502020204030204" charset="0"/>
                        </a:rPr>
                        <a:t>’</a:t>
                      </a:r>
                      <a:r>
                        <a:rPr lang="en-US" altLang="zh-CN" sz="1600" b="0" u="none">
                          <a:latin typeface="宋体" panose="02010600030101010101" pitchFamily="2" charset="-122"/>
                          <a:ea typeface="宋体" panose="02010600030101010101" pitchFamily="2" charset="-122"/>
                          <a:cs typeface="宋体" panose="02010600030101010101" pitchFamily="2" charset="-122"/>
                        </a:rPr>
                        <a:t>hello world</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zh-CN" altLang="en-US" sz="1600" b="0"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14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列表</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[1, 2, 3]</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 'b', ['c', 2]]</a:t>
                      </a:r>
                      <a:endParaRPr lang="en-US" sz="1600" b="0"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字典</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dict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{1:'food' ,2:'taste', 3:'import'}</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590">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元组</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tuple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(2, -5, 6)</a:t>
                      </a:r>
                      <a:r>
                        <a:rPr lang="en-US" altLang="zh-CN" sz="1600" b="0" u="none">
                          <a:latin typeface="宋体" panose="02010600030101010101" pitchFamily="2" charset="-122"/>
                          <a:ea typeface="宋体" panose="02010600030101010101" pitchFamily="2" charset="-122"/>
                          <a:cs typeface="宋体" panose="02010600030101010101" pitchFamily="2" charset="-122"/>
                        </a:rPr>
                        <a:t>, (3,)</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590">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集合</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{'a', 'b', 'c'}</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另外，</a:t>
                      </a:r>
                      <a:r>
                        <a:rPr lang="en-US" altLang="zh-CN" sz="1600" b="0" u="none">
                          <a:latin typeface="宋体" panose="02010600030101010101" pitchFamily="2" charset="-122"/>
                          <a:ea typeface="宋体" panose="02010600030101010101" pitchFamily="2" charset="-122"/>
                          <a:cs typeface="宋体" panose="02010600030101010101" pitchFamily="2" charset="-122"/>
                        </a:rPr>
                        <a:t>set</a:t>
                      </a:r>
                      <a:r>
                        <a:rPr lang="zh-CN" altLang="en-US" sz="1600" b="0" u="none">
                          <a:latin typeface="宋体" panose="02010600030101010101" pitchFamily="2" charset="-122"/>
                          <a:ea typeface="宋体" panose="02010600030101010101" pitchFamily="2" charset="-122"/>
                          <a:cs typeface="宋体" panose="02010600030101010101" pitchFamily="2" charset="-122"/>
                        </a:rPr>
                        <a:t>是可变的，而</a:t>
                      </a: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r>
                        <a:rPr lang="zh-CN" altLang="en-US" sz="1600" b="0" u="none">
                          <a:latin typeface="宋体" panose="02010600030101010101" pitchFamily="2" charset="-122"/>
                          <a:ea typeface="宋体" panose="02010600030101010101" pitchFamily="2" charset="-122"/>
                          <a:cs typeface="宋体" panose="02010600030101010101" pitchFamily="2" charset="-122"/>
                        </a:rPr>
                        <a:t>是不可变的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77" name="Text Box 4"/>
          <p:cNvSpPr txBox="1"/>
          <p:nvPr/>
        </p:nvSpPr>
        <p:spPr>
          <a:xfrm>
            <a:off x="8538528" y="1316990"/>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常用内置对象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2.2.2  </a:t>
            </a:r>
            <a:r>
              <a:rPr lang="zh-CN" altLang="en-US"/>
              <a:t>关系运算符</a:t>
            </a:r>
          </a:p>
        </p:txBody>
      </p:sp>
      <p:sp>
        <p:nvSpPr>
          <p:cNvPr id="3" name="Content Placeholder 2"/>
          <p:cNvSpPr>
            <a:spLocks noGrp="1"/>
          </p:cNvSpPr>
          <p:nvPr>
            <p:ph idx="1"/>
          </p:nvPr>
        </p:nvSpPr>
        <p:spPr>
          <a:xfrm>
            <a:off x="838200" y="1321435"/>
            <a:ext cx="10851515" cy="5294630"/>
          </a:xfrm>
        </p:spPr>
        <p:txBody>
          <a:bodyPr>
            <a:normAutofit/>
          </a:bodyPr>
          <a:lstStyle/>
          <a:p>
            <a:pPr fontAlgn="auto">
              <a:lnSpc>
                <a:spcPct val="100000"/>
              </a:lnSpc>
              <a:spcBef>
                <a:spcPts val="0"/>
              </a:spcBef>
              <a:buFont typeface="Arial" panose="020B0604020202020204" pitchFamily="34" charset="0"/>
              <a:buChar char="•"/>
            </a:pPr>
            <a:r>
              <a:rPr lang="en-US" sz="2400"/>
              <a:t>Python</a:t>
            </a:r>
            <a:r>
              <a:rPr lang="en-US" sz="2400">
                <a:solidFill>
                  <a:srgbClr val="FF0000"/>
                </a:solidFill>
              </a:rPr>
              <a:t>关系运算符</a:t>
            </a:r>
            <a:r>
              <a:rPr lang="en-US" sz="2400"/>
              <a:t>最大的特点是</a:t>
            </a:r>
            <a:r>
              <a:rPr lang="en-US" sz="2400">
                <a:solidFill>
                  <a:srgbClr val="FF0000"/>
                </a:solidFill>
              </a:rPr>
              <a:t>可以连用</a:t>
            </a:r>
            <a:r>
              <a:rPr lang="en-US" sz="2400"/>
              <a:t>，其含义与我们日常的理解完全一致。使用关系运算符的一个最重要的前提是，</a:t>
            </a:r>
            <a:r>
              <a:rPr lang="en-US" sz="2400">
                <a:solidFill>
                  <a:srgbClr val="FF0000"/>
                </a:solidFill>
              </a:rPr>
              <a:t>操作数之间必须可比较大小</a:t>
            </a:r>
            <a:r>
              <a:rPr lang="en-US" sz="2400"/>
              <a:t>。例如把一个字符串和一个数字进行大小比较是毫无意义的，所以Python也不支持这样的运算。</a:t>
            </a:r>
          </a:p>
          <a:p>
            <a:pPr marL="0" indent="0" fontAlgn="auto">
              <a:lnSpc>
                <a:spcPct val="100000"/>
              </a:lnSpc>
              <a:spcBef>
                <a:spcPts val="0"/>
              </a:spcBef>
              <a:buNone/>
            </a:pPr>
            <a:r>
              <a:rPr lang="en-US" sz="1800">
                <a:latin typeface="Consolas" panose="020B0609020204030204" charset="0"/>
              </a:rPr>
              <a:t>&gt;&gt;&gt; 1 &lt; 3 &lt; 5                    #等价于1 &lt; 3 and 3 &lt; 5</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3 &lt; 5 &gt; 2</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1 &gt; 6 &lt; 8</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1 &gt; 6 &lt; math.sqrt(9)         #具有惰性求值或者逻辑短路的特点</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1 &lt; 6 &lt; math.sqrt(9)         #还没有导入math模块，抛出异常</a:t>
            </a:r>
          </a:p>
          <a:p>
            <a:pPr marL="0" indent="0" fontAlgn="auto">
              <a:lnSpc>
                <a:spcPct val="100000"/>
              </a:lnSpc>
              <a:spcBef>
                <a:spcPts val="0"/>
              </a:spcBef>
              <a:buNone/>
            </a:pPr>
            <a:r>
              <a:rPr lang="en-US" sz="1800">
                <a:solidFill>
                  <a:srgbClr val="FF0000"/>
                </a:solidFill>
                <a:latin typeface="Consolas" panose="020B0609020204030204" charset="0"/>
              </a:rPr>
              <a:t>NameError: name 'math' is not defined</a:t>
            </a:r>
          </a:p>
          <a:p>
            <a:pPr marL="0" indent="0" fontAlgn="auto">
              <a:lnSpc>
                <a:spcPct val="100000"/>
              </a:lnSpc>
              <a:spcBef>
                <a:spcPts val="0"/>
              </a:spcBef>
              <a:buNone/>
            </a:pPr>
            <a:r>
              <a:rPr lang="en-US" sz="1800">
                <a:latin typeface="Consolas" panose="020B0609020204030204" charset="0"/>
              </a:rPr>
              <a:t>&gt;&gt;&gt; import math</a:t>
            </a:r>
          </a:p>
          <a:p>
            <a:pPr marL="0" indent="0" fontAlgn="auto">
              <a:lnSpc>
                <a:spcPct val="100000"/>
              </a:lnSpc>
              <a:spcBef>
                <a:spcPts val="0"/>
              </a:spcBef>
              <a:buNone/>
            </a:pPr>
            <a:r>
              <a:rPr lang="en-US" sz="1800">
                <a:latin typeface="Consolas" panose="020B0609020204030204" charset="0"/>
              </a:rPr>
              <a:t>&gt;&gt;&gt; 1 &lt; 6 &lt; math.sqrt(9)</a:t>
            </a:r>
          </a:p>
          <a:p>
            <a:pPr marL="0" indent="0" fontAlgn="auto">
              <a:lnSpc>
                <a:spcPct val="100000"/>
              </a:lnSpc>
              <a:spcBef>
                <a:spcPts val="0"/>
              </a:spcBef>
              <a:buNone/>
            </a:pPr>
            <a:r>
              <a:rPr lang="en-US" sz="180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2.2.2  </a:t>
            </a:r>
            <a:r>
              <a:rPr lang="zh-CN" altLang="en-US">
                <a:sym typeface="+mn-ea"/>
              </a:rPr>
              <a:t>关系运算符</a:t>
            </a:r>
            <a:endParaRPr lang="en-US"/>
          </a:p>
        </p:txBody>
      </p:sp>
      <p:sp>
        <p:nvSpPr>
          <p:cNvPr id="3" name="Content Placeholder 2"/>
          <p:cNvSpPr>
            <a:spLocks noGrp="1"/>
          </p:cNvSpPr>
          <p:nvPr>
            <p:ph idx="1"/>
          </p:nvPr>
        </p:nvSpPr>
        <p:spPr>
          <a:xfrm>
            <a:off x="838200" y="1321435"/>
            <a:ext cx="10515600" cy="4918710"/>
          </a:xfrm>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'Hello' &gt; 'world'              #比较字符串大小</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3] &lt; [1, 2, 4]          #比较列表大小</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'Hello' &gt; 3                    #字符串和数字不能比较</a:t>
            </a:r>
          </a:p>
          <a:p>
            <a:pPr marL="0" indent="0" fontAlgn="auto">
              <a:lnSpc>
                <a:spcPct val="100000"/>
              </a:lnSpc>
              <a:spcBef>
                <a:spcPts val="0"/>
              </a:spcBef>
              <a:buNone/>
            </a:pPr>
            <a:r>
              <a:rPr lang="en-US" sz="2000">
                <a:solidFill>
                  <a:srgbClr val="FF0000"/>
                </a:solidFill>
                <a:latin typeface="Consolas" panose="020B0609020204030204" charset="0"/>
              </a:rPr>
              <a:t>TypeError: unorderable types: str() &gt; int()</a:t>
            </a:r>
          </a:p>
          <a:p>
            <a:pPr marL="0" indent="0" fontAlgn="auto">
              <a:lnSpc>
                <a:spcPct val="100000"/>
              </a:lnSpc>
              <a:spcBef>
                <a:spcPts val="0"/>
              </a:spcBef>
              <a:buNone/>
            </a:pPr>
            <a:r>
              <a:rPr lang="en-US" sz="2000">
                <a:latin typeface="Consolas" panose="020B0609020204030204" charset="0"/>
              </a:rPr>
              <a:t>&gt;&gt;&gt; {1, 2, 3} &lt; {1, 2, 3, 4}       #测试是否子集</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{1, 2, 3} == {3, 2, 1}         #测试两个集合是否相等</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{1, 2, 4} &gt; {1, 2, 3}          #集合之间的包含测试</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4} &lt; {1, 2, 3}</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4} == {1, 2, 3}</a:t>
            </a:r>
          </a:p>
          <a:p>
            <a:pPr marL="0" indent="0" fontAlgn="auto">
              <a:lnSpc>
                <a:spcPct val="100000"/>
              </a:lnSpc>
              <a:spcBef>
                <a:spcPts val="0"/>
              </a:spcBef>
              <a:buNone/>
            </a:pPr>
            <a:r>
              <a:rPr lang="en-US" sz="200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2.2.3  成员测试运算符in与同一性测试运算符is</a:t>
            </a:r>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成员测试</a:t>
            </a:r>
            <a:r>
              <a:rPr lang="en-US" sz="2400">
                <a:solidFill>
                  <a:srgbClr val="FF0000"/>
                </a:solidFill>
              </a:rPr>
              <a:t>运算符in</a:t>
            </a:r>
            <a:r>
              <a:rPr lang="en-US" sz="2400"/>
              <a:t>用于成员测试，即测试一个对象是否为另一个对象的元素。</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[1, 2, 3]                #测试3是否存在于列表[1, 2, 3]中</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5 in range(1, 10, 1)          #range()是用来生成指定范围数字的内置函数</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'abc' in 'abcdefg'            #子字符串测试</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for i in (3, 5, 7):           #循环，成员遍历</a:t>
            </a:r>
          </a:p>
          <a:p>
            <a:pPr marL="0" indent="0" fontAlgn="auto">
              <a:lnSpc>
                <a:spcPct val="100000"/>
              </a:lnSpc>
              <a:spcBef>
                <a:spcPts val="0"/>
              </a:spcBef>
              <a:buNone/>
            </a:pPr>
            <a:r>
              <a:rPr lang="en-US" sz="2000">
                <a:latin typeface="Consolas" panose="020B0609020204030204" charset="0"/>
              </a:rPr>
              <a:t>    print(i, end='\t')</a:t>
            </a:r>
          </a:p>
          <a:p>
            <a:pPr marL="0" indent="0" fontAlgn="auto">
              <a:lnSpc>
                <a:spcPct val="100000"/>
              </a:lnSpc>
              <a:spcBef>
                <a:spcPts val="0"/>
              </a:spcBef>
              <a:buNone/>
            </a:pPr>
            <a:r>
              <a:rPr lang="en-US" sz="2000">
                <a:solidFill>
                  <a:srgbClr val="00B0F0"/>
                </a:solidFill>
                <a:latin typeface="Consolas" panose="020B0609020204030204" charset="0"/>
              </a:rPr>
              <a:t>3	5	7</a:t>
            </a:r>
            <a:r>
              <a:rPr lang="en-US" sz="2000">
                <a:latin typeface="Consolas" panose="020B0609020204030204" charset="0"/>
              </a:rPr>
              <a:t>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2.2.3  成员测试运算符in与同一性测试运算符is</a:t>
            </a:r>
            <a:endParaRPr lang="en-US"/>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同一性测试</a:t>
            </a:r>
            <a:r>
              <a:rPr lang="en-US" sz="2400">
                <a:solidFill>
                  <a:srgbClr val="FF0000"/>
                </a:solidFill>
              </a:rPr>
              <a:t>运算符is</a:t>
            </a:r>
            <a:r>
              <a:rPr lang="en-US" sz="2400"/>
              <a:t>用来测试两个对象是否是同一个，如果是则返回True，否则返回False。</a:t>
            </a:r>
            <a:r>
              <a:rPr lang="en-US" sz="2400">
                <a:solidFill>
                  <a:srgbClr val="FF0000"/>
                </a:solidFill>
              </a:rPr>
              <a:t>如果两个对象是同一个，二者具有相同的内存地址</a:t>
            </a:r>
            <a:r>
              <a:rPr lang="en-US" sz="2400"/>
              <a:t>。</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is 3</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x = [300, 300, 300]</a:t>
            </a:r>
          </a:p>
          <a:p>
            <a:pPr marL="0" indent="0" fontAlgn="auto">
              <a:lnSpc>
                <a:spcPct val="100000"/>
              </a:lnSpc>
              <a:spcBef>
                <a:spcPts val="0"/>
              </a:spcBef>
              <a:buNone/>
            </a:pPr>
            <a:r>
              <a:rPr lang="en-US" sz="2000">
                <a:latin typeface="Consolas" panose="020B0609020204030204" charset="0"/>
              </a:rPr>
              <a:t>&gt;&gt;&gt; x[0] is x[1]                #基于值的内存管理，同一个值在内存中只有一份</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x = [1, 2, 3]</a:t>
            </a:r>
          </a:p>
          <a:p>
            <a:pPr marL="0" indent="0" fontAlgn="auto">
              <a:lnSpc>
                <a:spcPct val="100000"/>
              </a:lnSpc>
              <a:spcBef>
                <a:spcPts val="0"/>
              </a:spcBef>
              <a:buNone/>
            </a:pPr>
            <a:r>
              <a:rPr lang="en-US" sz="2000">
                <a:latin typeface="Consolas" panose="020B0609020204030204" charset="0"/>
              </a:rPr>
              <a:t>&gt;&gt;&gt; y = [1, 2, 3]</a:t>
            </a:r>
          </a:p>
          <a:p>
            <a:pPr marL="0" indent="0" fontAlgn="auto">
              <a:lnSpc>
                <a:spcPct val="100000"/>
              </a:lnSpc>
              <a:spcBef>
                <a:spcPts val="0"/>
              </a:spcBef>
              <a:buNone/>
            </a:pPr>
            <a:r>
              <a:rPr lang="en-US" sz="2000">
                <a:latin typeface="Consolas" panose="020B0609020204030204" charset="0"/>
              </a:rPr>
              <a:t>&gt;&gt;&gt; x is y                     #上面形式创建的x和y不是同一个列表对象</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x[0] is y[0]</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2.2.4  位运算符与集合运算符</a:t>
            </a:r>
          </a:p>
        </p:txBody>
      </p:sp>
      <p:sp>
        <p:nvSpPr>
          <p:cNvPr id="3" name="Content Placeholder 2"/>
          <p:cNvSpPr>
            <a:spLocks noGrp="1"/>
          </p:cNvSpPr>
          <p:nvPr>
            <p:ph idx="1"/>
          </p:nvPr>
        </p:nvSpPr>
        <p:spPr/>
        <p:txBody>
          <a:bodyPr/>
          <a:lstStyle/>
          <a:p>
            <a:pPr fontAlgn="auto">
              <a:lnSpc>
                <a:spcPct val="150000"/>
              </a:lnSpc>
            </a:pPr>
            <a:r>
              <a:rPr lang="en-US" sz="2400">
                <a:solidFill>
                  <a:srgbClr val="FF0000"/>
                </a:solidFill>
              </a:rPr>
              <a:t>位运算符只能用于整数</a:t>
            </a:r>
            <a:r>
              <a:rPr lang="en-US" sz="2400"/>
              <a:t>，其内部执行过程为：首先将整数转换为二进制数，然后右对齐，必要的时候左侧补0，按位进行运算，最后再把计算结果转换为十进制数字返回。</a:t>
            </a:r>
          </a:p>
          <a:p>
            <a:pPr fontAlgn="auto">
              <a:lnSpc>
                <a:spcPct val="150000"/>
              </a:lnSpc>
            </a:pPr>
            <a:r>
              <a:rPr lang="en-US" sz="2400"/>
              <a:t>位与运算规则为1&amp;1=1、1&amp;0=0&amp;1=0&amp;0=0，位或运算规则为1|1=1|0=0|1=1、0|0=0，位异或运算规则为1^1=0^0=0、1^0=0^1=1。</a:t>
            </a:r>
          </a:p>
          <a:p>
            <a:pPr fontAlgn="auto">
              <a:lnSpc>
                <a:spcPct val="150000"/>
              </a:lnSpc>
            </a:pPr>
            <a:r>
              <a:rPr lang="en-US" sz="2400"/>
              <a:t>左移位时右侧补0，每左移一位相当于乘以2；右移位时左侧补0，每右移一位相当于整除以2。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2.2.4  位运算符与集合运算符</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en-US" sz="2000">
                <a:latin typeface="Consolas" panose="020B0609020204030204" charset="0"/>
              </a:rPr>
              <a:t>&gt;&gt;&gt; 3 &lt;&lt; 2                   #把3左移2位</a:t>
            </a:r>
          </a:p>
          <a:p>
            <a:pPr marL="0" indent="0" fontAlgn="auto">
              <a:lnSpc>
                <a:spcPct val="100000"/>
              </a:lnSpc>
              <a:spcBef>
                <a:spcPts val="0"/>
              </a:spcBef>
              <a:buNone/>
            </a:pPr>
            <a:r>
              <a:rPr lang="en-US" sz="2000">
                <a:solidFill>
                  <a:srgbClr val="00B0F0"/>
                </a:solidFill>
                <a:latin typeface="Consolas" panose="020B0609020204030204" charset="0"/>
              </a:rPr>
              <a:t>12</a:t>
            </a:r>
          </a:p>
          <a:p>
            <a:pPr marL="0" indent="0" fontAlgn="auto">
              <a:lnSpc>
                <a:spcPct val="100000"/>
              </a:lnSpc>
              <a:spcBef>
                <a:spcPts val="0"/>
              </a:spcBef>
              <a:buNone/>
            </a:pPr>
            <a:r>
              <a:rPr lang="en-US" sz="2000">
                <a:latin typeface="Consolas" panose="020B0609020204030204" charset="0"/>
              </a:rPr>
              <a:t>&gt;&gt;&gt; 3 &amp; 7                    #位与运算</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3 | 8                    #位或运算</a:t>
            </a:r>
          </a:p>
          <a:p>
            <a:pPr marL="0" indent="0" fontAlgn="auto">
              <a:lnSpc>
                <a:spcPct val="100000"/>
              </a:lnSpc>
              <a:spcBef>
                <a:spcPts val="0"/>
              </a:spcBef>
              <a:buNone/>
            </a:pPr>
            <a:r>
              <a:rPr lang="en-US" sz="2000">
                <a:solidFill>
                  <a:srgbClr val="00B0F0"/>
                </a:solidFill>
                <a:latin typeface="Consolas" panose="020B0609020204030204" charset="0"/>
              </a:rPr>
              <a:t>11</a:t>
            </a:r>
          </a:p>
          <a:p>
            <a:pPr marL="0" indent="0" fontAlgn="auto">
              <a:lnSpc>
                <a:spcPct val="100000"/>
              </a:lnSpc>
              <a:spcBef>
                <a:spcPts val="0"/>
              </a:spcBef>
              <a:buNone/>
            </a:pPr>
            <a:r>
              <a:rPr lang="en-US" sz="2000">
                <a:latin typeface="Consolas" panose="020B0609020204030204" charset="0"/>
              </a:rPr>
              <a:t>&gt;&gt;&gt; 3 ^ 5                    #位异或运算</a:t>
            </a:r>
          </a:p>
          <a:p>
            <a:pPr marL="0" indent="0" fontAlgn="auto">
              <a:lnSpc>
                <a:spcPct val="100000"/>
              </a:lnSpc>
              <a:spcBef>
                <a:spcPts val="0"/>
              </a:spcBef>
              <a:buNone/>
            </a:pPr>
            <a:r>
              <a:rPr lang="en-US" sz="2000">
                <a:solidFill>
                  <a:srgbClr val="00B0F0"/>
                </a:solidFill>
                <a:latin typeface="Consolas" panose="020B0609020204030204" charset="0"/>
              </a:rPr>
              <a:t>6</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35</a:t>
            </a:fld>
            <a:endParaRPr lang="zh-CN" altLang="en-US"/>
          </a:p>
        </p:txBody>
      </p:sp>
      <p:graphicFrame>
        <p:nvGraphicFramePr>
          <p:cNvPr id="52227" name="对象 1"/>
          <p:cNvGraphicFramePr/>
          <p:nvPr/>
        </p:nvGraphicFramePr>
        <p:xfrm>
          <a:off x="5836285" y="3570605"/>
          <a:ext cx="4210050" cy="3025775"/>
        </p:xfrm>
        <a:graphic>
          <a:graphicData uri="http://schemas.openxmlformats.org/presentationml/2006/ole">
            <mc:AlternateContent xmlns:mc="http://schemas.openxmlformats.org/markup-compatibility/2006">
              <mc:Choice xmlns:v="urn:schemas-microsoft-com:vml" Requires="v">
                <p:oleObj r:id="rId2" imgW="2733675" imgH="1771650" progId="Paint.Picture">
                  <p:embed/>
                </p:oleObj>
              </mc:Choice>
              <mc:Fallback>
                <p:oleObj r:id="rId2" imgW="2733675" imgH="1771650" progId="Paint.Picture">
                  <p:embed/>
                  <p:pic>
                    <p:nvPicPr>
                      <p:cNvPr id="0" name="Picture 3075"/>
                      <p:cNvPicPr/>
                      <p:nvPr/>
                    </p:nvPicPr>
                    <p:blipFill>
                      <a:blip r:embed="rId3"/>
                      <a:stretch>
                        <a:fillRect/>
                      </a:stretch>
                    </p:blipFill>
                    <p:spPr>
                      <a:xfrm>
                        <a:off x="5836285" y="3570605"/>
                        <a:ext cx="4210050" cy="302577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2.2.4  位运算符与集合运算符</a:t>
            </a:r>
            <a:endParaRPr lang="en-US"/>
          </a:p>
        </p:txBody>
      </p:sp>
      <p:sp>
        <p:nvSpPr>
          <p:cNvPr id="3" name="Content Placeholder 2"/>
          <p:cNvSpPr>
            <a:spLocks noGrp="1"/>
          </p:cNvSpPr>
          <p:nvPr>
            <p:ph idx="1"/>
          </p:nvPr>
        </p:nvSpPr>
        <p:spPr/>
        <p:txBody>
          <a:bodyPr>
            <a:normAutofit/>
          </a:bodyPr>
          <a:lstStyle/>
          <a:p>
            <a:pPr fontAlgn="auto">
              <a:lnSpc>
                <a:spcPct val="150000"/>
              </a:lnSpc>
              <a:spcBef>
                <a:spcPts val="0"/>
              </a:spcBef>
              <a:buFont typeface="Wingdings" panose="05000000000000000000" charset="0"/>
              <a:buChar char=""/>
            </a:pPr>
            <a:r>
              <a:rPr lang="en-US" sz="2400"/>
              <a:t>集合的交集、并集、对称差集等运算借助于位运算符来实现，而差集则使用减号运算符实现（注意，</a:t>
            </a:r>
            <a:r>
              <a:rPr lang="en-US" sz="2400">
                <a:solidFill>
                  <a:srgbClr val="FF0000"/>
                </a:solidFill>
              </a:rPr>
              <a:t>并集运算符不是加号</a:t>
            </a:r>
            <a:r>
              <a:rPr lang="en-US" sz="2400"/>
              <a:t>）。</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4, 5}          #并集，自动去除重复元素</a:t>
            </a:r>
          </a:p>
          <a:p>
            <a:pPr marL="0" indent="0" fontAlgn="auto">
              <a:lnSpc>
                <a:spcPct val="100000"/>
              </a:lnSpc>
              <a:spcBef>
                <a:spcPts val="0"/>
              </a:spcBef>
              <a:buNone/>
            </a:pPr>
            <a:r>
              <a:rPr lang="en-US" sz="2000">
                <a:solidFill>
                  <a:srgbClr val="00B0F0"/>
                </a:solidFill>
                <a:latin typeface="Consolas" panose="020B0609020204030204" charset="0"/>
              </a:rPr>
              <a:t>{1, 2, 3, 4, 5}</a:t>
            </a:r>
          </a:p>
          <a:p>
            <a:pPr marL="0" indent="0" fontAlgn="auto">
              <a:lnSpc>
                <a:spcPct val="100000"/>
              </a:lnSpc>
              <a:spcBef>
                <a:spcPts val="0"/>
              </a:spcBef>
              <a:buNone/>
            </a:pPr>
            <a:r>
              <a:rPr lang="en-US" sz="2000">
                <a:latin typeface="Consolas" panose="020B0609020204030204" charset="0"/>
              </a:rPr>
              <a:t>&gt;&gt;&gt; {1, 2, 3} &amp; {3, 4, 5}          #交集</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{1, 2, 3} ^ {3, 4, 5}          #对称差集</a:t>
            </a:r>
          </a:p>
          <a:p>
            <a:pPr marL="0" indent="0" fontAlgn="auto">
              <a:lnSpc>
                <a:spcPct val="100000"/>
              </a:lnSpc>
              <a:spcBef>
                <a:spcPts val="0"/>
              </a:spcBef>
              <a:buNone/>
            </a:pPr>
            <a:r>
              <a:rPr lang="en-US" sz="2000">
                <a:solidFill>
                  <a:srgbClr val="00B0F0"/>
                </a:solidFill>
                <a:latin typeface="Consolas" panose="020B0609020204030204" charset="0"/>
              </a:rPr>
              <a:t>{1, 2, 4, 5}</a:t>
            </a:r>
          </a:p>
          <a:p>
            <a:pPr marL="0" indent="0" fontAlgn="auto">
              <a:lnSpc>
                <a:spcPct val="100000"/>
              </a:lnSpc>
              <a:spcBef>
                <a:spcPts val="0"/>
              </a:spcBef>
              <a:buNone/>
            </a:pPr>
            <a:r>
              <a:rPr lang="en-US" sz="2000">
                <a:latin typeface="Consolas" panose="020B0609020204030204" charset="0"/>
              </a:rPr>
              <a:t>&gt;&gt;&gt; {1, 2, 3} - {3, 4, 5}          #差集</a:t>
            </a:r>
          </a:p>
          <a:p>
            <a:pPr marL="0" indent="0" fontAlgn="auto">
              <a:lnSpc>
                <a:spcPct val="100000"/>
              </a:lnSpc>
              <a:spcBef>
                <a:spcPts val="0"/>
              </a:spcBef>
              <a:buNone/>
            </a:pPr>
            <a:r>
              <a:rPr lang="en-US" sz="2000">
                <a:solidFill>
                  <a:srgbClr val="00B0F0"/>
                </a:solidFill>
                <a:latin typeface="Consolas" panose="020B0609020204030204" charset="0"/>
              </a:rPr>
              <a:t>{1,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2.2.5  逻辑运算符</a:t>
            </a:r>
          </a:p>
        </p:txBody>
      </p:sp>
      <p:sp>
        <p:nvSpPr>
          <p:cNvPr id="3" name="Content Placeholder 2"/>
          <p:cNvSpPr>
            <a:spLocks noGrp="1"/>
          </p:cNvSpPr>
          <p:nvPr>
            <p:ph idx="1"/>
          </p:nvPr>
        </p:nvSpPr>
        <p:spPr>
          <a:xfrm>
            <a:off x="838200" y="1321435"/>
            <a:ext cx="10948035" cy="4639945"/>
          </a:xfrm>
        </p:spPr>
        <p:txBody>
          <a:bodyPr>
            <a:normAutofit fontScale="90000"/>
          </a:bodyPr>
          <a:lstStyle/>
          <a:p>
            <a:pPr fontAlgn="auto">
              <a:lnSpc>
                <a:spcPct val="150000"/>
              </a:lnSpc>
            </a:pPr>
            <a:r>
              <a:rPr lang="en-US" sz="2400"/>
              <a:t>逻辑运算符and、or、not常用来连接条件表达式构成更加复杂的条件表达式，并且and和or具有惰性求值或</a:t>
            </a:r>
            <a:r>
              <a:rPr lang="en-US" sz="2400">
                <a:solidFill>
                  <a:srgbClr val="FF0000"/>
                </a:solidFill>
              </a:rPr>
              <a:t>逻辑短路</a:t>
            </a:r>
            <a:r>
              <a:rPr lang="en-US" sz="2400"/>
              <a:t>的特点，当连接多个表达式时</a:t>
            </a:r>
            <a:r>
              <a:rPr lang="en-US" sz="2400">
                <a:solidFill>
                  <a:srgbClr val="FF0000"/>
                </a:solidFill>
              </a:rPr>
              <a:t>只计算必须要计算的值</a:t>
            </a:r>
            <a:r>
              <a:rPr lang="en-US" sz="2400"/>
              <a:t>。</a:t>
            </a:r>
          </a:p>
          <a:p>
            <a:pPr fontAlgn="auto">
              <a:lnSpc>
                <a:spcPct val="150000"/>
              </a:lnSpc>
            </a:pPr>
            <a:r>
              <a:rPr lang="en-US" sz="2400"/>
              <a:t>例如表达式“exp1 and exp2”等价于“exp1 if not exp1 else exp2”，而表达式“exp1 or exp2”则等价于“exp1 if exp1 else exp2”。</a:t>
            </a:r>
          </a:p>
          <a:p>
            <a:pPr fontAlgn="auto">
              <a:lnSpc>
                <a:spcPct val="150000"/>
              </a:lnSpc>
            </a:pPr>
            <a:r>
              <a:rPr lang="en-US" sz="2400"/>
              <a:t>在编写复杂条件表达式时充分利用这个特点，</a:t>
            </a:r>
            <a:r>
              <a:rPr lang="en-US" sz="2400">
                <a:solidFill>
                  <a:srgbClr val="FF0000"/>
                </a:solidFill>
              </a:rPr>
              <a:t>合理安排不同条件的先后顺序，在一定程度上可以提高代码运行速度</a:t>
            </a:r>
            <a:r>
              <a:rPr lang="en-US" sz="2400"/>
              <a:t>。</a:t>
            </a:r>
          </a:p>
          <a:p>
            <a:pPr fontAlgn="auto">
              <a:lnSpc>
                <a:spcPct val="150000"/>
              </a:lnSpc>
            </a:pPr>
            <a:r>
              <a:rPr lang="en-US" sz="2400"/>
              <a:t>另外要注意的是，</a:t>
            </a:r>
            <a:r>
              <a:rPr lang="en-US" sz="2400">
                <a:solidFill>
                  <a:srgbClr val="FF0000"/>
                </a:solidFill>
              </a:rPr>
              <a:t>运算符and和or并不一定会返回True或False，而是得到最后一个被计算的表达式的值</a:t>
            </a:r>
            <a:r>
              <a:rPr lang="en-US" sz="2400"/>
              <a:t>，但是运算符</a:t>
            </a:r>
            <a:r>
              <a:rPr lang="en-US" sz="2400">
                <a:solidFill>
                  <a:srgbClr val="FF0000"/>
                </a:solidFill>
              </a:rPr>
              <a:t>not一定会返回True或False</a:t>
            </a:r>
            <a:r>
              <a:rPr lang="en-US" sz="240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2.2.5  逻辑运算符</a:t>
            </a:r>
            <a:endParaRPr lang="en-US"/>
          </a:p>
        </p:txBody>
      </p:sp>
      <p:sp>
        <p:nvSpPr>
          <p:cNvPr id="3" name="Content Placeholder 2"/>
          <p:cNvSpPr>
            <a:spLocks noGrp="1"/>
          </p:cNvSpPr>
          <p:nvPr>
            <p:ph idx="1"/>
          </p:nvPr>
        </p:nvSpPr>
        <p:spPr/>
        <p:txBody>
          <a:bodyPr>
            <a:normAutofit fontScale="92500"/>
          </a:bodyPr>
          <a:lstStyle/>
          <a:p>
            <a:pPr marL="0" indent="0" fontAlgn="auto">
              <a:lnSpc>
                <a:spcPct val="100000"/>
              </a:lnSpc>
              <a:spcBef>
                <a:spcPts val="0"/>
              </a:spcBef>
              <a:buNone/>
            </a:pPr>
            <a:r>
              <a:rPr lang="en-US" sz="2000">
                <a:latin typeface="Consolas" panose="020B0609020204030204" charset="0"/>
              </a:rPr>
              <a:t>&gt;&gt;&gt; 3&gt;5 and a&gt;3              #注意，此时并没有定义变量a</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3&gt;5 or a&gt;3               #3&gt;5的值为False，所以需要计算后面表达式</a:t>
            </a:r>
          </a:p>
          <a:p>
            <a:pPr marL="0" indent="0" fontAlgn="auto">
              <a:lnSpc>
                <a:spcPct val="100000"/>
              </a:lnSpc>
              <a:spcBef>
                <a:spcPts val="0"/>
              </a:spcBef>
              <a:buNone/>
            </a:pPr>
            <a:r>
              <a:rPr lang="en-US" sz="2000">
                <a:solidFill>
                  <a:srgbClr val="FF0000"/>
                </a:solidFill>
                <a:latin typeface="Consolas" panose="020B0609020204030204" charset="0"/>
              </a:rPr>
              <a:t>NameError: name 'a' is not defined</a:t>
            </a:r>
          </a:p>
          <a:p>
            <a:pPr marL="0" indent="0" fontAlgn="auto">
              <a:lnSpc>
                <a:spcPct val="100000"/>
              </a:lnSpc>
              <a:spcBef>
                <a:spcPts val="0"/>
              </a:spcBef>
              <a:buNone/>
            </a:pPr>
            <a:r>
              <a:rPr lang="en-US" sz="2000">
                <a:latin typeface="Consolas" panose="020B0609020204030204" charset="0"/>
              </a:rPr>
              <a:t>&gt;&gt;&gt; 3&lt;5 or a&gt;3               #3&lt;5的值为True，不需要计算后面表达式</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3 and 5                  #最后一个计算的表达式的值作为整个表达式的值</a:t>
            </a:r>
          </a:p>
          <a:p>
            <a:pPr marL="0" indent="0" fontAlgn="auto">
              <a:lnSpc>
                <a:spcPct val="100000"/>
              </a:lnSpc>
              <a:spcBef>
                <a:spcPts val="0"/>
              </a:spcBef>
              <a:buNone/>
            </a:pPr>
            <a:r>
              <a:rPr lang="en-US" sz="2000">
                <a:solidFill>
                  <a:srgbClr val="00B0F0"/>
                </a:solidFill>
                <a:latin typeface="Consolas" panose="020B0609020204030204" charset="0"/>
              </a:rPr>
              <a:t>5</a:t>
            </a:r>
          </a:p>
          <a:p>
            <a:pPr marL="0" indent="0" fontAlgn="auto">
              <a:lnSpc>
                <a:spcPct val="100000"/>
              </a:lnSpc>
              <a:spcBef>
                <a:spcPts val="0"/>
              </a:spcBef>
              <a:buNone/>
            </a:pPr>
            <a:r>
              <a:rPr lang="en-US" sz="2000">
                <a:latin typeface="Consolas" panose="020B0609020204030204" charset="0"/>
              </a:rPr>
              <a:t>&gt;&gt;&gt; 3 and 5&gt;2</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3 not in [1, 2, 3]       #逻辑非运算not</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3 is not 5               #not的计算结果只能是True或False之一</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not 3</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not 0</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2.2.6  矩阵乘法运算符@</a:t>
            </a:r>
          </a:p>
        </p:txBody>
      </p:sp>
      <p:sp>
        <p:nvSpPr>
          <p:cNvPr id="3" name="Content Placeholder 2"/>
          <p:cNvSpPr>
            <a:spLocks noGrp="1"/>
          </p:cNvSpPr>
          <p:nvPr>
            <p:ph idx="1"/>
          </p:nvPr>
        </p:nvSpPr>
        <p:spPr/>
        <p:txBody>
          <a:bodyPr>
            <a:normAutofit/>
          </a:bodyPr>
          <a:lstStyle/>
          <a:p>
            <a:pPr fontAlgn="auto">
              <a:lnSpc>
                <a:spcPct val="150000"/>
              </a:lnSpc>
              <a:spcBef>
                <a:spcPts val="0"/>
              </a:spcBef>
              <a:buFont typeface="Wingdings" panose="05000000000000000000" charset="0"/>
              <a:buChar char=""/>
            </a:pPr>
            <a:r>
              <a:rPr lang="en-US" sz="2400"/>
              <a:t>从Python 3.5开始增加了一个新的矩阵相乘运算符@，不过由于Python没有内置的矩阵类型，所以该运算符常与扩展库numpy一起使用。另外，@符号还可以用来表示修饰器的用法。</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import numpy             #numpy是用于科学计算的Python扩展库</a:t>
            </a:r>
          </a:p>
          <a:p>
            <a:pPr marL="0" indent="0" fontAlgn="auto">
              <a:lnSpc>
                <a:spcPct val="100000"/>
              </a:lnSpc>
              <a:spcBef>
                <a:spcPts val="0"/>
              </a:spcBef>
              <a:buNone/>
            </a:pPr>
            <a:r>
              <a:rPr lang="en-US" sz="2000">
                <a:latin typeface="Consolas" panose="020B0609020204030204" charset="0"/>
              </a:rPr>
              <a:t>&gt;&gt;&gt; x = numpy.ones(3)        #ones()函数用于生成全1矩阵，参数表示矩阵大小</a:t>
            </a:r>
          </a:p>
          <a:p>
            <a:pPr marL="0" indent="0" fontAlgn="auto">
              <a:lnSpc>
                <a:spcPct val="100000"/>
              </a:lnSpc>
              <a:spcBef>
                <a:spcPts val="0"/>
              </a:spcBef>
              <a:buNone/>
            </a:pPr>
            <a:r>
              <a:rPr lang="en-US" sz="2000">
                <a:latin typeface="Consolas" panose="020B0609020204030204" charset="0"/>
              </a:rPr>
              <a:t>&gt;&gt;&gt; m = numpy.eye(3)*3       #eye()函数用于生成单位矩阵</a:t>
            </a:r>
          </a:p>
          <a:p>
            <a:pPr marL="0" indent="0" fontAlgn="auto">
              <a:lnSpc>
                <a:spcPct val="100000"/>
              </a:lnSpc>
              <a:spcBef>
                <a:spcPts val="0"/>
              </a:spcBef>
              <a:buNone/>
            </a:pPr>
            <a:r>
              <a:rPr lang="en-US" sz="2000">
                <a:latin typeface="Consolas" panose="020B0609020204030204" charset="0"/>
              </a:rPr>
              <a:t>&gt;&gt;&gt; m[0,2] = 5               #设置矩阵指定位置上元素的值</a:t>
            </a:r>
          </a:p>
          <a:p>
            <a:pPr marL="0" indent="0" fontAlgn="auto">
              <a:lnSpc>
                <a:spcPct val="100000"/>
              </a:lnSpc>
              <a:spcBef>
                <a:spcPts val="0"/>
              </a:spcBef>
              <a:buNone/>
            </a:pPr>
            <a:r>
              <a:rPr lang="en-US" sz="2000">
                <a:latin typeface="Consolas" panose="020B0609020204030204" charset="0"/>
              </a:rPr>
              <a:t>&gt;&gt;&gt; m[2, 0] =3</a:t>
            </a:r>
          </a:p>
          <a:p>
            <a:pPr marL="0" indent="0" fontAlgn="auto">
              <a:lnSpc>
                <a:spcPct val="100000"/>
              </a:lnSpc>
              <a:spcBef>
                <a:spcPts val="0"/>
              </a:spcBef>
              <a:buNone/>
            </a:pPr>
            <a:r>
              <a:rPr lang="en-US" sz="2000">
                <a:latin typeface="Consolas" panose="020B0609020204030204" charset="0"/>
              </a:rPr>
              <a:t>&gt;&gt;&gt; x @ m                    #矩阵相乘</a:t>
            </a:r>
          </a:p>
          <a:p>
            <a:pPr marL="0" indent="0" fontAlgn="auto">
              <a:lnSpc>
                <a:spcPct val="100000"/>
              </a:lnSpc>
              <a:spcBef>
                <a:spcPts val="0"/>
              </a:spcBef>
              <a:buNone/>
            </a:pPr>
            <a:r>
              <a:rPr lang="en-US" sz="2000">
                <a:solidFill>
                  <a:srgbClr val="00B0F0"/>
                </a:solidFill>
                <a:latin typeface="Consolas" panose="020B0609020204030204" charset="0"/>
              </a:rPr>
              <a:t>array([ 6.,  3.,  8.])</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a:t>
            </a:fld>
            <a:endParaRPr lang="zh-CN" altLang="en-US"/>
          </a:p>
        </p:txBody>
      </p:sp>
      <p:graphicFrame>
        <p:nvGraphicFramePr>
          <p:cNvPr id="3" name="Content Placeholder -1"/>
          <p:cNvGraphicFramePr>
            <a:graphicFrameLocks noGrp="1"/>
          </p:cNvGraphicFramePr>
          <p:nvPr>
            <p:ph idx="1"/>
          </p:nvPr>
        </p:nvGraphicFramePr>
        <p:xfrm>
          <a:off x="883920" y="1767523"/>
          <a:ext cx="9610090" cy="3657607"/>
        </p:xfrm>
        <a:graphic>
          <a:graphicData uri="http://schemas.openxmlformats.org/drawingml/2006/table">
            <a:tbl>
              <a:tblPr firstRow="1" bandRow="1">
                <a:tableStyleId>{5940675A-B579-460E-94D1-54222C63F5DA}</a:tableStyleId>
              </a:tblPr>
              <a:tblGrid>
                <a:gridCol w="1056005">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gridCol w="2722880">
                  <a:extLst>
                    <a:ext uri="{9D8B030D-6E8A-4147-A177-3AD203B41FA5}">
                      <a16:colId xmlns:a16="http://schemas.microsoft.com/office/drawing/2014/main" val="20002"/>
                    </a:ext>
                  </a:extLst>
                </a:gridCol>
                <a:gridCol w="4576445">
                  <a:extLst>
                    <a:ext uri="{9D8B030D-6E8A-4147-A177-3AD203B41FA5}">
                      <a16:colId xmlns:a16="http://schemas.microsoft.com/office/drawing/2014/main" val="20003"/>
                    </a:ext>
                  </a:extLst>
                </a:gridCol>
              </a:tblGrid>
              <a:tr h="161290">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布尔型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True, False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19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空类型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NoneType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None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空值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Exception</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ValueError</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TypeError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 </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文件</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 </a:t>
                      </a:r>
                      <a:r>
                        <a:rPr lang="en-US" altLang="zh-CN" sz="1600" b="0" u="none">
                          <a:latin typeface="Calibri" panose="020F0502020204030204" charset="0"/>
                          <a:ea typeface="Calibri" panose="020F0502020204030204" charset="0"/>
                          <a:cs typeface="Calibri" panose="020F0502020204030204" charset="0"/>
                        </a:rPr>
                        <a:t>=</a:t>
                      </a:r>
                      <a:r>
                        <a:rPr lang="en-US" altLang="zh-CN"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Calibri" panose="020F0502020204030204" charset="0"/>
                          <a:ea typeface="Calibri" panose="020F0502020204030204" charset="0"/>
                          <a:cs typeface="Calibri" panose="020F0502020204030204" charset="0"/>
                        </a:rPr>
                        <a:t>open('data.dat', 'r</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open</a:t>
                      </a:r>
                      <a:r>
                        <a:rPr lang="zh-CN" altLang="en-US" sz="1600" b="0" u="none">
                          <a:latin typeface="宋体" panose="02010600030101010101" pitchFamily="2" charset="-122"/>
                          <a:ea typeface="宋体" panose="02010600030101010101" pitchFamily="2" charset="-122"/>
                          <a:cs typeface="宋体" panose="02010600030101010101" pitchFamily="2" charset="-122"/>
                        </a:rPr>
                        <a:t>是</a:t>
                      </a: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215">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其他可迭代对象</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zip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enumerate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map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filter</a:t>
                      </a:r>
                      <a:r>
                        <a:rPr lang="zh-CN" altLang="en-US" sz="1600" b="0" u="none">
                          <a:latin typeface="宋体" panose="02010600030101010101" pitchFamily="2" charset="-122"/>
                          <a:ea typeface="宋体" panose="02010600030101010101" pitchFamily="2" charset="-122"/>
                          <a:cs typeface="宋体" panose="02010600030101010101" pitchFamily="2" charset="-122"/>
                        </a:rPr>
                        <a:t>对象等等</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具有</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0" u="none">
                          <a:latin typeface="宋体" panose="02010600030101010101" pitchFamily="2" charset="-122"/>
                          <a:ea typeface="宋体" panose="02010600030101010101" pitchFamily="2" charset="-122"/>
                          <a:cs typeface="宋体" panose="02010600030101010101" pitchFamily="2" charset="-122"/>
                        </a:rPr>
                        <a:t>的特点，除</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对象之外，其他对象中的元素只能看一次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编程单元</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函数</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def</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0" u="none">
                          <a:latin typeface="Calibri" panose="020F0502020204030204" charset="0"/>
                          <a:ea typeface="Calibri" panose="020F0502020204030204" charset="0"/>
                          <a:cs typeface="Calibri" panose="020F0502020204030204" charset="0"/>
                        </a:rPr>
                        <a:t>类</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class</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600" b="0" u="none">
                          <a:latin typeface="宋体" panose="02010600030101010101" pitchFamily="2" charset="-122"/>
                          <a:ea typeface="宋体" panose="02010600030101010101" pitchFamily="2" charset="-122"/>
                          <a:cs typeface="宋体" panose="02010600030101010101" pitchFamily="2" charset="-122"/>
                        </a:rPr>
                        <a:t>module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0" u="none">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595" name="Text Box 4"/>
          <p:cNvSpPr txBox="1"/>
          <p:nvPr/>
        </p:nvSpPr>
        <p:spPr>
          <a:xfrm>
            <a:off x="8283893" y="1331595"/>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续表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2.2.7  补充说明</a:t>
            </a:r>
          </a:p>
        </p:txBody>
      </p:sp>
      <p:sp>
        <p:nvSpPr>
          <p:cNvPr id="3" name="Content Placeholder 2"/>
          <p:cNvSpPr>
            <a:spLocks noGrp="1"/>
          </p:cNvSpPr>
          <p:nvPr>
            <p:ph idx="1"/>
          </p:nvPr>
        </p:nvSpPr>
        <p:spPr/>
        <p:txBody>
          <a:bodyPr/>
          <a:lstStyle/>
          <a:p>
            <a:pPr fontAlgn="auto">
              <a:lnSpc>
                <a:spcPct val="150000"/>
              </a:lnSpc>
            </a:pPr>
            <a:r>
              <a:rPr lang="en-US" sz="2400"/>
              <a:t>Python还有赋值运算符=和+=、-=、*=、/=、//=、**=、|=、^=等大量复合赋值运算符。例如，x += 3在语法上等价（注意，</a:t>
            </a:r>
            <a:r>
              <a:rPr lang="en-US" sz="2400">
                <a:solidFill>
                  <a:srgbClr val="FF0000"/>
                </a:solidFill>
              </a:rPr>
              <a:t>在功能的细节上可能会稍有区别</a:t>
            </a:r>
            <a:r>
              <a:rPr lang="en-US" sz="2400"/>
              <a:t>）于x = x + 3。</a:t>
            </a:r>
          </a:p>
          <a:p>
            <a:pPr fontAlgn="auto">
              <a:lnSpc>
                <a:spcPct val="150000"/>
              </a:lnSpc>
            </a:pPr>
            <a:r>
              <a:rPr lang="en-US" sz="2400"/>
              <a:t>Python</a:t>
            </a:r>
            <a:r>
              <a:rPr lang="en-US" sz="2400">
                <a:solidFill>
                  <a:srgbClr val="FF0000"/>
                </a:solidFill>
              </a:rPr>
              <a:t>不支持++和--运算符</a:t>
            </a:r>
            <a:r>
              <a:rPr lang="en-US" sz="2400"/>
              <a:t>，虽然在形式上有时候似乎可以这样用，但实际上是另外的含义，要注意和其他语言的区别。</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2.2.7  补充说明</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i = 3</a:t>
            </a:r>
          </a:p>
          <a:p>
            <a:pPr marL="0" indent="0" fontAlgn="auto">
              <a:lnSpc>
                <a:spcPct val="100000"/>
              </a:lnSpc>
              <a:spcBef>
                <a:spcPts val="0"/>
              </a:spcBef>
              <a:buNone/>
            </a:pPr>
            <a:r>
              <a:rPr lang="en-US" sz="2000">
                <a:latin typeface="Consolas" panose="020B0609020204030204" charset="0"/>
              </a:rPr>
              <a:t>&gt;&gt;&gt; ++i                            #正正得正</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+(+3)                          #与++i等价</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#Python不支持++运算符，语法错误</a:t>
            </a:r>
          </a:p>
          <a:p>
            <a:pPr marL="0" indent="0" fontAlgn="auto">
              <a:lnSpc>
                <a:spcPct val="100000"/>
              </a:lnSpc>
              <a:spcBef>
                <a:spcPts val="0"/>
              </a:spcBef>
              <a:buNone/>
            </a:pPr>
            <a:r>
              <a:rPr lang="en-US" sz="2000">
                <a:solidFill>
                  <a:srgbClr val="FF0000"/>
                </a:solidFill>
                <a:latin typeface="Consolas" panose="020B0609020204030204" charset="0"/>
              </a:rPr>
              <a:t>SyntaxError: invalid syntax</a:t>
            </a:r>
          </a:p>
          <a:p>
            <a:pPr marL="0" indent="0" fontAlgn="auto">
              <a:lnSpc>
                <a:spcPct val="100000"/>
              </a:lnSpc>
              <a:spcBef>
                <a:spcPts val="0"/>
              </a:spcBef>
              <a:buNone/>
            </a:pPr>
            <a:r>
              <a:rPr lang="en-US" sz="2000">
                <a:latin typeface="Consolas" panose="020B0609020204030204" charset="0"/>
              </a:rPr>
              <a:t>&gt;&gt;&gt; --i                            #负负得正，等价于-(-i)</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#等价于-(-(-i))</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#Python不支持--运算符，语法错误</a:t>
            </a:r>
          </a:p>
          <a:p>
            <a:pPr marL="0" indent="0" fontAlgn="auto">
              <a:lnSpc>
                <a:spcPct val="100000"/>
              </a:lnSpc>
              <a:spcBef>
                <a:spcPts val="0"/>
              </a:spcBef>
              <a:buNone/>
            </a:pPr>
            <a:r>
              <a:rPr lang="en-US" sz="2000">
                <a:solidFill>
                  <a:srgbClr val="FF0000"/>
                </a:solidFill>
                <a:latin typeface="Consolas" panose="020B0609020204030204" charset="0"/>
              </a:rPr>
              <a:t>SyntaxError: invalid syntax</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Python关键字简要说明</a:t>
            </a:r>
          </a:p>
        </p:txBody>
      </p:sp>
      <p:sp>
        <p:nvSpPr>
          <p:cNvPr id="3" name="Content Placeholder 2"/>
          <p:cNvSpPr>
            <a:spLocks noGrp="1"/>
          </p:cNvSpPr>
          <p:nvPr>
            <p:ph idx="1"/>
          </p:nvPr>
        </p:nvSpPr>
        <p:spPr/>
        <p:txBody>
          <a:bodyPr/>
          <a:lstStyle/>
          <a:p>
            <a:pPr fontAlgn="auto">
              <a:lnSpc>
                <a:spcPct val="150000"/>
              </a:lnSpc>
            </a:pPr>
            <a:r>
              <a:rPr lang="en-US" sz="2400"/>
              <a:t>Python关键字只允许用来表达特定的语义，</a:t>
            </a:r>
            <a:r>
              <a:rPr lang="en-US" sz="2400">
                <a:solidFill>
                  <a:srgbClr val="FF0000"/>
                </a:solidFill>
              </a:rPr>
              <a:t>不允许</a:t>
            </a:r>
            <a:r>
              <a:rPr lang="en-US" sz="2400"/>
              <a:t>通过任何方式改变它们的含义，也</a:t>
            </a:r>
            <a:r>
              <a:rPr lang="en-US" sz="2400">
                <a:solidFill>
                  <a:srgbClr val="FF0000"/>
                </a:solidFill>
              </a:rPr>
              <a:t>不能</a:t>
            </a:r>
            <a:r>
              <a:rPr lang="en-US" sz="2400"/>
              <a:t>用来做变量名、函数名或类名等标识符。</a:t>
            </a:r>
          </a:p>
          <a:p>
            <a:pPr fontAlgn="auto">
              <a:lnSpc>
                <a:spcPct val="150000"/>
              </a:lnSpc>
            </a:pPr>
            <a:r>
              <a:rPr lang="en-US" sz="2400"/>
              <a:t>在Python开发环境中导入模块keyword之后，可以使用print(keyword.kwlist)查看所有关键字</a:t>
            </a:r>
            <a:r>
              <a:rPr lang="zh-CN" altLang="en-US" sz="240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Python关键字简要说明</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43</a:t>
            </a:fld>
            <a:endParaRPr lang="zh-CN" altLang="en-US"/>
          </a:p>
        </p:txBody>
      </p:sp>
      <p:graphicFrame>
        <p:nvGraphicFramePr>
          <p:cNvPr id="3" name="Content Placeholder -1"/>
          <p:cNvGraphicFramePr>
            <a:graphicFrameLocks noGrp="1"/>
          </p:cNvGraphicFramePr>
          <p:nvPr>
            <p:ph idx="1"/>
          </p:nvPr>
        </p:nvGraphicFramePr>
        <p:xfrm>
          <a:off x="838200" y="1321435"/>
          <a:ext cx="9767570" cy="5212080"/>
        </p:xfrm>
        <a:graphic>
          <a:graphicData uri="http://schemas.openxmlformats.org/drawingml/2006/table">
            <a:tbl>
              <a:tblPr firstRow="1" bandRow="1">
                <a:tableStyleId>{5940675A-B579-460E-94D1-54222C63F5DA}</a:tableStyleId>
              </a:tblPr>
              <a:tblGrid>
                <a:gridCol w="1628775">
                  <a:extLst>
                    <a:ext uri="{9D8B030D-6E8A-4147-A177-3AD203B41FA5}">
                      <a16:colId xmlns:a16="http://schemas.microsoft.com/office/drawing/2014/main" val="20000"/>
                    </a:ext>
                  </a:extLst>
                </a:gridCol>
                <a:gridCol w="813879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False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常量，逻辑假</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常量，空值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常量，逻辑真</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逻辑与运算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a:t>
                      </a:r>
                      <a:r>
                        <a:rPr lang="en-US" altLang="zh-CN" sz="1800" b="0">
                          <a:latin typeface="宋体" panose="02010600030101010101" pitchFamily="2" charset="-122"/>
                          <a:ea typeface="宋体" panose="02010600030101010101" pitchFamily="2" charset="-122"/>
                          <a:cs typeface="宋体" panose="02010600030101010101" pitchFamily="2" charset="-122"/>
                        </a:rPr>
                        <a:t>import</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宋体" panose="02010600030101010101" pitchFamily="2" charset="-122"/>
                          <a:ea typeface="宋体" panose="02010600030101010101" pitchFamily="2" charset="-122"/>
                          <a:cs typeface="宋体" panose="02010600030101010101" pitchFamily="2" charset="-122"/>
                        </a:rPr>
                        <a:t>except</a:t>
                      </a:r>
                      <a:r>
                        <a:rPr lang="zh-CN" altLang="en-US" sz="1800" b="0">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assert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break</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0">
                          <a:latin typeface="宋体" panose="02010600030101010101" pitchFamily="2" charset="-122"/>
                          <a:ea typeface="宋体" panose="02010600030101010101" pitchFamily="2" charset="-122"/>
                          <a:cs typeface="宋体" panose="02010600030101010101" pitchFamily="2" charset="-122"/>
                        </a:rPr>
                        <a:t>break</a:t>
                      </a:r>
                      <a:r>
                        <a:rPr lang="zh-CN" altLang="en-US" sz="1800" b="0">
                          <a:latin typeface="宋体" panose="02010600030101010101" pitchFamily="2" charset="-122"/>
                          <a:ea typeface="宋体" panose="02010600030101010101" pitchFamily="2" charset="-122"/>
                          <a:cs typeface="宋体" panose="02010600030101010101" pitchFamily="2" charset="-122"/>
                        </a:rPr>
                        <a:t>所在层次的循环</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class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continue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用在循环中，提前结束本次循环</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用来定义函数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用来删除对象或对象成员</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0">
                          <a:latin typeface="宋体" panose="02010600030101010101" pitchFamily="2" charset="-122"/>
                          <a:ea typeface="宋体" panose="02010600030101010101" pitchFamily="2" charset="-122"/>
                          <a:cs typeface="宋体" panose="02010600030101010101" pitchFamily="2" charset="-122"/>
                        </a:rPr>
                        <a:t>else if</a:t>
                      </a:r>
                      <a:r>
                        <a:rPr lang="zh-CN" altLang="en-US" sz="1800" b="0">
                          <a:latin typeface="宋体" panose="02010600030101010101" pitchFamily="2" charset="-122"/>
                          <a:ea typeface="宋体" panose="02010600030101010101" pitchFamily="2" charset="-122"/>
                          <a:cs typeface="宋体" panose="02010600030101010101" pitchFamily="2" charset="-122"/>
                        </a:rPr>
                        <a:t>的意思</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except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finally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构造</a:t>
                      </a:r>
                      <a:r>
                        <a:rPr lang="en-US" altLang="zh-CN" sz="1800" b="0">
                          <a:latin typeface="宋体" panose="02010600030101010101" pitchFamily="2" charset="-122"/>
                          <a:ea typeface="宋体" panose="02010600030101010101" pitchFamily="2" charset="-122"/>
                          <a:cs typeface="宋体" panose="02010600030101010101" pitchFamily="2" charset="-122"/>
                        </a:rPr>
                        <a:t>for</a:t>
                      </a:r>
                      <a:r>
                        <a:rPr lang="zh-CN" altLang="en-US" sz="1800" b="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from</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0">
                          <a:latin typeface="宋体" panose="02010600030101010101" pitchFamily="2" charset="-122"/>
                          <a:ea typeface="宋体" panose="02010600030101010101" pitchFamily="2" charset="-122"/>
                          <a:cs typeface="宋体" panose="02010600030101010101" pitchFamily="2" charset="-122"/>
                        </a:rPr>
                        <a:t>；</a:t>
                      </a:r>
                    </a:p>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还可以与</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一起构成</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表达式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Python关键字简要说明</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44</a:t>
            </a:fld>
            <a:endParaRPr lang="zh-CN" altLang="en-US"/>
          </a:p>
        </p:txBody>
      </p:sp>
      <p:graphicFrame>
        <p:nvGraphicFramePr>
          <p:cNvPr id="3" name="Content Placeholder -1"/>
          <p:cNvGraphicFramePr>
            <a:graphicFrameLocks noGrp="1"/>
          </p:cNvGraphicFramePr>
          <p:nvPr>
            <p:ph idx="1"/>
          </p:nvPr>
        </p:nvGraphicFramePr>
        <p:xfrm>
          <a:off x="838200" y="1321435"/>
          <a:ext cx="9872345" cy="466344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822642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global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定义或声明全局变量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import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用来导入模块或模块中的对象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同一性测试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lambda</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a:t>
                      </a:r>
                      <a:r>
                        <a:rPr lang="en-US" altLang="zh-CN" sz="1800" b="0">
                          <a:latin typeface="宋体" panose="02010600030101010101" pitchFamily="2" charset="-122"/>
                          <a:ea typeface="宋体" panose="02010600030101010101" pitchFamily="2" charset="-122"/>
                          <a:cs typeface="宋体" panose="02010600030101010101" pitchFamily="2" charset="-122"/>
                        </a:rPr>
                        <a:t>lambda</a:t>
                      </a:r>
                      <a:r>
                        <a:rPr lang="zh-CN" altLang="en-US" sz="1800" b="0">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nonlocal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用来声明</a:t>
                      </a:r>
                      <a:r>
                        <a:rPr lang="en-US" altLang="zh-CN" sz="1800" b="0">
                          <a:latin typeface="宋体" panose="02010600030101010101" pitchFamily="2" charset="-122"/>
                          <a:ea typeface="宋体" panose="02010600030101010101" pitchFamily="2" charset="-122"/>
                          <a:cs typeface="宋体" panose="02010600030101010101" pitchFamily="2" charset="-122"/>
                        </a:rPr>
                        <a:t>nonlocal</a:t>
                      </a:r>
                      <a:r>
                        <a:rPr lang="zh-CN" altLang="en-US" sz="1800" b="0">
                          <a:latin typeface="宋体" panose="02010600030101010101" pitchFamily="2" charset="-122"/>
                          <a:ea typeface="宋体" panose="02010600030101010101" pitchFamily="2" charset="-122"/>
                          <a:cs typeface="宋体" panose="02010600030101010101" pitchFamily="2" charset="-122"/>
                        </a:rPr>
                        <a:t>变量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逻辑非运算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逻辑或运算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空语句，执行该语句时什么都不做，常用作占位符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raise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用来显式抛出异常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return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while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用来构造</a:t>
                      </a:r>
                      <a:r>
                        <a:rPr lang="en-US" altLang="zh-CN" sz="1800" b="0">
                          <a:latin typeface="宋体" panose="02010600030101010101" pitchFamily="2" charset="-122"/>
                          <a:ea typeface="宋体" panose="02010600030101010101" pitchFamily="2" charset="-122"/>
                          <a:cs typeface="宋体" panose="02010600030101010101" pitchFamily="2" charset="-122"/>
                        </a:rPr>
                        <a:t>while</a:t>
                      </a:r>
                      <a:r>
                        <a:rPr lang="zh-CN" altLang="en-US" sz="1800" b="0">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with</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上下文管理，具有自动管理资源的功能</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yield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在生成器函数中用来返回值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Python常用内置函数用法精要</a:t>
            </a:r>
          </a:p>
        </p:txBody>
      </p:sp>
      <p:sp>
        <p:nvSpPr>
          <p:cNvPr id="3" name="Content Placeholder 2"/>
          <p:cNvSpPr>
            <a:spLocks noGrp="1"/>
          </p:cNvSpPr>
          <p:nvPr>
            <p:ph idx="1"/>
          </p:nvPr>
        </p:nvSpPr>
        <p:spPr>
          <a:xfrm>
            <a:off x="838200" y="1321435"/>
            <a:ext cx="10947400" cy="5035550"/>
          </a:xfrm>
        </p:spPr>
        <p:txBody>
          <a:bodyPr>
            <a:normAutofit/>
          </a:bodyPr>
          <a:lstStyle/>
          <a:p>
            <a:pPr fontAlgn="auto">
              <a:lnSpc>
                <a:spcPct val="100000"/>
              </a:lnSpc>
              <a:spcBef>
                <a:spcPts val="0"/>
              </a:spcBef>
              <a:buFont typeface="Wingdings" panose="05000000000000000000" charset="0"/>
              <a:buChar char=""/>
            </a:pPr>
            <a:r>
              <a:rPr lang="en-US" sz="2400"/>
              <a:t>内置函数（BIF，built-in functions）是Python内置对象类型之一，</a:t>
            </a:r>
            <a:r>
              <a:rPr lang="en-US" sz="2400">
                <a:solidFill>
                  <a:srgbClr val="FF0000"/>
                </a:solidFill>
              </a:rPr>
              <a:t>不需要额外导入任何模块即可直接使用</a:t>
            </a:r>
            <a:r>
              <a:rPr lang="en-US" sz="2400"/>
              <a:t>，这些内置对象都封装在内置模块__builtins__之中，用C语言实现并且进行了大量优化，具有非常快的运行速度，</a:t>
            </a:r>
            <a:r>
              <a:rPr lang="en-US" sz="2400">
                <a:solidFill>
                  <a:srgbClr val="FF0000"/>
                </a:solidFill>
              </a:rPr>
              <a:t>推荐优先使用</a:t>
            </a:r>
            <a:r>
              <a:rPr lang="en-US" sz="2400"/>
              <a:t>。使用内置函数dir()可以查看所有内置函数和内置对象：</a:t>
            </a:r>
          </a:p>
          <a:p>
            <a:pPr marL="0" indent="0" fontAlgn="auto">
              <a:lnSpc>
                <a:spcPct val="100000"/>
              </a:lnSpc>
              <a:spcBef>
                <a:spcPts val="0"/>
              </a:spcBef>
              <a:buNone/>
            </a:pPr>
            <a:r>
              <a:rPr lang="en-US" sz="2000">
                <a:latin typeface="Consolas" panose="020B0609020204030204" charset="0"/>
              </a:rPr>
              <a:t>&gt;&gt;&gt; dir(__builtins__)</a:t>
            </a:r>
          </a:p>
          <a:p>
            <a:pPr marL="0" indent="0" fontAlgn="auto">
              <a:lnSpc>
                <a:spcPct val="100000"/>
              </a:lnSpc>
              <a:spcBef>
                <a:spcPts val="0"/>
              </a:spcBef>
              <a:buNone/>
            </a:pPr>
            <a:endParaRPr lang="en-US" sz="1800"/>
          </a:p>
          <a:p>
            <a:pPr fontAlgn="auto">
              <a:lnSpc>
                <a:spcPct val="100000"/>
              </a:lnSpc>
              <a:spcBef>
                <a:spcPts val="0"/>
              </a:spcBef>
              <a:buFont typeface="Wingdings" panose="05000000000000000000" charset="0"/>
              <a:buChar char=""/>
            </a:pPr>
            <a:r>
              <a:rPr lang="en-US" sz="2400"/>
              <a:t>使用help(函数名)可以查看某个函数的用法。</a:t>
            </a:r>
          </a:p>
          <a:p>
            <a:pPr marL="0" indent="0" fontAlgn="auto">
              <a:lnSpc>
                <a:spcPct val="100000"/>
              </a:lnSpc>
              <a:spcBef>
                <a:spcPts val="0"/>
              </a:spcBef>
              <a:buNone/>
            </a:pPr>
            <a:r>
              <a:rPr lang="en-US" sz="1800">
                <a:latin typeface="Consolas" panose="020B0609020204030204" charset="0"/>
              </a:rPr>
              <a:t>&gt;&gt;&gt; help(sum)</a:t>
            </a:r>
          </a:p>
          <a:p>
            <a:pPr marL="0" indent="0" fontAlgn="auto">
              <a:lnSpc>
                <a:spcPct val="100000"/>
              </a:lnSpc>
              <a:spcBef>
                <a:spcPts val="0"/>
              </a:spcBef>
              <a:buNone/>
            </a:pPr>
            <a:r>
              <a:rPr lang="en-US" sz="1800">
                <a:solidFill>
                  <a:srgbClr val="00B0F0"/>
                </a:solidFill>
                <a:latin typeface="Consolas" panose="020B0609020204030204" charset="0"/>
              </a:rPr>
              <a:t>Help on built-in function sum in module builtins:</a:t>
            </a:r>
          </a:p>
          <a:p>
            <a:pPr marL="0" indent="0" fontAlgn="auto">
              <a:lnSpc>
                <a:spcPct val="100000"/>
              </a:lnSpc>
              <a:spcBef>
                <a:spcPts val="0"/>
              </a:spcBef>
              <a:buNone/>
            </a:pP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sum(iterable, start=0, /)</a:t>
            </a:r>
          </a:p>
          <a:p>
            <a:pPr marL="0" indent="0" fontAlgn="auto">
              <a:lnSpc>
                <a:spcPct val="100000"/>
              </a:lnSpc>
              <a:spcBef>
                <a:spcPts val="0"/>
              </a:spcBef>
              <a:buNone/>
            </a:pPr>
            <a:r>
              <a:rPr lang="en-US" sz="1800">
                <a:solidFill>
                  <a:srgbClr val="00B0F0"/>
                </a:solidFill>
                <a:latin typeface="Consolas" panose="020B0609020204030204" charset="0"/>
              </a:rPr>
              <a:t>    Return the sum of a 'start' value (default: 0) plus an iterable of numbers</a:t>
            </a:r>
          </a:p>
          <a:p>
            <a:pPr marL="0" indent="0" fontAlgn="auto">
              <a:lnSpc>
                <a:spcPct val="100000"/>
              </a:lnSpc>
              <a:spcBef>
                <a:spcPts val="0"/>
              </a:spcBef>
              <a:buNone/>
            </a:pPr>
            <a:r>
              <a:rPr lang="en-US" sz="1800">
                <a:solidFill>
                  <a:srgbClr val="00B0F0"/>
                </a:solidFill>
                <a:latin typeface="Consolas" panose="020B0609020204030204" charset="0"/>
              </a:rPr>
              <a:t>    </a:t>
            </a:r>
          </a:p>
          <a:p>
            <a:pPr marL="0" indent="0" fontAlgn="auto">
              <a:lnSpc>
                <a:spcPct val="100000"/>
              </a:lnSpc>
              <a:spcBef>
                <a:spcPts val="0"/>
              </a:spcBef>
              <a:buNone/>
            </a:pPr>
            <a:r>
              <a:rPr lang="en-US" sz="1800">
                <a:solidFill>
                  <a:srgbClr val="00B0F0"/>
                </a:solidFill>
                <a:latin typeface="Consolas" panose="020B0609020204030204" charset="0"/>
              </a:rPr>
              <a:t>    When the iterable is empty, return the start value.</a:t>
            </a:r>
          </a:p>
          <a:p>
            <a:pPr marL="0" indent="0" fontAlgn="auto">
              <a:lnSpc>
                <a:spcPct val="100000"/>
              </a:lnSpc>
              <a:spcBef>
                <a:spcPts val="0"/>
              </a:spcBef>
              <a:buNone/>
            </a:pPr>
            <a:r>
              <a:rPr lang="en-US" sz="1800">
                <a:solidFill>
                  <a:srgbClr val="00B0F0"/>
                </a:solidFill>
                <a:latin typeface="Consolas" panose="020B0609020204030204" charset="0"/>
              </a:rPr>
              <a:t>    This function is intended specifically for use with numeric values and may</a:t>
            </a:r>
          </a:p>
          <a:p>
            <a:pPr marL="0" indent="0" fontAlgn="auto">
              <a:lnSpc>
                <a:spcPct val="100000"/>
              </a:lnSpc>
              <a:spcBef>
                <a:spcPts val="0"/>
              </a:spcBef>
              <a:buNone/>
            </a:pPr>
            <a:r>
              <a:rPr lang="en-US" sz="1800">
                <a:solidFill>
                  <a:srgbClr val="00B0F0"/>
                </a:solidFill>
                <a:latin typeface="Consolas" panose="020B0609020204030204" charset="0"/>
              </a:rPr>
              <a:t>    reject non-numeric types.</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46</a:t>
            </a:fld>
            <a:endParaRPr lang="zh-CN" altLang="en-US"/>
          </a:p>
        </p:txBody>
      </p:sp>
      <p:graphicFrame>
        <p:nvGraphicFramePr>
          <p:cNvPr id="2" name="表格 -1"/>
          <p:cNvGraphicFramePr>
            <a:graphicFrameLocks noGrp="1"/>
          </p:cNvGraphicFramePr>
          <p:nvPr>
            <p:ph idx="1"/>
          </p:nvPr>
        </p:nvGraphicFramePr>
        <p:xfrm>
          <a:off x="838200" y="1321435"/>
          <a:ext cx="10516235" cy="4176395"/>
        </p:xfrm>
        <a:graphic>
          <a:graphicData uri="http://schemas.openxmlformats.org/drawingml/2006/table">
            <a:tbl>
              <a:tblPr firstRow="1" bandRow="1">
                <a:tableStyleId>{5940675A-B579-460E-94D1-54222C63F5DA}</a:tableStyleId>
              </a:tblPr>
              <a:tblGrid>
                <a:gridCol w="2527300">
                  <a:extLst>
                    <a:ext uri="{9D8B030D-6E8A-4147-A177-3AD203B41FA5}">
                      <a16:colId xmlns:a16="http://schemas.microsoft.com/office/drawing/2014/main" val="20000"/>
                    </a:ext>
                  </a:extLst>
                </a:gridCol>
                <a:gridCol w="7988935">
                  <a:extLst>
                    <a:ext uri="{9D8B030D-6E8A-4147-A177-3AD203B41FA5}">
                      <a16:colId xmlns:a16="http://schemas.microsoft.com/office/drawing/2014/main" val="20001"/>
                    </a:ext>
                  </a:extLst>
                </a:gridCol>
              </a:tblGrid>
              <a:tr h="24320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abs(x)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4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all(iterable)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都有</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等于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04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any(iterable)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使得</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ascii(obj)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0" u="none">
                          <a:latin typeface="宋体" panose="02010600030101010101" pitchFamily="2" charset="-122"/>
                          <a:ea typeface="宋体" panose="02010600030101010101" pitchFamily="2" charset="-122"/>
                          <a:cs typeface="宋体" panose="02010600030101010101" pitchFamily="2" charset="-122"/>
                        </a:rPr>
                        <a:t>ASCII</a:t>
                      </a:r>
                      <a:r>
                        <a:rPr lang="zh-CN" altLang="en-US" sz="18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bin(x)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返回与</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bytes(x)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转换为字节串表示形式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64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callable(obj)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r>
                        <a:rPr lang="zh-CN" altLang="en-US" sz="1800" b="0" u="none">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compile()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用于把</a:t>
                      </a:r>
                      <a:r>
                        <a:rPr lang="en-US" altLang="zh-CN" sz="1800" b="0" u="none">
                          <a:latin typeface="宋体" panose="02010600030101010101" pitchFamily="2" charset="-122"/>
                          <a:ea typeface="宋体" panose="02010600030101010101" pitchFamily="2" charset="-122"/>
                          <a:cs typeface="宋体" panose="02010600030101010101" pitchFamily="2" charset="-122"/>
                        </a:rPr>
                        <a:t>Python</a:t>
                      </a:r>
                      <a:r>
                        <a:rPr lang="zh-CN" altLang="en-US" sz="18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0" u="none">
                          <a:latin typeface="宋体" panose="02010600030101010101" pitchFamily="2" charset="-122"/>
                          <a:ea typeface="宋体" panose="02010600030101010101" pitchFamily="2" charset="-122"/>
                          <a:cs typeface="宋体" panose="02010600030101010101" pitchFamily="2" charset="-122"/>
                        </a:rPr>
                        <a:t>exec()</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eval()</a:t>
                      </a:r>
                      <a:r>
                        <a:rPr lang="zh-CN" altLang="en-US" sz="1800" b="0" u="none">
                          <a:latin typeface="宋体" panose="02010600030101010101" pitchFamily="2" charset="-122"/>
                          <a:ea typeface="宋体" panose="02010600030101010101" pitchFamily="2" charset="-122"/>
                          <a:cs typeface="宋体" panose="02010600030101010101" pitchFamily="2" charset="-122"/>
                        </a:rPr>
                        <a:t>函数执行的代码对象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complex(real, [imag])</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返回复数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chr(x)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编码为</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47</a:t>
            </a:fld>
            <a:endParaRPr lang="zh-CN" altLang="en-US"/>
          </a:p>
        </p:txBody>
      </p:sp>
      <p:graphicFrame>
        <p:nvGraphicFramePr>
          <p:cNvPr id="3" name="表格 -1"/>
          <p:cNvGraphicFramePr/>
          <p:nvPr/>
        </p:nvGraphicFramePr>
        <p:xfrm>
          <a:off x="876300" y="1520825"/>
          <a:ext cx="9860280" cy="4965700"/>
        </p:xfrm>
        <a:graphic>
          <a:graphicData uri="http://schemas.openxmlformats.org/drawingml/2006/table">
            <a:tbl>
              <a:tblPr firstRow="1" bandRow="1">
                <a:tableStyleId>{5940675A-B579-460E-94D1-54222C63F5DA}</a:tableStyleId>
              </a:tblPr>
              <a:tblGrid>
                <a:gridCol w="3427095">
                  <a:extLst>
                    <a:ext uri="{9D8B030D-6E8A-4147-A177-3AD203B41FA5}">
                      <a16:colId xmlns:a16="http://schemas.microsoft.com/office/drawing/2014/main" val="20000"/>
                    </a:ext>
                  </a:extLst>
                </a:gridCol>
                <a:gridCol w="6433185">
                  <a:extLst>
                    <a:ext uri="{9D8B030D-6E8A-4147-A177-3AD203B41FA5}">
                      <a16:colId xmlns:a16="http://schemas.microsoft.com/office/drawing/2014/main" val="20001"/>
                    </a:ext>
                  </a:extLst>
                </a:gridCol>
              </a:tblGrid>
              <a:tr h="24384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delattr(obj,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31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divmod(x, y)</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8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31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enumerate(iterable[, start])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800" b="0" u="none">
                          <a:latin typeface="宋体" panose="02010600030101010101" pitchFamily="2" charset="-122"/>
                          <a:ea typeface="宋体" panose="02010600030101010101" pitchFamily="2" charset="-122"/>
                          <a:cs typeface="宋体" panose="02010600030101010101" pitchFamily="2" charset="-122"/>
                        </a:rPr>
                        <a:t>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2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eval(s[, globals[, locals]])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s</a:t>
                      </a:r>
                      <a:r>
                        <a:rPr lang="zh-CN" altLang="en-US" sz="1800" b="0" u="none">
                          <a:latin typeface="宋体" panose="02010600030101010101" pitchFamily="2" charset="-122"/>
                          <a:ea typeface="宋体" panose="02010600030101010101" pitchFamily="2" charset="-122"/>
                          <a:cs typeface="宋体" panose="02010600030101010101" pitchFamily="2" charset="-122"/>
                        </a:rPr>
                        <a:t>中表达式的值</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exec(x)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27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filter(func, 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float(x)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转换为浮点数并返回</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frozenset([x]))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创建不可变的集合对象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321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getattr(obj, name[, default])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obj.name</a:t>
                      </a:r>
                      <a:r>
                        <a:rPr lang="zh-CN" altLang="en-US" sz="18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1482" name="文本框 1"/>
          <p:cNvSpPr txBox="1"/>
          <p:nvPr/>
        </p:nvSpPr>
        <p:spPr>
          <a:xfrm>
            <a:off x="8983663" y="1153795"/>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48</a:t>
            </a:fld>
            <a:endParaRPr lang="zh-CN" altLang="en-US"/>
          </a:p>
        </p:txBody>
      </p:sp>
      <p:graphicFrame>
        <p:nvGraphicFramePr>
          <p:cNvPr id="3" name="表格 -1"/>
          <p:cNvGraphicFramePr/>
          <p:nvPr/>
        </p:nvGraphicFramePr>
        <p:xfrm>
          <a:off x="895350" y="1547813"/>
          <a:ext cx="9749790" cy="4542155"/>
        </p:xfrm>
        <a:graphic>
          <a:graphicData uri="http://schemas.openxmlformats.org/drawingml/2006/table">
            <a:tbl>
              <a:tblPr firstRow="1" bandRow="1">
                <a:tableStyleId>{5940675A-B579-460E-94D1-54222C63F5DA}</a:tableStyleId>
              </a:tblPr>
              <a:tblGrid>
                <a:gridCol w="2551430">
                  <a:extLst>
                    <a:ext uri="{9D8B030D-6E8A-4147-A177-3AD203B41FA5}">
                      <a16:colId xmlns:a16="http://schemas.microsoft.com/office/drawing/2014/main" val="20000"/>
                    </a:ext>
                  </a:extLst>
                </a:gridCol>
                <a:gridCol w="7198360">
                  <a:extLst>
                    <a:ext uri="{9D8B030D-6E8A-4147-A177-3AD203B41FA5}">
                      <a16:colId xmlns:a16="http://schemas.microsoft.com/office/drawing/2014/main" val="20001"/>
                    </a:ext>
                  </a:extLst>
                </a:gridCol>
              </a:tblGrid>
              <a:tr h="25336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globals()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hash(x)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不可哈希则抛出异常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help(obj)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的帮助信息</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2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hex(x)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转换为十六进制串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id(obj)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的标识（内存地址）</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2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input([</a:t>
                      </a:r>
                      <a:r>
                        <a:rPr lang="zh-CN" altLang="en-US" sz="1800" b="0" u="none">
                          <a:latin typeface="宋体" panose="02010600030101010101" pitchFamily="2" charset="-122"/>
                          <a:ea typeface="宋体" panose="02010600030101010101" pitchFamily="2" charset="-122"/>
                          <a:cs typeface="宋体" panose="02010600030101010101" pitchFamily="2" charset="-122"/>
                        </a:rPr>
                        <a:t>提示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324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int(x[, d])</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）、分数（</a:t>
                      </a:r>
                      <a:r>
                        <a:rPr lang="en-US" altLang="zh-CN" sz="1800" b="0" u="none">
                          <a:latin typeface="宋体" panose="02010600030101010101" pitchFamily="2" charset="-122"/>
                          <a:ea typeface="宋体" panose="02010600030101010101" pitchFamily="2" charset="-122"/>
                          <a:cs typeface="宋体" panose="02010600030101010101" pitchFamily="2" charset="-122"/>
                        </a:rPr>
                        <a:t>Fraction</a:t>
                      </a:r>
                      <a:r>
                        <a:rPr lang="zh-CN" altLang="en-US" sz="18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0" u="none">
                          <a:latin typeface="宋体" panose="02010600030101010101" pitchFamily="2" charset="-122"/>
                          <a:ea typeface="宋体" panose="02010600030101010101" pitchFamily="2" charset="-122"/>
                          <a:cs typeface="宋体" panose="02010600030101010101" pitchFamily="2" charset="-122"/>
                        </a:rPr>
                        <a:t>Decimal</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默认为十进制</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57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isinstance(obj, class-or-type-or-tuple)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iter(...)</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7658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len(obj)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对象和其他可迭代对象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2506" name="文本框 1"/>
          <p:cNvSpPr txBox="1"/>
          <p:nvPr/>
        </p:nvSpPr>
        <p:spPr>
          <a:xfrm>
            <a:off x="9321483"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49</a:t>
            </a:fld>
            <a:endParaRPr lang="zh-CN" altLang="en-US"/>
          </a:p>
        </p:txBody>
      </p:sp>
      <p:graphicFrame>
        <p:nvGraphicFramePr>
          <p:cNvPr id="3" name="表格 -1"/>
          <p:cNvGraphicFramePr/>
          <p:nvPr/>
        </p:nvGraphicFramePr>
        <p:xfrm>
          <a:off x="862330" y="1516380"/>
          <a:ext cx="9739630" cy="417449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6539230">
                  <a:extLst>
                    <a:ext uri="{9D8B030D-6E8A-4147-A177-3AD203B41FA5}">
                      <a16:colId xmlns:a16="http://schemas.microsoft.com/office/drawing/2014/main" val="20001"/>
                    </a:ext>
                  </a:extLst>
                </a:gridCol>
              </a:tblGrid>
              <a:tr h="34099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list([x])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set([x])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tuple([x])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dict([x])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locals()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5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map(func, *iterables)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0" u="none">
                          <a:latin typeface="宋体" panose="02010600030101010101" pitchFamily="2" charset="-122"/>
                          <a:ea typeface="宋体" panose="02010600030101010101" pitchFamily="2" charset="-122"/>
                          <a:cs typeface="宋体" panose="02010600030101010101" pitchFamily="2" charset="-122"/>
                        </a:rPr>
                        <a:t>map</a:t>
                      </a:r>
                      <a:r>
                        <a:rPr lang="zh-CN" altLang="en-US" sz="18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0" u="none">
                          <a:latin typeface="宋体" panose="02010600030101010101" pitchFamily="2" charset="-122"/>
                          <a:ea typeface="宋体" panose="02010600030101010101" pitchFamily="2" charset="-122"/>
                          <a:cs typeface="宋体" panose="02010600030101010101" pitchFamily="2" charset="-122"/>
                        </a:rPr>
                        <a:t>iterables</a:t>
                      </a:r>
                      <a:r>
                        <a:rPr lang="zh-CN" altLang="en-US" sz="1800" b="0" u="none">
                          <a:latin typeface="宋体" panose="02010600030101010101" pitchFamily="2" charset="-122"/>
                          <a:ea typeface="宋体" panose="02010600030101010101" pitchFamily="2" charset="-122"/>
                          <a:cs typeface="宋体" panose="02010600030101010101" pitchFamily="2" charset="-122"/>
                        </a:rPr>
                        <a:t>指定的每个迭代对象，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0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max(x)</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min(x)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为空时返回的默认值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8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next(iterator[, default])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0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oct(x)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转换为八进制串</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open(name[, mode])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800" b="0" u="none">
                          <a:latin typeface="宋体" panose="02010600030101010101" pitchFamily="2" charset="-122"/>
                          <a:ea typeface="宋体" panose="02010600030101010101" pitchFamily="2" charset="-122"/>
                          <a:cs typeface="宋体" panose="02010600030101010101" pitchFamily="2" charset="-122"/>
                        </a:rPr>
                        <a:t>mode</a:t>
                      </a:r>
                      <a:r>
                        <a:rPr lang="zh-CN" altLang="en-US" sz="18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并返回文件对象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9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ord(x)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个字符</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pow(x, y, z=None)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y</a:t>
                      </a:r>
                      <a:r>
                        <a:rPr lang="zh-CN" altLang="en-US" sz="18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x ** y</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524" name="文本框 1"/>
          <p:cNvSpPr txBox="1"/>
          <p:nvPr/>
        </p:nvSpPr>
        <p:spPr>
          <a:xfrm>
            <a:off x="9280843" y="114935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2.1.1  </a:t>
            </a:r>
            <a:r>
              <a:rPr lang="zh-CN" altLang="en-US"/>
              <a:t>常量与变量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24577" name="文本占位符 21505"/>
          <p:cNvSpPr>
            <a:spLocks noGrp="1"/>
          </p:cNvSpPr>
          <p:nvPr>
            <p:ph idx="1"/>
          </p:nvPr>
        </p:nvSpPr>
        <p:spPr/>
        <p:txBody>
          <a:bodyPr anchor="t"/>
          <a:lstStyle/>
          <a:p>
            <a:pPr defTabSz="914400" fontAlgn="auto">
              <a:lnSpc>
                <a:spcPct val="150000"/>
              </a:lnSpc>
              <a:spcBef>
                <a:spcPts val="600"/>
              </a:spcBef>
              <a:spcAft>
                <a:spcPts val="600"/>
              </a:spcAft>
              <a:buSzPct val="90000"/>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a:t>
            </a:r>
            <a:r>
              <a:rPr lang="zh-CN" altLang="en-US" sz="2400">
                <a:solidFill>
                  <a:srgbClr val="FF0000"/>
                </a:solidFill>
                <a:latin typeface="宋体" panose="02010600030101010101" pitchFamily="2" charset="-122"/>
              </a:rPr>
              <a:t>不需要事先声明变量名及其类型</a:t>
            </a:r>
            <a:r>
              <a:rPr lang="zh-CN" altLang="en-US" sz="2400">
                <a:latin typeface="宋体" panose="02010600030101010101" pitchFamily="2" charset="-122"/>
              </a:rPr>
              <a:t>，直接赋值即可创建各种类型的对象变量。</a:t>
            </a:r>
            <a:r>
              <a:rPr lang="zh-CN" altLang="en-US" sz="2400">
                <a:latin typeface="宋体" panose="02010600030101010101" pitchFamily="2" charset="-122"/>
                <a:sym typeface="Arial" panose="020B0604020202020204" charset="-122"/>
              </a:rPr>
              <a:t>这一点适用于</a:t>
            </a:r>
            <a:r>
              <a:rPr lang="en-US" altLang="zh-CN" sz="2400">
                <a:latin typeface="宋体" panose="02010600030101010101" pitchFamily="2" charset="-122"/>
                <a:sym typeface="Arial" panose="020B0604020202020204" charset="-122"/>
              </a:rPr>
              <a:t>Python</a:t>
            </a:r>
            <a:r>
              <a:rPr lang="zh-CN" altLang="en-US" sz="2400">
                <a:latin typeface="宋体" panose="02010600030101010101" pitchFamily="2" charset="-122"/>
                <a:sym typeface="Arial" panose="020B0604020202020204" charset="-122"/>
              </a:rPr>
              <a:t>任意类型的对象。</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3</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创建了整型变量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3</a:t>
            </a:r>
            <a:r>
              <a:rPr lang="zh-CN" altLang="en-US" sz="2400">
                <a:latin typeface="宋体" panose="02010600030101010101" pitchFamily="2" charset="-122"/>
              </a:rPr>
              <a:t>，再例如语句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'Hello world.'</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创建了字符串变量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'Hello world.'</a:t>
            </a:r>
            <a:r>
              <a:rPr lang="zh-CN" altLang="en-US" sz="2400">
                <a:latin typeface="宋体" panose="02010600030101010101" pitchFamily="2" charset="-122"/>
              </a:rPr>
              <a:t>。</a:t>
            </a:r>
          </a:p>
        </p:txBody>
      </p:sp>
      <p:sp>
        <p:nvSpPr>
          <p:cNvPr id="5" name="线形标注 1 1"/>
          <p:cNvSpPr/>
          <p:nvPr/>
        </p:nvSpPr>
        <p:spPr>
          <a:xfrm>
            <a:off x="3147695" y="2898775"/>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凭空出现一个整型变量</a:t>
            </a:r>
            <a:r>
              <a:rPr lang="en-US" altLang="zh-CN" strike="noStrike" noProof="1">
                <a:solidFill>
                  <a:srgbClr val="FF0000"/>
                </a:solidFill>
              </a:rPr>
              <a:t>x</a:t>
            </a:r>
          </a:p>
        </p:txBody>
      </p:sp>
      <p:sp>
        <p:nvSpPr>
          <p:cNvPr id="6" name="线形标注 1 2"/>
          <p:cNvSpPr/>
          <p:nvPr/>
        </p:nvSpPr>
        <p:spPr>
          <a:xfrm>
            <a:off x="4857433" y="44888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ea typeface="宋体" panose="02010600030101010101" pitchFamily="2" charset="-122"/>
              </a:rPr>
              <a:t>新的字符串变量，再也不是原来的</a:t>
            </a:r>
            <a:r>
              <a:rPr lang="en-US" altLang="zh-CN" strike="noStrike" noProof="1">
                <a:solidFill>
                  <a:srgbClr val="FF0000"/>
                </a:solidFill>
                <a:ea typeface="宋体" panose="02010600030101010101" pitchFamily="2" charset="-122"/>
              </a:rPr>
              <a:t>x</a:t>
            </a:r>
            <a:r>
              <a:rPr lang="zh-CN" altLang="en-US" strike="noStrike" noProof="1">
                <a:solidFill>
                  <a:srgbClr val="FF0000"/>
                </a:solidFill>
                <a:ea typeface="宋体" panose="02010600030101010101" pitchFamily="2" charset="-122"/>
              </a:rPr>
              <a:t>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50</a:t>
            </a:fld>
            <a:endParaRPr lang="zh-CN" altLang="en-US"/>
          </a:p>
        </p:txBody>
      </p:sp>
      <p:graphicFrame>
        <p:nvGraphicFramePr>
          <p:cNvPr id="3" name="表格 -1"/>
          <p:cNvGraphicFramePr/>
          <p:nvPr/>
        </p:nvGraphicFramePr>
        <p:xfrm>
          <a:off x="916305" y="1530350"/>
          <a:ext cx="9722485" cy="4249420"/>
        </p:xfrm>
        <a:graphic>
          <a:graphicData uri="http://schemas.openxmlformats.org/drawingml/2006/table">
            <a:tbl>
              <a:tblPr firstRow="1" bandRow="1">
                <a:tableStyleId>{5940675A-B579-460E-94D1-54222C63F5DA}</a:tableStyleId>
              </a:tblPr>
              <a:tblGrid>
                <a:gridCol w="3465830">
                  <a:extLst>
                    <a:ext uri="{9D8B030D-6E8A-4147-A177-3AD203B41FA5}">
                      <a16:colId xmlns:a16="http://schemas.microsoft.com/office/drawing/2014/main" val="20000"/>
                    </a:ext>
                  </a:extLst>
                </a:gridCol>
                <a:gridCol w="6256655">
                  <a:extLst>
                    <a:ext uri="{9D8B030D-6E8A-4147-A177-3AD203B41FA5}">
                      <a16:colId xmlns:a16="http://schemas.microsoft.com/office/drawing/2014/main" val="20001"/>
                    </a:ext>
                  </a:extLst>
                </a:gridCol>
              </a:tblGrid>
              <a:tr h="3359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77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print(value, ..., sep=' ', end='\n', file=sys.stdout, flush=False)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基本输出函数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76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quit()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range([start,] end [, step]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0" u="none">
                          <a:latin typeface="宋体" panose="02010600030101010101" pitchFamily="2" charset="-122"/>
                          <a:ea typeface="宋体" panose="02010600030101010101" pitchFamily="2" charset="-122"/>
                          <a:cs typeface="宋体" panose="02010600030101010101" pitchFamily="2" charset="-122"/>
                        </a:rPr>
                        <a:t>[start,end)</a:t>
                      </a:r>
                      <a:r>
                        <a:rPr lang="zh-CN" altLang="en-US" sz="1800" b="0" u="none">
                          <a:latin typeface="宋体" panose="02010600030101010101" pitchFamily="2" charset="-122"/>
                          <a:ea typeface="宋体" panose="02010600030101010101" pitchFamily="2" charset="-122"/>
                          <a:cs typeface="宋体" panose="02010600030101010101" pitchFamily="2" charset="-122"/>
                        </a:rPr>
                        <a:t>内以</a:t>
                      </a:r>
                      <a:r>
                        <a:rPr lang="en-US" altLang="zh-CN" sz="1800" b="0" u="none">
                          <a:latin typeface="宋体" panose="02010600030101010101" pitchFamily="2" charset="-122"/>
                          <a:ea typeface="宋体" panose="02010600030101010101" pitchFamily="2" charset="-122"/>
                          <a:cs typeface="宋体" panose="02010600030101010101" pitchFamily="2" charset="-122"/>
                        </a:rPr>
                        <a:t>step</a:t>
                      </a:r>
                      <a:r>
                        <a:rPr lang="zh-CN" altLang="en-US" sz="1800" b="0" u="none">
                          <a:latin typeface="宋体" panose="02010600030101010101" pitchFamily="2" charset="-122"/>
                          <a:ea typeface="宋体" panose="02010600030101010101" pitchFamily="2" charset="-122"/>
                          <a:cs typeface="宋体" panose="02010600030101010101" pitchFamily="2" charset="-122"/>
                        </a:rPr>
                        <a:t>为步长的整数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144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reduce(func, sequence[, initial])</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2.x</a:t>
                      </a:r>
                      <a:r>
                        <a:rPr lang="zh-CN" altLang="en-US" sz="18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3.x</a:t>
                      </a:r>
                      <a:r>
                        <a:rPr lang="zh-CN" altLang="en-US" sz="18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800" b="0" u="none">
                          <a:latin typeface="宋体" panose="02010600030101010101" pitchFamily="2" charset="-122"/>
                          <a:ea typeface="宋体" panose="02010600030101010101" pitchFamily="2" charset="-122"/>
                          <a:cs typeface="宋体" panose="02010600030101010101" pitchFamily="2" charset="-122"/>
                        </a:rPr>
                        <a:t>functools</a:t>
                      </a:r>
                      <a:r>
                        <a:rPr lang="zh-CN" altLang="en-US" sz="1800" b="0" u="none">
                          <a:latin typeface="宋体" panose="02010600030101010101" pitchFamily="2" charset="-122"/>
                          <a:ea typeface="宋体" panose="02010600030101010101" pitchFamily="2" charset="-122"/>
                          <a:cs typeface="宋体" panose="02010600030101010101" pitchFamily="2" charset="-122"/>
                        </a:rPr>
                        <a:t>中导入</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函数再使用</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repr(obj)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reversed(seq)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39" name="文本框 2"/>
          <p:cNvSpPr txBox="1"/>
          <p:nvPr/>
        </p:nvSpPr>
        <p:spPr>
          <a:xfrm>
            <a:off x="9321483" y="116332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51</a:t>
            </a:fld>
            <a:endParaRPr lang="zh-CN" altLang="en-US"/>
          </a:p>
        </p:txBody>
      </p:sp>
      <p:graphicFrame>
        <p:nvGraphicFramePr>
          <p:cNvPr id="3" name="表格 -1"/>
          <p:cNvGraphicFramePr/>
          <p:nvPr/>
        </p:nvGraphicFramePr>
        <p:xfrm>
          <a:off x="876300" y="1548130"/>
          <a:ext cx="9676765" cy="3296285"/>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6496685">
                  <a:extLst>
                    <a:ext uri="{9D8B030D-6E8A-4147-A177-3AD203B41FA5}">
                      <a16:colId xmlns:a16="http://schemas.microsoft.com/office/drawing/2014/main" val="20001"/>
                    </a:ext>
                  </a:extLst>
                </a:gridCol>
              </a:tblGrid>
              <a:tr h="2978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0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round(x [, </a:t>
                      </a:r>
                      <a:r>
                        <a:rPr lang="zh-CN" altLang="en-US" sz="18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78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sorted(iterable, key=None, reverse=False)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key</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0" u="none">
                          <a:latin typeface="宋体" panose="02010600030101010101" pitchFamily="2" charset="-122"/>
                          <a:ea typeface="宋体" panose="02010600030101010101" pitchFamily="2" charset="-122"/>
                          <a:cs typeface="宋体" panose="02010600030101010101" pitchFamily="2" charset="-122"/>
                        </a:rPr>
                        <a:t>reverse</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内任何元素的顺序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直接转换为字符串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47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sum(x, start=0)</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8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type(obj)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的类型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77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zip(seq1 [, seq2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zip</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8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63" name="文本框 2"/>
          <p:cNvSpPr txBox="1"/>
          <p:nvPr/>
        </p:nvSpPr>
        <p:spPr>
          <a:xfrm>
            <a:off x="9231948"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2.4.1  类型转换与类型判断</a:t>
            </a:r>
          </a:p>
        </p:txBody>
      </p:sp>
      <p:sp>
        <p:nvSpPr>
          <p:cNvPr id="3" name="Content Placeholder 2"/>
          <p:cNvSpPr>
            <a:spLocks noGrp="1"/>
          </p:cNvSpPr>
          <p:nvPr>
            <p:ph idx="1"/>
          </p:nvPr>
        </p:nvSpPr>
        <p:spPr/>
        <p:txBody>
          <a:bodyPr/>
          <a:lstStyle/>
          <a:p>
            <a:pPr>
              <a:buFont typeface="Wingdings" panose="05000000000000000000" charset="0"/>
              <a:buChar char=""/>
            </a:pPr>
            <a:r>
              <a:rPr lang="en-US" sz="2400"/>
              <a:t>内置函数bin()、oct()、hex()用来将整数转换为二进制、八进制和十六进制形式，这三个函数都</a:t>
            </a:r>
            <a:r>
              <a:rPr lang="en-US" sz="2400">
                <a:solidFill>
                  <a:srgbClr val="FF0000"/>
                </a:solidFill>
              </a:rPr>
              <a:t>要求参数必须为整数</a:t>
            </a:r>
            <a:r>
              <a:rPr lang="en-US" sz="2400"/>
              <a:t>。</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bin(555)                      #把数字转换为二进制串</a:t>
            </a:r>
          </a:p>
          <a:p>
            <a:pPr marL="0" indent="0">
              <a:buNone/>
            </a:pPr>
            <a:r>
              <a:rPr lang="en-US" sz="2000">
                <a:solidFill>
                  <a:srgbClr val="00B0F0"/>
                </a:solidFill>
                <a:latin typeface="Consolas" panose="020B0609020204030204" charset="0"/>
              </a:rPr>
              <a:t>'0b1000101011'</a:t>
            </a:r>
          </a:p>
          <a:p>
            <a:pPr marL="0" indent="0">
              <a:buNone/>
            </a:pPr>
            <a:r>
              <a:rPr lang="en-US" sz="2000">
                <a:latin typeface="Consolas" panose="020B0609020204030204" charset="0"/>
              </a:rPr>
              <a:t>&gt;&gt;&gt; oct(555)                      #转换为八进制串</a:t>
            </a:r>
          </a:p>
          <a:p>
            <a:pPr marL="0" indent="0">
              <a:buNone/>
            </a:pPr>
            <a:r>
              <a:rPr lang="en-US" sz="2000">
                <a:solidFill>
                  <a:srgbClr val="00B0F0"/>
                </a:solidFill>
                <a:latin typeface="Consolas" panose="020B0609020204030204" charset="0"/>
              </a:rPr>
              <a:t>'0o1053'</a:t>
            </a:r>
          </a:p>
          <a:p>
            <a:pPr marL="0" indent="0">
              <a:buNone/>
            </a:pPr>
            <a:r>
              <a:rPr lang="en-US" sz="2000">
                <a:latin typeface="Consolas" panose="020B0609020204030204" charset="0"/>
              </a:rPr>
              <a:t>&gt;&gt;&gt; hex(555)                      #转换为十六进制串</a:t>
            </a:r>
          </a:p>
          <a:p>
            <a:pPr marL="0" indent="0">
              <a:buNone/>
            </a:pPr>
            <a:r>
              <a:rPr lang="en-US" sz="2000">
                <a:solidFill>
                  <a:srgbClr val="00B0F0"/>
                </a:solidFill>
                <a:latin typeface="Consolas" panose="020B0609020204030204" charset="0"/>
              </a:rPr>
              <a:t>'0x22b'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918825" cy="5187950"/>
          </a:xfrm>
        </p:spPr>
        <p:txBody>
          <a:bodyPr>
            <a:normAutofit/>
          </a:bodyPr>
          <a:lstStyle/>
          <a:p>
            <a:pPr fontAlgn="auto">
              <a:lnSpc>
                <a:spcPct val="100000"/>
              </a:lnSpc>
              <a:spcBef>
                <a:spcPts val="0"/>
              </a:spcBef>
              <a:buFont typeface="Wingdings" panose="05000000000000000000" charset="0"/>
              <a:buChar char=""/>
            </a:pPr>
            <a:r>
              <a:rPr lang="en-US" sz="2400"/>
              <a:t>内置函数int()用来将其他形式的数字转换为整数，参数可以为整数、实数、分数或合法的数字字符串</a:t>
            </a:r>
            <a:r>
              <a:rPr lang="zh-CN" altLang="en-US" sz="2400"/>
              <a:t>。</a:t>
            </a:r>
            <a:r>
              <a:rPr lang="en-US" sz="2400"/>
              <a:t>当参数为数字字符串时，还允许指定第二个参数base用来说明数字字符串的进制，</a:t>
            </a:r>
            <a:r>
              <a:rPr lang="en-US" sz="2400">
                <a:solidFill>
                  <a:srgbClr val="FF0000"/>
                </a:solidFill>
              </a:rPr>
              <a:t>base的取值应为0或2-36之间的整数</a:t>
            </a:r>
            <a:r>
              <a:rPr lang="en-US" sz="2400"/>
              <a:t>，其中0表示按数字字符串隐含的进制进行转换。</a:t>
            </a:r>
          </a:p>
          <a:p>
            <a:pPr marL="0" indent="0" fontAlgn="auto">
              <a:lnSpc>
                <a:spcPct val="100000"/>
              </a:lnSpc>
              <a:spcBef>
                <a:spcPts val="0"/>
              </a:spcBef>
              <a:buNone/>
            </a:pPr>
            <a:r>
              <a:rPr lang="en-US" sz="1800">
                <a:latin typeface="Consolas" panose="020B0609020204030204" charset="0"/>
              </a:rPr>
              <a:t>&gt;&gt;&gt; int(-3.2)                       #把实数转换为整数</a:t>
            </a:r>
          </a:p>
          <a:p>
            <a:pPr marL="0" indent="0" fontAlgn="auto">
              <a:lnSpc>
                <a:spcPct val="100000"/>
              </a:lnSpc>
              <a:spcBef>
                <a:spcPts val="0"/>
              </a:spcBef>
              <a:buNone/>
            </a:pPr>
            <a:r>
              <a:rPr lang="en-US" sz="1800">
                <a:solidFill>
                  <a:srgbClr val="00B0F0"/>
                </a:solidFill>
                <a:latin typeface="Consolas" panose="020B0609020204030204" charset="0"/>
              </a:rPr>
              <a:t>-3</a:t>
            </a:r>
          </a:p>
          <a:p>
            <a:pPr marL="0" indent="0" fontAlgn="auto">
              <a:lnSpc>
                <a:spcPct val="100000"/>
              </a:lnSpc>
              <a:spcBef>
                <a:spcPts val="0"/>
              </a:spcBef>
              <a:buNone/>
            </a:pPr>
            <a:r>
              <a:rPr lang="en-US" sz="1800">
                <a:latin typeface="Consolas" panose="020B0609020204030204" charset="0"/>
              </a:rPr>
              <a:t>&gt;&gt;&gt; from fractions import Fraction, Decimal</a:t>
            </a:r>
          </a:p>
          <a:p>
            <a:pPr marL="0" indent="0" fontAlgn="auto">
              <a:lnSpc>
                <a:spcPct val="100000"/>
              </a:lnSpc>
              <a:spcBef>
                <a:spcPts val="0"/>
              </a:spcBef>
              <a:buNone/>
            </a:pPr>
            <a:r>
              <a:rPr lang="en-US" sz="1800">
                <a:latin typeface="Consolas" panose="020B0609020204030204" charset="0"/>
              </a:rPr>
              <a:t>&gt;&gt;&gt; x = Fraction(7, 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Fraction(7, 3)</a:t>
            </a:r>
          </a:p>
          <a:p>
            <a:pPr marL="0" indent="0" fontAlgn="auto">
              <a:lnSpc>
                <a:spcPct val="100000"/>
              </a:lnSpc>
              <a:spcBef>
                <a:spcPts val="0"/>
              </a:spcBef>
              <a:buNone/>
            </a:pPr>
            <a:r>
              <a:rPr lang="en-US" sz="1800">
                <a:latin typeface="Consolas" panose="020B0609020204030204" charset="0"/>
              </a:rPr>
              <a:t>&gt;&gt;&gt; int(x)                          #把分数转换为整数</a:t>
            </a:r>
          </a:p>
          <a:p>
            <a:pPr marL="0" indent="0" fontAlgn="auto">
              <a:lnSpc>
                <a:spcPct val="100000"/>
              </a:lnSpc>
              <a:spcBef>
                <a:spcPts val="0"/>
              </a:spcBef>
              <a:buNone/>
            </a:pPr>
            <a:r>
              <a:rPr lang="en-US" sz="1800">
                <a:solidFill>
                  <a:srgbClr val="00B0F0"/>
                </a:solidFill>
                <a:latin typeface="Consolas" panose="020B0609020204030204" charset="0"/>
              </a:rPr>
              <a:t>2</a:t>
            </a:r>
          </a:p>
          <a:p>
            <a:pPr marL="0" indent="0" fontAlgn="auto">
              <a:lnSpc>
                <a:spcPct val="100000"/>
              </a:lnSpc>
              <a:spcBef>
                <a:spcPts val="0"/>
              </a:spcBef>
              <a:buNone/>
            </a:pPr>
            <a:r>
              <a:rPr lang="en-US" sz="1800">
                <a:latin typeface="Consolas" panose="020B0609020204030204" charset="0"/>
              </a:rPr>
              <a:t>&gt;&gt;&gt; x = Decimal(10/3)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Decimal('3.333333333333333481363069950020872056484222412109375')</a:t>
            </a:r>
          </a:p>
          <a:p>
            <a:pPr marL="0" indent="0" fontAlgn="auto">
              <a:lnSpc>
                <a:spcPct val="100000"/>
              </a:lnSpc>
              <a:spcBef>
                <a:spcPts val="0"/>
              </a:spcBef>
              <a:buNone/>
            </a:pPr>
            <a:r>
              <a:rPr lang="en-US" sz="1800">
                <a:latin typeface="Consolas" panose="020B0609020204030204" charset="0"/>
              </a:rPr>
              <a:t>&gt;&gt;&gt; int(x)                          #把高精度实数转换为整数</a:t>
            </a:r>
          </a:p>
          <a:p>
            <a:pPr marL="0" indent="0" fontAlgn="auto">
              <a:lnSpc>
                <a:spcPct val="100000"/>
              </a:lnSpc>
              <a:spcBef>
                <a:spcPts val="0"/>
              </a:spcBef>
              <a:buNone/>
            </a:pPr>
            <a:r>
              <a:rPr lang="en-US" sz="1800">
                <a:solidFill>
                  <a:srgbClr val="00B0F0"/>
                </a:solidFill>
                <a:latin typeface="Consolas" panose="020B0609020204030204" charset="0"/>
              </a:rPr>
              <a:t>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515600" cy="5034280"/>
          </a:xfrm>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int('0x22b', 16)                 #把十六进制数转换为十进制数</a:t>
            </a:r>
          </a:p>
          <a:p>
            <a:pPr marL="0" indent="0" fontAlgn="auto">
              <a:lnSpc>
                <a:spcPct val="100000"/>
              </a:lnSpc>
              <a:spcBef>
                <a:spcPts val="0"/>
              </a:spcBef>
              <a:buNone/>
            </a:pPr>
            <a:r>
              <a:rPr lang="en-US" sz="2000">
                <a:solidFill>
                  <a:srgbClr val="00B0F0"/>
                </a:solidFill>
                <a:latin typeface="Consolas" panose="020B0609020204030204" charset="0"/>
              </a:rPr>
              <a:t>555</a:t>
            </a:r>
          </a:p>
          <a:p>
            <a:pPr marL="0" indent="0" fontAlgn="auto">
              <a:lnSpc>
                <a:spcPct val="100000"/>
              </a:lnSpc>
              <a:spcBef>
                <a:spcPts val="0"/>
              </a:spcBef>
              <a:buNone/>
            </a:pPr>
            <a:r>
              <a:rPr lang="en-US" sz="2000">
                <a:latin typeface="Consolas" panose="020B0609020204030204" charset="0"/>
              </a:rPr>
              <a:t>&gt;&gt;&gt; int('22b', 16)                   #与上一行代码等价</a:t>
            </a:r>
          </a:p>
          <a:p>
            <a:pPr marL="0" indent="0" fontAlgn="auto">
              <a:lnSpc>
                <a:spcPct val="100000"/>
              </a:lnSpc>
              <a:spcBef>
                <a:spcPts val="0"/>
              </a:spcBef>
              <a:buNone/>
            </a:pPr>
            <a:r>
              <a:rPr lang="en-US" sz="2000">
                <a:solidFill>
                  <a:srgbClr val="00B0F0"/>
                </a:solidFill>
                <a:latin typeface="Consolas" panose="020B0609020204030204" charset="0"/>
              </a:rPr>
              <a:t>555</a:t>
            </a:r>
          </a:p>
          <a:p>
            <a:pPr marL="0" indent="0" fontAlgn="auto">
              <a:lnSpc>
                <a:spcPct val="100000"/>
              </a:lnSpc>
              <a:spcBef>
                <a:spcPts val="0"/>
              </a:spcBef>
              <a:buNone/>
            </a:pPr>
            <a:r>
              <a:rPr lang="en-US" sz="2000">
                <a:latin typeface="Consolas" panose="020B0609020204030204" charset="0"/>
              </a:rPr>
              <a:t>&gt;&gt;&gt; int(bin(54321), 2)               #二进制与十进制之间的转换</a:t>
            </a:r>
          </a:p>
          <a:p>
            <a:pPr marL="0" indent="0" fontAlgn="auto">
              <a:lnSpc>
                <a:spcPct val="100000"/>
              </a:lnSpc>
              <a:spcBef>
                <a:spcPts val="0"/>
              </a:spcBef>
              <a:buNone/>
            </a:pPr>
            <a:r>
              <a:rPr lang="en-US" sz="2000">
                <a:solidFill>
                  <a:srgbClr val="00B0F0"/>
                </a:solidFill>
                <a:latin typeface="Consolas" panose="020B0609020204030204" charset="0"/>
              </a:rPr>
              <a:t>54321</a:t>
            </a:r>
          </a:p>
          <a:p>
            <a:pPr marL="0" indent="0" fontAlgn="auto">
              <a:lnSpc>
                <a:spcPct val="100000"/>
              </a:lnSpc>
              <a:spcBef>
                <a:spcPts val="0"/>
              </a:spcBef>
              <a:buNone/>
            </a:pPr>
            <a:r>
              <a:rPr lang="en-US" sz="2000">
                <a:latin typeface="Consolas" panose="020B0609020204030204" charset="0"/>
              </a:rPr>
              <a:t>&gt;&gt;&gt; int('0b111')                     #非十进制字符串进，必须指定第二个参数</a:t>
            </a: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10: '0b111'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0)                  #第二个参数0表示使用字符串隐含的进制</a:t>
            </a:r>
          </a:p>
          <a:p>
            <a:pPr marL="0" indent="0" fontAlgn="auto">
              <a:lnSpc>
                <a:spcPct val="100000"/>
              </a:lnSpc>
              <a:spcBef>
                <a:spcPts val="0"/>
              </a:spcBef>
              <a:buNone/>
            </a:pPr>
            <a:r>
              <a:rPr lang="en-US" sz="2000">
                <a:solidFill>
                  <a:srgbClr val="00B0F0"/>
                </a:solidFill>
                <a:latin typeface="Consolas" panose="020B0609020204030204" charset="0"/>
              </a:rPr>
              <a:t>7</a:t>
            </a:r>
          </a:p>
          <a:p>
            <a:pPr marL="0" indent="0" fontAlgn="auto">
              <a:lnSpc>
                <a:spcPct val="100000"/>
              </a:lnSpc>
              <a:spcBef>
                <a:spcPts val="0"/>
              </a:spcBef>
              <a:buNone/>
            </a:pPr>
            <a:r>
              <a:rPr lang="en-US" sz="2000">
                <a:latin typeface="Consolas" panose="020B0609020204030204" charset="0"/>
              </a:rPr>
              <a:t>&gt;&gt;&gt; int('0b111', 6)                  #第二个参数应与隐含的进制一致</a:t>
            </a: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6: '0b111'</a:t>
            </a:r>
          </a:p>
          <a:p>
            <a:pPr marL="0" indent="0" fontAlgn="auto">
              <a:lnSpc>
                <a:spcPct val="100000"/>
              </a:lnSpc>
              <a:spcBef>
                <a:spcPts val="0"/>
              </a:spcBef>
              <a:buNone/>
            </a:pPr>
            <a:r>
              <a:rPr lang="en-US" sz="2000">
                <a:latin typeface="Consolas" panose="020B0609020204030204" charset="0"/>
              </a:rPr>
              <a:t>&gt;&gt;&gt; int('0b111', 2)</a:t>
            </a:r>
          </a:p>
          <a:p>
            <a:pPr marL="0" indent="0" fontAlgn="auto">
              <a:lnSpc>
                <a:spcPct val="100000"/>
              </a:lnSpc>
              <a:spcBef>
                <a:spcPts val="0"/>
              </a:spcBef>
              <a:buNone/>
            </a:pPr>
            <a:r>
              <a:rPr lang="en-US" sz="2000">
                <a:solidFill>
                  <a:srgbClr val="00B0F0"/>
                </a:solidFill>
                <a:latin typeface="Consolas" panose="020B0609020204030204" charset="0"/>
              </a:rPr>
              <a:t>7</a:t>
            </a:r>
          </a:p>
          <a:p>
            <a:pPr marL="0" indent="0" fontAlgn="auto">
              <a:lnSpc>
                <a:spcPct val="100000"/>
              </a:lnSpc>
              <a:spcBef>
                <a:spcPts val="0"/>
              </a:spcBef>
              <a:buNone/>
            </a:pPr>
            <a:r>
              <a:rPr lang="en-US" sz="2000">
                <a:latin typeface="Consolas" panose="020B0609020204030204" charset="0"/>
              </a:rPr>
              <a:t>&gt;&gt;&gt; int('111', 6)                    #字符串没有隐含进制</a:t>
            </a:r>
          </a:p>
          <a:p>
            <a:pPr marL="0" indent="0" fontAlgn="auto">
              <a:lnSpc>
                <a:spcPct val="100000"/>
              </a:lnSpc>
              <a:spcBef>
                <a:spcPts val="0"/>
              </a:spcBef>
              <a:buNone/>
            </a:pPr>
            <a:r>
              <a:rPr lang="en-US" sz="2000">
                <a:latin typeface="Consolas" panose="020B0609020204030204" charset="0"/>
              </a:rPr>
              <a:t>                                     #第二个参数可以为2-36之间的数字</a:t>
            </a:r>
          </a:p>
          <a:p>
            <a:pPr marL="0" indent="0" fontAlgn="auto">
              <a:lnSpc>
                <a:spcPct val="100000"/>
              </a:lnSpc>
              <a:spcBef>
                <a:spcPts val="0"/>
              </a:spcBef>
              <a:buNone/>
            </a:pPr>
            <a:r>
              <a:rPr lang="en-US" sz="2000">
                <a:solidFill>
                  <a:srgbClr val="00B0F0"/>
                </a:solidFill>
                <a:latin typeface="Consolas" panose="020B0609020204030204" charset="0"/>
              </a:rPr>
              <a:t>43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948035" cy="4639945"/>
          </a:xfrm>
        </p:spPr>
        <p:txBody>
          <a:bodyPr>
            <a:normAutofit/>
          </a:bodyPr>
          <a:lstStyle/>
          <a:p>
            <a:pPr fontAlgn="auto">
              <a:lnSpc>
                <a:spcPct val="100000"/>
              </a:lnSpc>
              <a:spcBef>
                <a:spcPts val="0"/>
              </a:spcBef>
              <a:buFont typeface="Wingdings" panose="05000000000000000000" charset="0"/>
              <a:buChar char=""/>
            </a:pPr>
            <a:r>
              <a:rPr lang="en-US" sz="2400"/>
              <a:t>内置函数float()用来将其他类型数据转换为实数，complex()可以用来生成复数。</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                       #把整数转换为实数</a:t>
            </a:r>
          </a:p>
          <a:p>
            <a:pPr marL="0" indent="0" fontAlgn="auto">
              <a:lnSpc>
                <a:spcPct val="100000"/>
              </a:lnSpc>
              <a:spcBef>
                <a:spcPts val="0"/>
              </a:spcBef>
              <a:buNone/>
            </a:pPr>
            <a:r>
              <a:rPr lang="en-US" sz="2000">
                <a:solidFill>
                  <a:srgbClr val="00B0F0"/>
                </a:solidFill>
                <a:latin typeface="Consolas" panose="020B0609020204030204" charset="0"/>
              </a:rPr>
              <a:t>3.0</a:t>
            </a:r>
          </a:p>
          <a:p>
            <a:pPr marL="0" indent="0" fontAlgn="auto">
              <a:lnSpc>
                <a:spcPct val="100000"/>
              </a:lnSpc>
              <a:spcBef>
                <a:spcPts val="0"/>
              </a:spcBef>
              <a:buNone/>
            </a:pPr>
            <a:r>
              <a:rPr lang="en-US" sz="2000">
                <a:latin typeface="Consolas" panose="020B0609020204030204" charset="0"/>
              </a:rPr>
              <a:t>&gt;&gt;&gt; float('3.5')                   #把数字字符串转换为实数</a:t>
            </a:r>
          </a:p>
          <a:p>
            <a:pPr marL="0" indent="0" fontAlgn="auto">
              <a:lnSpc>
                <a:spcPct val="100000"/>
              </a:lnSpc>
              <a:spcBef>
                <a:spcPts val="0"/>
              </a:spcBef>
              <a:buNone/>
            </a:pPr>
            <a:r>
              <a:rPr lang="en-US" sz="2000">
                <a:solidFill>
                  <a:srgbClr val="00B0F0"/>
                </a:solidFill>
                <a:latin typeface="Consolas" panose="020B0609020204030204" charset="0"/>
              </a:rPr>
              <a:t>3.5</a:t>
            </a:r>
          </a:p>
          <a:p>
            <a:pPr marL="0" indent="0" fontAlgn="auto">
              <a:lnSpc>
                <a:spcPct val="100000"/>
              </a:lnSpc>
              <a:spcBef>
                <a:spcPts val="0"/>
              </a:spcBef>
              <a:buNone/>
            </a:pPr>
            <a:r>
              <a:rPr lang="en-US" sz="2000">
                <a:latin typeface="Consolas" panose="020B0609020204030204" charset="0"/>
              </a:rPr>
              <a:t>&gt;&gt;&gt; float('inf')                   #无穷大，其中inf不区分大小写</a:t>
            </a:r>
          </a:p>
          <a:p>
            <a:pPr marL="0" indent="0" fontAlgn="auto">
              <a:lnSpc>
                <a:spcPct val="100000"/>
              </a:lnSpc>
              <a:spcBef>
                <a:spcPts val="0"/>
              </a:spcBef>
              <a:buNone/>
            </a:pPr>
            <a:r>
              <a:rPr lang="en-US" sz="2000">
                <a:solidFill>
                  <a:srgbClr val="00B0F0"/>
                </a:solidFill>
                <a:latin typeface="Consolas" panose="020B0609020204030204" charset="0"/>
              </a:rPr>
              <a:t>inf</a:t>
            </a:r>
          </a:p>
          <a:p>
            <a:pPr marL="0" indent="0" fontAlgn="auto">
              <a:lnSpc>
                <a:spcPct val="100000"/>
              </a:lnSpc>
              <a:spcBef>
                <a:spcPts val="0"/>
              </a:spcBef>
              <a:buNone/>
            </a:pPr>
            <a:r>
              <a:rPr lang="en-US" sz="2000">
                <a:latin typeface="Consolas" panose="020B0609020204030204" charset="0"/>
              </a:rPr>
              <a:t>&gt;&gt;&gt; complex(3)                     #指定实部</a:t>
            </a:r>
          </a:p>
          <a:p>
            <a:pPr marL="0" indent="0" fontAlgn="auto">
              <a:lnSpc>
                <a:spcPct val="100000"/>
              </a:lnSpc>
              <a:spcBef>
                <a:spcPts val="0"/>
              </a:spcBef>
              <a:buNone/>
            </a:pPr>
            <a:r>
              <a:rPr lang="en-US" sz="2000">
                <a:solidFill>
                  <a:srgbClr val="00B0F0"/>
                </a:solidFill>
                <a:latin typeface="Consolas" panose="020B0609020204030204" charset="0"/>
              </a:rPr>
              <a:t>(3+0j)</a:t>
            </a:r>
          </a:p>
          <a:p>
            <a:pPr marL="0" indent="0" fontAlgn="auto">
              <a:lnSpc>
                <a:spcPct val="100000"/>
              </a:lnSpc>
              <a:spcBef>
                <a:spcPts val="0"/>
              </a:spcBef>
              <a:buNone/>
            </a:pPr>
            <a:r>
              <a:rPr lang="en-US" sz="2000">
                <a:latin typeface="Consolas" panose="020B0609020204030204" charset="0"/>
              </a:rPr>
              <a:t>&gt;&gt;&gt; complex(3, 5)                  #指定实部和虚部</a:t>
            </a:r>
          </a:p>
          <a:p>
            <a:pPr marL="0" indent="0" fontAlgn="auto">
              <a:lnSpc>
                <a:spcPct val="100000"/>
              </a:lnSpc>
              <a:spcBef>
                <a:spcPts val="0"/>
              </a:spcBef>
              <a:buNone/>
            </a:pPr>
            <a:r>
              <a:rPr lang="en-US" sz="2000">
                <a:solidFill>
                  <a:srgbClr val="00B0F0"/>
                </a:solidFill>
                <a:latin typeface="Consolas" panose="020B0609020204030204" charset="0"/>
              </a:rPr>
              <a:t>(3+5j)</a:t>
            </a:r>
          </a:p>
          <a:p>
            <a:pPr marL="0" indent="0" fontAlgn="auto">
              <a:lnSpc>
                <a:spcPct val="100000"/>
              </a:lnSpc>
              <a:spcBef>
                <a:spcPts val="0"/>
              </a:spcBef>
              <a:buNone/>
            </a:pPr>
            <a:r>
              <a:rPr lang="en-US" sz="2000">
                <a:latin typeface="Consolas" panose="020B0609020204030204" charset="0"/>
              </a:rPr>
              <a:t>&gt;&gt;&gt; complex('inf')                 #无穷大</a:t>
            </a:r>
          </a:p>
          <a:p>
            <a:pPr marL="0" indent="0" fontAlgn="auto">
              <a:lnSpc>
                <a:spcPct val="100000"/>
              </a:lnSpc>
              <a:spcBef>
                <a:spcPts val="0"/>
              </a:spcBef>
              <a:buNone/>
            </a:pPr>
            <a:r>
              <a:rPr lang="en-US" sz="2000">
                <a:solidFill>
                  <a:srgbClr val="00B0F0"/>
                </a:solidFill>
                <a:latin typeface="Consolas" panose="020B0609020204030204" charset="0"/>
              </a:rPr>
              <a:t>(inf+0j)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803255" cy="5100320"/>
          </a:xfrm>
        </p:spPr>
        <p:txBody>
          <a:bodyPr>
            <a:normAutofit/>
          </a:bodyPr>
          <a:lstStyle/>
          <a:p>
            <a:pPr fontAlgn="auto">
              <a:lnSpc>
                <a:spcPct val="100000"/>
              </a:lnSpc>
              <a:spcBef>
                <a:spcPts val="0"/>
              </a:spcBef>
              <a:buFont typeface="Wingdings" panose="05000000000000000000" charset="0"/>
              <a:buChar char=""/>
            </a:pPr>
            <a:r>
              <a:rPr lang="en-US" sz="2400"/>
              <a:t>ord()和chr()是一对功能相反的函数，ord()用来返回单个字符的Unicode码，而chr()则用来返回Unicode编码对应的字符，str()则直接将其任意类型参数转换为字符串。</a:t>
            </a:r>
          </a:p>
          <a:p>
            <a:pPr marL="0" indent="0" fontAlgn="auto">
              <a:lnSpc>
                <a:spcPct val="100000"/>
              </a:lnSpc>
              <a:spcBef>
                <a:spcPts val="0"/>
              </a:spcBef>
              <a:buNone/>
            </a:pPr>
            <a:r>
              <a:rPr lang="en-US" sz="1800">
                <a:latin typeface="Consolas" panose="020B0609020204030204" charset="0"/>
              </a:rPr>
              <a:t>&gt;&gt;&gt; ord('a')           #查看指定字符的Unicode编码</a:t>
            </a:r>
          </a:p>
          <a:p>
            <a:pPr marL="0" indent="0" fontAlgn="auto">
              <a:lnSpc>
                <a:spcPct val="100000"/>
              </a:lnSpc>
              <a:spcBef>
                <a:spcPts val="0"/>
              </a:spcBef>
              <a:buNone/>
            </a:pPr>
            <a:r>
              <a:rPr lang="en-US" sz="1800">
                <a:solidFill>
                  <a:srgbClr val="00B0F0"/>
                </a:solidFill>
                <a:latin typeface="Consolas" panose="020B0609020204030204" charset="0"/>
              </a:rPr>
              <a:t>97</a:t>
            </a:r>
          </a:p>
          <a:p>
            <a:pPr marL="0" indent="0" fontAlgn="auto">
              <a:lnSpc>
                <a:spcPct val="100000"/>
              </a:lnSpc>
              <a:spcBef>
                <a:spcPts val="0"/>
              </a:spcBef>
              <a:buNone/>
            </a:pPr>
            <a:r>
              <a:rPr lang="en-US" sz="1800">
                <a:latin typeface="Consolas" panose="020B0609020204030204" charset="0"/>
              </a:rPr>
              <a:t>&gt;&gt;&gt; chr(65)            #返回数字65对应的字符</a:t>
            </a:r>
          </a:p>
          <a:p>
            <a:pPr marL="0" indent="0" fontAlgn="auto">
              <a:lnSpc>
                <a:spcPct val="100000"/>
              </a:lnSpc>
              <a:spcBef>
                <a:spcPts val="0"/>
              </a:spcBef>
              <a:buNone/>
            </a:pPr>
            <a:r>
              <a:rPr lang="en-US" sz="1800">
                <a:solidFill>
                  <a:srgbClr val="00B0F0"/>
                </a:solidFill>
                <a:latin typeface="Consolas" panose="020B0609020204030204" charset="0"/>
              </a:rPr>
              <a:t>'A'</a:t>
            </a:r>
          </a:p>
          <a:p>
            <a:pPr marL="0" indent="0" fontAlgn="auto">
              <a:lnSpc>
                <a:spcPct val="100000"/>
              </a:lnSpc>
              <a:spcBef>
                <a:spcPts val="0"/>
              </a:spcBef>
              <a:buNone/>
            </a:pPr>
            <a:r>
              <a:rPr lang="en-US" sz="1800">
                <a:latin typeface="Consolas" panose="020B0609020204030204" charset="0"/>
              </a:rPr>
              <a:t>&gt;&gt;&gt; chr(ord('A')+1)    #Python不允许字符串和数字之间的加法操作</a:t>
            </a:r>
          </a:p>
          <a:p>
            <a:pPr marL="0" indent="0" fontAlgn="auto">
              <a:lnSpc>
                <a:spcPct val="100000"/>
              </a:lnSpc>
              <a:spcBef>
                <a:spcPts val="0"/>
              </a:spcBef>
              <a:buNone/>
            </a:pPr>
            <a:r>
              <a:rPr lang="en-US" sz="1800">
                <a:solidFill>
                  <a:srgbClr val="00B0F0"/>
                </a:solidFill>
                <a:latin typeface="Consolas" panose="020B0609020204030204" charset="0"/>
              </a:rPr>
              <a:t>'B'</a:t>
            </a:r>
          </a:p>
          <a:p>
            <a:pPr marL="0" indent="0" fontAlgn="auto">
              <a:lnSpc>
                <a:spcPct val="100000"/>
              </a:lnSpc>
              <a:spcBef>
                <a:spcPts val="0"/>
              </a:spcBef>
              <a:buNone/>
            </a:pPr>
            <a:r>
              <a:rPr lang="en-US" sz="1800">
                <a:latin typeface="Consolas" panose="020B0609020204030204" charset="0"/>
              </a:rPr>
              <a:t>&gt;&gt;&gt; chr(ord('国')+1)   #支持中文</a:t>
            </a:r>
          </a:p>
          <a:p>
            <a:pPr marL="0" indent="0" fontAlgn="auto">
              <a:lnSpc>
                <a:spcPct val="100000"/>
              </a:lnSpc>
              <a:spcBef>
                <a:spcPts val="0"/>
              </a:spcBef>
              <a:buNone/>
            </a:pPr>
            <a:r>
              <a:rPr lang="en-US" sz="1800">
                <a:solidFill>
                  <a:srgbClr val="00B0F0"/>
                </a:solidFill>
                <a:latin typeface="Consolas" panose="020B0609020204030204" charset="0"/>
              </a:rPr>
              <a:t>'图'</a:t>
            </a:r>
          </a:p>
          <a:p>
            <a:pPr marL="0" indent="0" fontAlgn="auto">
              <a:lnSpc>
                <a:spcPct val="100000"/>
              </a:lnSpc>
              <a:spcBef>
                <a:spcPts val="0"/>
              </a:spcBef>
              <a:buNone/>
            </a:pPr>
            <a:r>
              <a:rPr lang="en-US" sz="1800">
                <a:latin typeface="Consolas" panose="020B0609020204030204" charset="0"/>
              </a:rPr>
              <a:t>&gt;&gt;&gt; ord('董')          #这个用法仅适用于Python 3.x</a:t>
            </a:r>
          </a:p>
          <a:p>
            <a:pPr marL="0" indent="0" fontAlgn="auto">
              <a:lnSpc>
                <a:spcPct val="100000"/>
              </a:lnSpc>
              <a:spcBef>
                <a:spcPts val="0"/>
              </a:spcBef>
              <a:buNone/>
            </a:pPr>
            <a:r>
              <a:rPr lang="en-US" sz="1800">
                <a:solidFill>
                  <a:srgbClr val="00B0F0"/>
                </a:solidFill>
                <a:latin typeface="Consolas" panose="020B0609020204030204" charset="0"/>
              </a:rPr>
              <a:t>33891</a:t>
            </a:r>
          </a:p>
          <a:p>
            <a:pPr marL="0" indent="0" fontAlgn="auto">
              <a:lnSpc>
                <a:spcPct val="100000"/>
              </a:lnSpc>
              <a:spcBef>
                <a:spcPts val="0"/>
              </a:spcBef>
              <a:buNone/>
            </a:pPr>
            <a:r>
              <a:rPr lang="en-US" sz="1800">
                <a:latin typeface="Consolas" panose="020B0609020204030204" charset="0"/>
              </a:rPr>
              <a:t>&gt;&gt;&gt; ord('付')</a:t>
            </a:r>
          </a:p>
          <a:p>
            <a:pPr marL="0" indent="0" fontAlgn="auto">
              <a:lnSpc>
                <a:spcPct val="100000"/>
              </a:lnSpc>
              <a:spcBef>
                <a:spcPts val="0"/>
              </a:spcBef>
              <a:buNone/>
            </a:pPr>
            <a:r>
              <a:rPr lang="en-US" sz="1800">
                <a:solidFill>
                  <a:srgbClr val="00B0F0"/>
                </a:solidFill>
                <a:latin typeface="Consolas" panose="020B0609020204030204" charset="0"/>
              </a:rPr>
              <a:t>20184</a:t>
            </a:r>
          </a:p>
          <a:p>
            <a:pPr marL="0" indent="0" fontAlgn="auto">
              <a:lnSpc>
                <a:spcPct val="100000"/>
              </a:lnSpc>
              <a:spcBef>
                <a:spcPts val="0"/>
              </a:spcBef>
              <a:buNone/>
            </a:pPr>
            <a:r>
              <a:rPr lang="en-US" sz="1800">
                <a:latin typeface="Consolas" panose="020B0609020204030204" charset="0"/>
              </a:rPr>
              <a:t>&gt;&gt;&gt; ord('国')</a:t>
            </a:r>
          </a:p>
          <a:p>
            <a:pPr marL="0" indent="0" fontAlgn="auto">
              <a:lnSpc>
                <a:spcPct val="100000"/>
              </a:lnSpc>
              <a:spcBef>
                <a:spcPts val="0"/>
              </a:spcBef>
              <a:buNone/>
            </a:pPr>
            <a:r>
              <a:rPr lang="en-US" sz="1800">
                <a:solidFill>
                  <a:srgbClr val="00B0F0"/>
                </a:solidFill>
                <a:latin typeface="Consolas" panose="020B0609020204030204" charset="0"/>
              </a:rPr>
              <a:t>22269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''.join(map(chr, (33891, 20184, 22269)))</a:t>
            </a:r>
          </a:p>
          <a:p>
            <a:pPr marL="0" indent="0" fontAlgn="auto">
              <a:lnSpc>
                <a:spcPct val="100000"/>
              </a:lnSpc>
              <a:spcBef>
                <a:spcPts val="0"/>
              </a:spcBef>
              <a:buNone/>
            </a:pPr>
            <a:r>
              <a:rPr lang="en-US" sz="2000">
                <a:solidFill>
                  <a:srgbClr val="00B0F0"/>
                </a:solidFill>
                <a:latin typeface="Consolas" panose="020B0609020204030204" charset="0"/>
              </a:rPr>
              <a:t>'董付国'</a:t>
            </a:r>
          </a:p>
          <a:p>
            <a:pPr marL="0" indent="0" fontAlgn="auto">
              <a:lnSpc>
                <a:spcPct val="100000"/>
              </a:lnSpc>
              <a:spcBef>
                <a:spcPts val="0"/>
              </a:spcBef>
              <a:buNone/>
            </a:pPr>
            <a:r>
              <a:rPr lang="en-US" sz="2000">
                <a:latin typeface="Consolas" panose="020B0609020204030204" charset="0"/>
              </a:rPr>
              <a:t>&gt;&gt;&gt; str(1234)                      #直接变成字符串</a:t>
            </a:r>
          </a:p>
          <a:p>
            <a:pPr marL="0" indent="0" fontAlgn="auto">
              <a:lnSpc>
                <a:spcPct val="100000"/>
              </a:lnSpc>
              <a:spcBef>
                <a:spcPts val="0"/>
              </a:spcBef>
              <a:buNone/>
            </a:pPr>
            <a:r>
              <a:rPr lang="en-US" sz="2000">
                <a:solidFill>
                  <a:srgbClr val="00B0F0"/>
                </a:solidFill>
                <a:latin typeface="Consolas" panose="020B0609020204030204" charset="0"/>
              </a:rPr>
              <a:t>'1234'</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lstStyle/>
          <a:p>
            <a:pPr fontAlgn="auto">
              <a:lnSpc>
                <a:spcPct val="100000"/>
              </a:lnSpc>
              <a:spcBef>
                <a:spcPts val="0"/>
              </a:spcBef>
              <a:buFont typeface="Wingdings" panose="05000000000000000000" charset="0"/>
              <a:buChar char=""/>
            </a:pPr>
            <a:r>
              <a:rPr lang="en-US" sz="2400"/>
              <a:t>内置类ascii可以把对象转换为ASCII码表示形式，必要的时候使用转义字符来表示特定的字符。</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ascii('a')</a:t>
            </a:r>
          </a:p>
          <a:p>
            <a:pPr marL="0" indent="0" fontAlgn="auto">
              <a:lnSpc>
                <a:spcPct val="100000"/>
              </a:lnSpc>
              <a:spcBef>
                <a:spcPts val="0"/>
              </a:spcBef>
              <a:buNone/>
            </a:pPr>
            <a:r>
              <a:rPr lang="en-US" sz="2000">
                <a:solidFill>
                  <a:srgbClr val="00B0F0"/>
                </a:solidFill>
                <a:latin typeface="Consolas" panose="020B0609020204030204" charset="0"/>
              </a:rPr>
              <a:t>"'a'"</a:t>
            </a:r>
          </a:p>
          <a:p>
            <a:pPr marL="0" indent="0" fontAlgn="auto">
              <a:lnSpc>
                <a:spcPct val="100000"/>
              </a:lnSpc>
              <a:spcBef>
                <a:spcPts val="0"/>
              </a:spcBef>
              <a:buNone/>
            </a:pPr>
            <a:r>
              <a:rPr lang="en-US" sz="2000">
                <a:latin typeface="Consolas" panose="020B0609020204030204" charset="0"/>
              </a:rPr>
              <a:t>&gt;&gt;&gt; ascii('董付国')</a:t>
            </a:r>
          </a:p>
          <a:p>
            <a:pPr marL="0" indent="0" fontAlgn="auto">
              <a:lnSpc>
                <a:spcPct val="100000"/>
              </a:lnSpc>
              <a:spcBef>
                <a:spcPts val="0"/>
              </a:spcBef>
              <a:buNone/>
            </a:pPr>
            <a:r>
              <a:rPr lang="en-US" sz="2000">
                <a:solidFill>
                  <a:srgbClr val="00B0F0"/>
                </a:solidFill>
                <a:latin typeface="Consolas" panose="020B0609020204030204" charset="0"/>
              </a:rPr>
              <a:t>"'\\u8463\\u4ed8\\u56fd'"</a:t>
            </a:r>
          </a:p>
          <a:p>
            <a:pPr marL="0" indent="0" fontAlgn="auto">
              <a:lnSpc>
                <a:spcPct val="100000"/>
              </a:lnSpc>
              <a:spcBef>
                <a:spcPts val="0"/>
              </a:spcBef>
              <a:buNone/>
            </a:pPr>
            <a:r>
              <a:rPr lang="en-US" sz="2000">
                <a:latin typeface="Consolas" panose="020B0609020204030204" charset="0"/>
              </a:rPr>
              <a:t>&gt;&gt;&gt; eval(_)                        #对字符串进行求值</a:t>
            </a:r>
          </a:p>
          <a:p>
            <a:pPr marL="0" indent="0" fontAlgn="auto">
              <a:lnSpc>
                <a:spcPct val="100000"/>
              </a:lnSpc>
              <a:spcBef>
                <a:spcPts val="0"/>
              </a:spcBef>
              <a:buNone/>
            </a:pPr>
            <a:r>
              <a:rPr lang="en-US" sz="2000">
                <a:solidFill>
                  <a:srgbClr val="00B0F0"/>
                </a:solidFill>
                <a:latin typeface="Consolas" panose="020B0609020204030204" charset="0"/>
              </a:rPr>
              <a:t>'董付国'</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内置类bytes用来生成字节串，或者把指定对象转换为特定编码的字节串。</a:t>
            </a:r>
          </a:p>
          <a:p>
            <a:pPr marL="0" indent="0" fontAlgn="auto">
              <a:lnSpc>
                <a:spcPct val="100000"/>
              </a:lnSpc>
              <a:spcBef>
                <a:spcPts val="0"/>
              </a:spcBef>
              <a:buNone/>
            </a:pPr>
            <a:r>
              <a:rPr lang="en-US" sz="2000">
                <a:latin typeface="Consolas" panose="020B0609020204030204" charset="0"/>
              </a:rPr>
              <a:t>&gt;&gt;&gt; bytes()                        #生成空字节串</a:t>
            </a:r>
          </a:p>
          <a:p>
            <a:pPr marL="0" indent="0" fontAlgn="auto">
              <a:lnSpc>
                <a:spcPct val="100000"/>
              </a:lnSpc>
              <a:spcBef>
                <a:spcPts val="0"/>
              </a:spcBef>
              <a:buNone/>
            </a:pPr>
            <a:r>
              <a:rPr lang="en-US" sz="2000">
                <a:solidFill>
                  <a:srgbClr val="00B0F0"/>
                </a:solidFill>
                <a:latin typeface="Consolas" panose="020B0609020204030204" charset="0"/>
              </a:rPr>
              <a:t>b''</a:t>
            </a:r>
          </a:p>
          <a:p>
            <a:pPr marL="0" indent="0" fontAlgn="auto">
              <a:lnSpc>
                <a:spcPct val="100000"/>
              </a:lnSpc>
              <a:spcBef>
                <a:spcPts val="0"/>
              </a:spcBef>
              <a:buNone/>
            </a:pPr>
            <a:r>
              <a:rPr lang="en-US" sz="2000">
                <a:latin typeface="Consolas" panose="020B0609020204030204" charset="0"/>
              </a:rPr>
              <a:t>&gt;&gt;&gt; bytes(3)                       #生成长度为3的字节串</a:t>
            </a:r>
          </a:p>
          <a:p>
            <a:pPr marL="0" indent="0" fontAlgn="auto">
              <a:lnSpc>
                <a:spcPct val="100000"/>
              </a:lnSpc>
              <a:spcBef>
                <a:spcPts val="0"/>
              </a:spcBef>
              <a:buNone/>
            </a:pPr>
            <a:r>
              <a:rPr lang="en-US" sz="2000">
                <a:solidFill>
                  <a:srgbClr val="00B0F0"/>
                </a:solidFill>
                <a:latin typeface="Consolas" panose="020B0609020204030204" charset="0"/>
              </a:rPr>
              <a:t>b'\x00\x00\x00'</a:t>
            </a:r>
          </a:p>
          <a:p>
            <a:pPr marL="0" indent="0" fontAlgn="auto">
              <a:lnSpc>
                <a:spcPct val="100000"/>
              </a:lnSpc>
              <a:spcBef>
                <a:spcPts val="0"/>
              </a:spcBef>
              <a:buNone/>
            </a:pPr>
            <a:r>
              <a:rPr lang="en-US" sz="2000">
                <a:latin typeface="Consolas" panose="020B0609020204030204" charset="0"/>
              </a:rPr>
              <a:t>&gt;&gt;&gt; bytes('董付国','utf8')         #把字符串转换为字节串</a:t>
            </a:r>
          </a:p>
          <a:p>
            <a:pPr marL="0" indent="0" fontAlgn="auto">
              <a:lnSpc>
                <a:spcPct val="100000"/>
              </a:lnSpc>
              <a:spcBef>
                <a:spcPts val="0"/>
              </a:spcBef>
              <a:buNone/>
            </a:pPr>
            <a:r>
              <a:rPr lang="en-US" sz="2000">
                <a:solidFill>
                  <a:srgbClr val="00B0F0"/>
                </a:solidFill>
                <a:latin typeface="Consolas" panose="020B0609020204030204" charset="0"/>
              </a:rPr>
              <a:t>b'\xe8\x91\xa3\xe4\xbb\x98\xe5\x9b\xbd'</a:t>
            </a:r>
          </a:p>
          <a:p>
            <a:pPr marL="0" indent="0" fontAlgn="auto">
              <a:lnSpc>
                <a:spcPct val="100000"/>
              </a:lnSpc>
              <a:spcBef>
                <a:spcPts val="0"/>
              </a:spcBef>
              <a:buNone/>
            </a:pPr>
            <a:r>
              <a:rPr lang="en-US" sz="2000">
                <a:latin typeface="Consolas" panose="020B0609020204030204" charset="0"/>
              </a:rPr>
              <a:t>&gt;&gt;&gt; bytes('董付国','gbk')          #可以指定不同的编码格式</a:t>
            </a:r>
          </a:p>
          <a:p>
            <a:pPr marL="0" indent="0" fontAlgn="auto">
              <a:lnSpc>
                <a:spcPct val="100000"/>
              </a:lnSpc>
              <a:spcBef>
                <a:spcPts val="0"/>
              </a:spcBef>
              <a:buNone/>
            </a:pPr>
            <a:r>
              <a:rPr lang="en-US" sz="2000">
                <a:solidFill>
                  <a:srgbClr val="00B0F0"/>
                </a:solidFill>
                <a:latin typeface="Consolas" panose="020B0609020204030204" charset="0"/>
              </a:rPr>
              <a:t>b'\xb6\xad\xb8\xb6\xb9\xfa'</a:t>
            </a:r>
          </a:p>
          <a:p>
            <a:pPr marL="0" indent="0" fontAlgn="auto">
              <a:lnSpc>
                <a:spcPct val="100000"/>
              </a:lnSpc>
              <a:spcBef>
                <a:spcPts val="0"/>
              </a:spcBef>
              <a:buNone/>
            </a:pPr>
            <a:r>
              <a:rPr lang="en-US" sz="2000">
                <a:latin typeface="Consolas" panose="020B0609020204030204" charset="0"/>
              </a:rPr>
              <a:t>&gt;&gt;&gt; str(_, 'gbk')                 #使用同样的编码格式进行解码</a:t>
            </a:r>
          </a:p>
          <a:p>
            <a:pPr marL="0" indent="0" fontAlgn="auto">
              <a:lnSpc>
                <a:spcPct val="100000"/>
              </a:lnSpc>
              <a:spcBef>
                <a:spcPts val="0"/>
              </a:spcBef>
              <a:buNone/>
            </a:pPr>
            <a:r>
              <a:rPr lang="en-US" sz="2000">
                <a:solidFill>
                  <a:srgbClr val="00B0F0"/>
                </a:solidFill>
                <a:latin typeface="Consolas" panose="020B0609020204030204" charset="0"/>
              </a:rPr>
              <a:t>'董付国'</a:t>
            </a:r>
          </a:p>
          <a:p>
            <a:pPr marL="0" indent="0" fontAlgn="auto">
              <a:lnSpc>
                <a:spcPct val="100000"/>
              </a:lnSpc>
              <a:spcBef>
                <a:spcPts val="0"/>
              </a:spcBef>
              <a:buNone/>
            </a:pPr>
            <a:r>
              <a:rPr lang="en-US" sz="2000">
                <a:latin typeface="Consolas" panose="020B0609020204030204" charset="0"/>
              </a:rPr>
              <a:t>&gt;&gt;&gt; '董付国'.encode('gbk')         #等价于使用btyes()进行转换</a:t>
            </a:r>
          </a:p>
          <a:p>
            <a:pPr marL="0" indent="0" fontAlgn="auto">
              <a:lnSpc>
                <a:spcPct val="100000"/>
              </a:lnSpc>
              <a:spcBef>
                <a:spcPts val="0"/>
              </a:spcBef>
              <a:buNone/>
            </a:pPr>
            <a:r>
              <a:rPr lang="en-US" sz="2000">
                <a:solidFill>
                  <a:srgbClr val="00B0F0"/>
                </a:solidFill>
                <a:latin typeface="Consolas" panose="020B0609020204030204" charset="0"/>
              </a:rPr>
              <a:t>b'\xb6\xad\xb8\xb6\xb9\xfa'</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p:txBody>
          <a:bodyPr>
            <a:normAutofit/>
          </a:bodyPr>
          <a:lstStyle/>
          <a:p>
            <a:pPr>
              <a:lnSpc>
                <a:spcPct val="150000"/>
              </a:lnSpc>
              <a:spcBef>
                <a:spcPct val="0"/>
              </a:spcBef>
              <a:buFont typeface="Wingdings" panose="05000000000000000000" charset="0"/>
              <a:buChar char="§"/>
            </a:pP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采用的是</a:t>
            </a:r>
            <a:r>
              <a:rPr lang="zh-CN" altLang="en-US" sz="2400">
                <a:solidFill>
                  <a:srgbClr val="FF0000"/>
                </a:solidFill>
                <a:latin typeface="宋体" panose="02010600030101010101" pitchFamily="2" charset="-122"/>
                <a:sym typeface="+mn-ea"/>
              </a:rPr>
              <a:t>基于值的内存管理方式</a:t>
            </a:r>
            <a:r>
              <a:rPr lang="zh-CN" altLang="en-US" sz="2400">
                <a:latin typeface="宋体" panose="02010600030101010101" pitchFamily="2" charset="-122"/>
                <a:sym typeface="+mn-ea"/>
              </a:rPr>
              <a:t>，如果为不同变量赋值为相同值，这个值在内存中只有一份，多个变量指向同一块内存地址。</a:t>
            </a:r>
            <a:endParaRPr lang="zh-CN" altLang="en-US" sz="2400">
              <a:latin typeface="宋体" panose="02010600030101010101" pitchFamily="2" charset="-122"/>
            </a:endParaRPr>
          </a:p>
          <a:p>
            <a:pPr>
              <a:lnSpc>
                <a:spcPct val="80000"/>
              </a:lnSpc>
              <a:buNone/>
            </a:pPr>
            <a:r>
              <a:rPr lang="en-US" altLang="zh-CN" sz="2000">
                <a:latin typeface="Consolas" panose="020B0609020204030204" charset="0"/>
                <a:sym typeface="+mn-ea"/>
              </a:rPr>
              <a:t>&gt;&gt;&gt; x = 3</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id(x)</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10417624</a:t>
            </a:r>
            <a:endParaRPr lang="en-US" altLang="zh-CN" sz="2000">
              <a:solidFill>
                <a:srgbClr val="00B0F0"/>
              </a:solidFill>
              <a:latin typeface="Consolas" panose="020B0609020204030204" charset="0"/>
            </a:endParaRPr>
          </a:p>
          <a:p>
            <a:pPr>
              <a:lnSpc>
                <a:spcPct val="80000"/>
              </a:lnSpc>
              <a:buNone/>
            </a:pPr>
            <a:r>
              <a:rPr lang="en-US" altLang="zh-CN" sz="2000">
                <a:latin typeface="Consolas" panose="020B0609020204030204" charset="0"/>
                <a:sym typeface="+mn-ea"/>
              </a:rPr>
              <a:t>&gt;&gt;&gt; y = 3</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id(y)</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10417624</a:t>
            </a:r>
            <a:endParaRPr lang="en-US" altLang="zh-CN" sz="2000">
              <a:solidFill>
                <a:srgbClr val="00B0F0"/>
              </a:solidFill>
              <a:latin typeface="Consolas" panose="020B0609020204030204" charset="0"/>
            </a:endParaRPr>
          </a:p>
          <a:p>
            <a:pPr>
              <a:lnSpc>
                <a:spcPct val="80000"/>
              </a:lnSpc>
              <a:buNone/>
            </a:pPr>
            <a:r>
              <a:rPr lang="en-US" altLang="zh-CN" sz="2000">
                <a:latin typeface="Consolas" panose="020B0609020204030204" charset="0"/>
                <a:sym typeface="+mn-ea"/>
              </a:rPr>
              <a:t>&gt;&gt;&gt; x = [1, 1, 1, 1]</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id(x[0]) == id(x[1])</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True</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1014075" cy="5302250"/>
          </a:xfrm>
        </p:spPr>
        <p:txBody>
          <a:bodyPr>
            <a:normAutofit fontScale="97500" lnSpcReduction="10000"/>
          </a:bodyPr>
          <a:lstStyle/>
          <a:p>
            <a:pPr fontAlgn="auto">
              <a:lnSpc>
                <a:spcPct val="100000"/>
              </a:lnSpc>
              <a:spcBef>
                <a:spcPts val="0"/>
              </a:spcBef>
              <a:buFont typeface="Wingdings" panose="05000000000000000000" charset="0"/>
              <a:buChar char=""/>
            </a:pPr>
            <a:r>
              <a:rPr lang="en-US" sz="2400"/>
              <a:t>list()、tuple()、dict()、set()、frozenset()用来把其他类型的数据转换成为列表、元组、字典、可变集合和不可变集合，或者创建空列表、空元组、空字典和空集合。</a:t>
            </a:r>
          </a:p>
          <a:p>
            <a:pPr marL="0" indent="0" fontAlgn="auto">
              <a:lnSpc>
                <a:spcPct val="100000"/>
              </a:lnSpc>
              <a:spcBef>
                <a:spcPts val="0"/>
              </a:spcBef>
              <a:buNone/>
            </a:pPr>
            <a:r>
              <a:rPr lang="en-US" sz="2000">
                <a:latin typeface="Consolas" panose="020B0609020204030204" charset="0"/>
              </a:rPr>
              <a:t>&gt;&gt;&gt; list(range(5))               #把range对象转换为列表</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tuple(_)                     #一个下划线表示上一次正确的输出结果</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dict(zip('1234', 'abcde'))   #创建字典</a:t>
            </a:r>
          </a:p>
          <a:p>
            <a:pPr marL="0" indent="0" fontAlgn="auto">
              <a:lnSpc>
                <a:spcPct val="100000"/>
              </a:lnSpc>
              <a:spcBef>
                <a:spcPts val="0"/>
              </a:spcBef>
              <a:buNone/>
            </a:pPr>
            <a:r>
              <a:rPr lang="en-US" sz="2000">
                <a:solidFill>
                  <a:srgbClr val="00B0F0"/>
                </a:solidFill>
                <a:latin typeface="Consolas" panose="020B0609020204030204" charset="0"/>
              </a:rPr>
              <a:t>{'4': 'd', '2': 'b', '3': 'c', '1': 'a'}</a:t>
            </a:r>
          </a:p>
          <a:p>
            <a:pPr marL="0" indent="0" fontAlgn="auto">
              <a:lnSpc>
                <a:spcPct val="100000"/>
              </a:lnSpc>
              <a:spcBef>
                <a:spcPts val="0"/>
              </a:spcBef>
              <a:buNone/>
            </a:pPr>
            <a:r>
              <a:rPr lang="en-US" sz="2000">
                <a:latin typeface="Consolas" panose="020B0609020204030204" charset="0"/>
              </a:rPr>
              <a:t>&gt;&gt;&gt; set('1112234')               #创建可变集合，自动去除重复</a:t>
            </a:r>
          </a:p>
          <a:p>
            <a:pPr marL="0" indent="0" fontAlgn="auto">
              <a:lnSpc>
                <a:spcPct val="100000"/>
              </a:lnSpc>
              <a:spcBef>
                <a:spcPts val="0"/>
              </a:spcBef>
              <a:buNone/>
            </a:pPr>
            <a:r>
              <a:rPr lang="en-US" sz="2000">
                <a:solidFill>
                  <a:srgbClr val="00B0F0"/>
                </a:solidFill>
                <a:latin typeface="Consolas" panose="020B0609020204030204" charset="0"/>
              </a:rPr>
              <a:t>{'4', '2', '3', '1'}</a:t>
            </a:r>
          </a:p>
          <a:p>
            <a:pPr marL="0" indent="0" fontAlgn="auto">
              <a:lnSpc>
                <a:spcPct val="100000"/>
              </a:lnSpc>
              <a:spcBef>
                <a:spcPts val="0"/>
              </a:spcBef>
              <a:buNone/>
            </a:pPr>
            <a:r>
              <a:rPr lang="en-US" sz="2000">
                <a:latin typeface="Consolas" panose="020B0609020204030204" charset="0"/>
              </a:rPr>
              <a:t>&gt;&gt;&gt; _.add('5')</a:t>
            </a:r>
          </a:p>
          <a:p>
            <a:pPr marL="0" indent="0" fontAlgn="auto">
              <a:lnSpc>
                <a:spcPct val="100000"/>
              </a:lnSpc>
              <a:spcBef>
                <a:spcPts val="0"/>
              </a:spcBef>
              <a:buNone/>
            </a:pPr>
            <a:r>
              <a:rPr lang="en-US" sz="2000">
                <a:latin typeface="Consolas" panose="020B0609020204030204" charset="0"/>
              </a:rPr>
              <a:t>&gt;&gt;&gt; _</a:t>
            </a:r>
          </a:p>
          <a:p>
            <a:pPr marL="0" indent="0" fontAlgn="auto">
              <a:lnSpc>
                <a:spcPct val="100000"/>
              </a:lnSpc>
              <a:spcBef>
                <a:spcPts val="0"/>
              </a:spcBef>
              <a:buNone/>
            </a:pPr>
            <a:r>
              <a:rPr lang="en-US" sz="2000">
                <a:solidFill>
                  <a:srgbClr val="00B0F0"/>
                </a:solidFill>
                <a:latin typeface="Consolas" panose="020B0609020204030204" charset="0"/>
              </a:rPr>
              <a:t>{'2', '1', '3', '4', '5'}</a:t>
            </a:r>
          </a:p>
          <a:p>
            <a:pPr marL="0" indent="0" fontAlgn="auto">
              <a:lnSpc>
                <a:spcPct val="100000"/>
              </a:lnSpc>
              <a:spcBef>
                <a:spcPts val="0"/>
              </a:spcBef>
              <a:buNone/>
            </a:pPr>
            <a:r>
              <a:rPr lang="en-US" sz="2000">
                <a:latin typeface="Consolas" panose="020B0609020204030204" charset="0"/>
              </a:rPr>
              <a:t>&gt;&gt;&gt; frozenset('1112234')         #创建不可变集合，自动去除重复</a:t>
            </a:r>
          </a:p>
          <a:p>
            <a:pPr marL="0" indent="0" fontAlgn="auto">
              <a:lnSpc>
                <a:spcPct val="100000"/>
              </a:lnSpc>
              <a:spcBef>
                <a:spcPts val="0"/>
              </a:spcBef>
              <a:buNone/>
            </a:pPr>
            <a:r>
              <a:rPr lang="en-US" sz="2000">
                <a:solidFill>
                  <a:srgbClr val="00B0F0"/>
                </a:solidFill>
                <a:latin typeface="Consolas" panose="020B0609020204030204" charset="0"/>
              </a:rPr>
              <a:t>frozenset({'2', '1', '3', '4'})</a:t>
            </a:r>
          </a:p>
          <a:p>
            <a:pPr marL="0" indent="0" fontAlgn="auto">
              <a:lnSpc>
                <a:spcPct val="100000"/>
              </a:lnSpc>
              <a:spcBef>
                <a:spcPts val="0"/>
              </a:spcBef>
              <a:buNone/>
            </a:pPr>
            <a:r>
              <a:rPr lang="en-US" sz="2000">
                <a:latin typeface="Consolas" panose="020B0609020204030204" charset="0"/>
              </a:rPr>
              <a:t>&gt;&gt;&gt; _.add('5')                   #不可变集合frozenset不支持元素添加与删除</a:t>
            </a:r>
          </a:p>
          <a:p>
            <a:pPr marL="0" indent="0" fontAlgn="auto">
              <a:lnSpc>
                <a:spcPct val="100000"/>
              </a:lnSpc>
              <a:spcBef>
                <a:spcPts val="0"/>
              </a:spcBef>
              <a:buNone/>
            </a:pPr>
            <a:r>
              <a:rPr lang="en-US" sz="2000">
                <a:solidFill>
                  <a:srgbClr val="FF0000"/>
                </a:solidFill>
                <a:latin typeface="Consolas" panose="020B0609020204030204" charset="0"/>
              </a:rPr>
              <a:t>AttributeError: 'frozenset' object has no attribute 'add'</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889615" cy="5148580"/>
          </a:xfrm>
        </p:spPr>
        <p:txBody>
          <a:bodyPr>
            <a:normAutofit/>
          </a:bodyPr>
          <a:lstStyle/>
          <a:p>
            <a:pPr fontAlgn="auto">
              <a:lnSpc>
                <a:spcPct val="100000"/>
              </a:lnSpc>
              <a:spcBef>
                <a:spcPts val="0"/>
              </a:spcBef>
              <a:buFont typeface="Wingdings" panose="05000000000000000000" charset="0"/>
              <a:buChar char=""/>
            </a:pPr>
            <a:r>
              <a:rPr lang="en-US" sz="2400"/>
              <a:t>内置函数type()和isinstance()可以用来判断数据类型，常用来对函数参数进行检查，可以避免错误的参数类型导致函数崩溃或返回意料之外的结果。</a:t>
            </a:r>
          </a:p>
          <a:p>
            <a:pPr marL="0" indent="0" fontAlgn="auto">
              <a:lnSpc>
                <a:spcPct val="100000"/>
              </a:lnSpc>
              <a:spcBef>
                <a:spcPts val="0"/>
              </a:spcBef>
              <a:buNone/>
            </a:pPr>
            <a:r>
              <a:rPr lang="en-US" sz="1800">
                <a:latin typeface="Consolas" panose="020B0609020204030204" charset="0"/>
              </a:rPr>
              <a:t>&gt;&gt;&gt; type(3)                                 #查看3的类型</a:t>
            </a:r>
          </a:p>
          <a:p>
            <a:pPr marL="0" indent="0" fontAlgn="auto">
              <a:lnSpc>
                <a:spcPct val="100000"/>
              </a:lnSpc>
              <a:spcBef>
                <a:spcPts val="0"/>
              </a:spcBef>
              <a:buNone/>
            </a:pPr>
            <a:r>
              <a:rPr lang="en-US" sz="1800">
                <a:solidFill>
                  <a:srgbClr val="00B0F0"/>
                </a:solidFill>
                <a:latin typeface="Consolas" panose="020B0609020204030204" charset="0"/>
              </a:rPr>
              <a:t>&lt;class 'int'&gt;</a:t>
            </a:r>
          </a:p>
          <a:p>
            <a:pPr marL="0" indent="0" fontAlgn="auto">
              <a:lnSpc>
                <a:spcPct val="100000"/>
              </a:lnSpc>
              <a:spcBef>
                <a:spcPts val="0"/>
              </a:spcBef>
              <a:buNone/>
            </a:pPr>
            <a:r>
              <a:rPr lang="en-US" sz="1800">
                <a:latin typeface="Consolas" panose="020B0609020204030204" charset="0"/>
              </a:rPr>
              <a:t>&gt;&gt;&gt; type([3])                               #查看[3]的类型</a:t>
            </a:r>
          </a:p>
          <a:p>
            <a:pPr marL="0" indent="0" fontAlgn="auto">
              <a:lnSpc>
                <a:spcPct val="100000"/>
              </a:lnSpc>
              <a:spcBef>
                <a:spcPts val="0"/>
              </a:spcBef>
              <a:buNone/>
            </a:pPr>
            <a:r>
              <a:rPr lang="en-US" sz="1800">
                <a:solidFill>
                  <a:srgbClr val="00B0F0"/>
                </a:solidFill>
                <a:latin typeface="Consolas" panose="020B0609020204030204" charset="0"/>
              </a:rPr>
              <a:t>&lt;class 'list'&gt;</a:t>
            </a:r>
          </a:p>
          <a:p>
            <a:pPr marL="0" indent="0" fontAlgn="auto">
              <a:lnSpc>
                <a:spcPct val="100000"/>
              </a:lnSpc>
              <a:spcBef>
                <a:spcPts val="0"/>
              </a:spcBef>
              <a:buNone/>
            </a:pPr>
            <a:r>
              <a:rPr lang="en-US" sz="1800">
                <a:latin typeface="Consolas" panose="020B0609020204030204" charset="0"/>
              </a:rPr>
              <a:t>&gt;&gt;&gt; type({3}) in (list, tuple, dict)        #判断{3}是否为list,tuple或dict类型的实例</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type({3}) in (list, tuple, dict, set)   #判断{3}是否为list,tuple,dict或set的实例</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isinstance(3, int)                      #判断3是否为int类型的实例</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isinstance(3j, int)</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isinstance(3j, (int, float, complex))   #判断3是否为int,float或complex类型</a:t>
            </a:r>
          </a:p>
          <a:p>
            <a:pPr marL="0" indent="0" fontAlgn="auto">
              <a:lnSpc>
                <a:spcPct val="100000"/>
              </a:lnSpc>
              <a:spcBef>
                <a:spcPts val="0"/>
              </a:spcBef>
              <a:buNone/>
            </a:pPr>
            <a:r>
              <a:rPr lang="en-US" sz="18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2.4.2  最值与求和</a:t>
            </a:r>
          </a:p>
        </p:txBody>
      </p:sp>
      <p:sp>
        <p:nvSpPr>
          <p:cNvPr id="3" name="Content Placeholder 2"/>
          <p:cNvSpPr>
            <a:spLocks noGrp="1"/>
          </p:cNvSpPr>
          <p:nvPr>
            <p:ph idx="1"/>
          </p:nvPr>
        </p:nvSpPr>
        <p:spPr>
          <a:xfrm>
            <a:off x="838200" y="1321435"/>
            <a:ext cx="11004550" cy="4639945"/>
          </a:xfrm>
        </p:spPr>
        <p:txBody>
          <a:bodyPr>
            <a:normAutofit/>
          </a:bodyPr>
          <a:lstStyle/>
          <a:p>
            <a:pPr fontAlgn="auto">
              <a:lnSpc>
                <a:spcPct val="100000"/>
              </a:lnSpc>
              <a:spcBef>
                <a:spcPts val="600"/>
              </a:spcBef>
              <a:buFont typeface="Wingdings" panose="05000000000000000000" charset="0"/>
              <a:buChar char=""/>
            </a:pPr>
            <a:r>
              <a:rPr lang="en-US" sz="2400"/>
              <a:t>max()、min()、sum()这三个内置函数分别用于计算列表、元组或其他包含有限个元素的可迭代对象中所有元素最大值、最小值以及所有元素之和。</a:t>
            </a:r>
          </a:p>
          <a:p>
            <a:pPr fontAlgn="auto">
              <a:lnSpc>
                <a:spcPct val="100000"/>
              </a:lnSpc>
              <a:spcBef>
                <a:spcPts val="600"/>
              </a:spcBef>
              <a:buFont typeface="Wingdings" panose="05000000000000000000" charset="0"/>
              <a:buChar char=""/>
            </a:pPr>
            <a:r>
              <a:rPr lang="en-US" sz="2400"/>
              <a:t>sum()默认（可以通过start参数来改变）支持包含数值型元素的序列或可迭代对象，max()和min()则要求序列或可迭代对象中的元素之间可比较大小。</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from random import randint</a:t>
            </a:r>
          </a:p>
          <a:p>
            <a:pPr marL="0" indent="0" fontAlgn="auto">
              <a:lnSpc>
                <a:spcPct val="100000"/>
              </a:lnSpc>
              <a:spcBef>
                <a:spcPts val="0"/>
              </a:spcBef>
              <a:buNone/>
            </a:pPr>
            <a:r>
              <a:rPr lang="en-US" sz="2000">
                <a:latin typeface="Consolas" panose="020B0609020204030204" charset="0"/>
              </a:rPr>
              <a:t>&gt;&gt;&gt; a = [randint(1,100) for i in range(10)]  #包含10个[1,100]之间随机数的列表</a:t>
            </a:r>
          </a:p>
          <a:p>
            <a:pPr marL="0" indent="0" fontAlgn="auto">
              <a:lnSpc>
                <a:spcPct val="100000"/>
              </a:lnSpc>
              <a:spcBef>
                <a:spcPts val="0"/>
              </a:spcBef>
              <a:buNone/>
            </a:pPr>
            <a:r>
              <a:rPr lang="en-US" sz="2000">
                <a:latin typeface="Consolas" panose="020B0609020204030204" charset="0"/>
              </a:rPr>
              <a:t>&gt;&gt;&gt; print(max(a), min(a), sum(a))            #最大值、最小值、所有元素之和</a:t>
            </a:r>
          </a:p>
          <a:p>
            <a:pPr marL="0" indent="0" fontAlgn="auto">
              <a:lnSpc>
                <a:spcPct val="100000"/>
              </a:lnSpc>
              <a:spcBef>
                <a:spcPts val="0"/>
              </a:spcBef>
              <a:buNone/>
            </a:pPr>
            <a:r>
              <a:rPr lang="en-US" sz="2000">
                <a:latin typeface="Consolas" panose="020B0609020204030204" charset="0"/>
              </a:rPr>
              <a:t>&gt;&gt;&gt; sum(a) / len(a)                          #平均值</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2.4.2  最值与求和</a:t>
            </a:r>
            <a:endParaRPr lang="en-US"/>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sz="2400"/>
              <a:t>函数max()和min()还支持default参数和key参数，其中default参数用来指定可迭代对象为空时默认返回的最大值或最小值，而key参数用来指定比较大小的依据或规则，可以是函数或lambda表达式。函数sum()还支持start参数，用来控制求和的初始值。</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#不指定排序规则</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max(['2', '111'], key=len)        #返回最长的字符串</a:t>
            </a:r>
          </a:p>
          <a:p>
            <a:pPr marL="0" indent="0" fontAlgn="auto">
              <a:lnSpc>
                <a:spcPct val="100000"/>
              </a:lnSpc>
              <a:spcBef>
                <a:spcPts val="0"/>
              </a:spcBef>
              <a:buNone/>
            </a:pPr>
            <a:r>
              <a:rPr lang="en-US" sz="2000">
                <a:solidFill>
                  <a:srgbClr val="00B0F0"/>
                </a:solidFill>
                <a:latin typeface="Consolas" panose="020B0609020204030204" charset="0"/>
              </a:rPr>
              <a:t>'111'</a:t>
            </a:r>
          </a:p>
          <a:p>
            <a:pPr marL="0" indent="0" fontAlgn="auto">
              <a:lnSpc>
                <a:spcPct val="100000"/>
              </a:lnSpc>
              <a:spcBef>
                <a:spcPts val="0"/>
              </a:spcBef>
              <a:buNone/>
            </a:pPr>
            <a:r>
              <a:rPr lang="en-US" sz="2000">
                <a:latin typeface="Consolas" panose="020B0609020204030204" charset="0"/>
              </a:rPr>
              <a:t>&gt;&gt;&gt; print(max([], default=None))    #对空列表求最大值，返回空值None</a:t>
            </a:r>
          </a:p>
          <a:p>
            <a:pPr marL="0" indent="0" fontAlgn="auto">
              <a:lnSpc>
                <a:spcPct val="100000"/>
              </a:lnSpc>
              <a:spcBef>
                <a:spcPts val="0"/>
              </a:spcBef>
              <a:buNone/>
            </a:pPr>
            <a:r>
              <a:rPr lang="en-US" sz="2000">
                <a:solidFill>
                  <a:srgbClr val="00B0F0"/>
                </a:solidFill>
                <a:latin typeface="Consolas" panose="020B0609020204030204" charset="0"/>
              </a:rPr>
              <a:t>None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2.4.3  基本输入输出</a:t>
            </a:r>
          </a:p>
        </p:txBody>
      </p:sp>
      <p:sp>
        <p:nvSpPr>
          <p:cNvPr id="3" name="Content Placeholder 2"/>
          <p:cNvSpPr>
            <a:spLocks noGrp="1"/>
          </p:cNvSpPr>
          <p:nvPr>
            <p:ph idx="1"/>
          </p:nvPr>
        </p:nvSpPr>
        <p:spPr/>
        <p:txBody>
          <a:bodyPr/>
          <a:lstStyle/>
          <a:p>
            <a:pPr fontAlgn="auto">
              <a:lnSpc>
                <a:spcPct val="150000"/>
              </a:lnSpc>
              <a:spcBef>
                <a:spcPts val="0"/>
              </a:spcBef>
            </a:pPr>
            <a:r>
              <a:rPr lang="en-US" sz="2400"/>
              <a:t>input()和print()是Python的基本输入输出函数，前者用来接收用户的键盘输入，后者用来把数据以指定的格式输出到标准控制台或指定的文件对象。不论用户输入什么内容，</a:t>
            </a:r>
            <a:r>
              <a:rPr lang="en-US" sz="2400">
                <a:solidFill>
                  <a:srgbClr val="FF0000"/>
                </a:solidFill>
              </a:rPr>
              <a:t>input()一律</a:t>
            </a:r>
            <a:r>
              <a:rPr lang="zh-CN" altLang="en-US" sz="2400">
                <a:solidFill>
                  <a:srgbClr val="FF0000"/>
                </a:solidFill>
              </a:rPr>
              <a:t>返回</a:t>
            </a:r>
            <a:r>
              <a:rPr lang="en-US" sz="2400">
                <a:solidFill>
                  <a:srgbClr val="FF0000"/>
                </a:solidFill>
              </a:rPr>
              <a:t>字符串对待</a:t>
            </a:r>
            <a:r>
              <a:rPr lang="en-US" sz="2400"/>
              <a:t>，必要的时候可以使用内置函数int()、float()或eval()对用户输入的内容进行类型转换。</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2.4.3  基本输入输出</a:t>
            </a:r>
            <a:endParaRPr lang="en-US"/>
          </a:p>
        </p:txBody>
      </p:sp>
      <p:sp>
        <p:nvSpPr>
          <p:cNvPr id="3" name="Content Placeholder 2"/>
          <p:cNvSpPr>
            <a:spLocks noGrp="1"/>
          </p:cNvSpPr>
          <p:nvPr>
            <p:ph idx="1"/>
          </p:nvPr>
        </p:nvSpPr>
        <p:spPr>
          <a:xfrm>
            <a:off x="838200" y="1321435"/>
            <a:ext cx="10515600" cy="5148580"/>
          </a:xfrm>
        </p:spPr>
        <p:txBody>
          <a:bodyPr>
            <a:normAutofit/>
          </a:bodyPr>
          <a:lstStyle/>
          <a:p>
            <a:pPr marL="0" indent="0" fontAlgn="auto">
              <a:lnSpc>
                <a:spcPct val="100000"/>
              </a:lnSpc>
              <a:spcBef>
                <a:spcPts val="0"/>
              </a:spcBef>
              <a:buNone/>
            </a:pPr>
            <a:r>
              <a:rPr lang="en-US" sz="1800">
                <a:latin typeface="Consolas" panose="020B0609020204030204" charset="0"/>
              </a:rPr>
              <a:t>&gt;&gt;&gt; x = input('Please input: ')</a:t>
            </a:r>
          </a:p>
          <a:p>
            <a:pPr marL="0" indent="0" fontAlgn="auto">
              <a:lnSpc>
                <a:spcPct val="100000"/>
              </a:lnSpc>
              <a:spcBef>
                <a:spcPts val="0"/>
              </a:spcBef>
              <a:buNone/>
            </a:pPr>
            <a:r>
              <a:rPr lang="en-US" sz="1800">
                <a:solidFill>
                  <a:srgbClr val="00B0F0"/>
                </a:solidFill>
                <a:latin typeface="Consolas" panose="020B0609020204030204" charset="0"/>
              </a:rPr>
              <a:t>Please input: 345</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type(x)                     #把用户的输入作为字符串对待</a:t>
            </a:r>
          </a:p>
          <a:p>
            <a:pPr marL="0" indent="0" fontAlgn="auto">
              <a:lnSpc>
                <a:spcPct val="100000"/>
              </a:lnSpc>
              <a:spcBef>
                <a:spcPts val="0"/>
              </a:spcBef>
              <a:buNone/>
            </a:pPr>
            <a:r>
              <a:rPr lang="en-US" sz="1800">
                <a:solidFill>
                  <a:srgbClr val="00B0F0"/>
                </a:solidFill>
                <a:latin typeface="Consolas" panose="020B0609020204030204" charset="0"/>
              </a:rPr>
              <a:t>&lt;class 'str'&gt;</a:t>
            </a:r>
          </a:p>
          <a:p>
            <a:pPr marL="0" indent="0" fontAlgn="auto">
              <a:lnSpc>
                <a:spcPct val="100000"/>
              </a:lnSpc>
              <a:spcBef>
                <a:spcPts val="0"/>
              </a:spcBef>
              <a:buNone/>
            </a:pPr>
            <a:r>
              <a:rPr lang="en-US" sz="1800">
                <a:latin typeface="Consolas" panose="020B0609020204030204" charset="0"/>
              </a:rPr>
              <a:t>&gt;&gt;&gt; int(x)                      #转换为整数</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eval(x)                     #对字符串求值，或类型转换</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x = input('Please input: ')</a:t>
            </a:r>
          </a:p>
          <a:p>
            <a:pPr marL="0" indent="0" fontAlgn="auto">
              <a:lnSpc>
                <a:spcPct val="100000"/>
              </a:lnSpc>
              <a:spcBef>
                <a:spcPts val="0"/>
              </a:spcBef>
              <a:buNone/>
            </a:pPr>
            <a:r>
              <a:rPr lang="en-US" sz="1800">
                <a:solidFill>
                  <a:srgbClr val="00B0F0"/>
                </a:solidFill>
                <a:latin typeface="Consolas" panose="020B0609020204030204" charset="0"/>
              </a:rPr>
              <a:t>Please input: [1, 2, 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'[1, 2, 3]'</a:t>
            </a:r>
          </a:p>
          <a:p>
            <a:pPr marL="0" indent="0" fontAlgn="auto">
              <a:lnSpc>
                <a:spcPct val="100000"/>
              </a:lnSpc>
              <a:spcBef>
                <a:spcPts val="0"/>
              </a:spcBef>
              <a:buNone/>
            </a:pPr>
            <a:r>
              <a:rPr lang="en-US" sz="1800">
                <a:latin typeface="Consolas" panose="020B0609020204030204" charset="0"/>
              </a:rPr>
              <a:t>&gt;&gt;&gt; type(x)</a:t>
            </a:r>
          </a:p>
          <a:p>
            <a:pPr marL="0" indent="0" fontAlgn="auto">
              <a:lnSpc>
                <a:spcPct val="100000"/>
              </a:lnSpc>
              <a:spcBef>
                <a:spcPts val="0"/>
              </a:spcBef>
              <a:buNone/>
            </a:pPr>
            <a:r>
              <a:rPr lang="en-US" sz="1800">
                <a:solidFill>
                  <a:srgbClr val="00B0F0"/>
                </a:solidFill>
                <a:latin typeface="Consolas" panose="020B0609020204030204" charset="0"/>
              </a:rPr>
              <a:t>&lt;class 'str'&gt;</a:t>
            </a:r>
          </a:p>
          <a:p>
            <a:pPr marL="0" indent="0" fontAlgn="auto">
              <a:lnSpc>
                <a:spcPct val="100000"/>
              </a:lnSpc>
              <a:spcBef>
                <a:spcPts val="0"/>
              </a:spcBef>
              <a:buNone/>
            </a:pPr>
            <a:r>
              <a:rPr lang="en-US" sz="1800">
                <a:latin typeface="Consolas" panose="020B0609020204030204" charset="0"/>
              </a:rPr>
              <a:t>&gt;&gt;&gt; eval(x)</a:t>
            </a:r>
          </a:p>
          <a:p>
            <a:pPr marL="0" indent="0" fontAlgn="auto">
              <a:lnSpc>
                <a:spcPct val="100000"/>
              </a:lnSpc>
              <a:spcBef>
                <a:spcPts val="0"/>
              </a:spcBef>
              <a:buNone/>
            </a:pPr>
            <a:r>
              <a:rPr lang="en-US" sz="180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2.4.3  基本输入输出</a:t>
            </a:r>
            <a:endParaRPr lang="en-US"/>
          </a:p>
        </p:txBody>
      </p:sp>
      <p:sp>
        <p:nvSpPr>
          <p:cNvPr id="3" name="Content Placeholder 2"/>
          <p:cNvSpPr>
            <a:spLocks noGrp="1"/>
          </p:cNvSpPr>
          <p:nvPr>
            <p:ph idx="1"/>
          </p:nvPr>
        </p:nvSpPr>
        <p:spPr>
          <a:xfrm>
            <a:off x="838200" y="1321435"/>
            <a:ext cx="11168380" cy="4639945"/>
          </a:xfrm>
        </p:spPr>
        <p:txBody>
          <a:bodyPr>
            <a:normAutofit fontScale="92500"/>
          </a:bodyPr>
          <a:lstStyle/>
          <a:p>
            <a:pPr fontAlgn="auto">
              <a:lnSpc>
                <a:spcPct val="150000"/>
              </a:lnSpc>
              <a:spcBef>
                <a:spcPts val="0"/>
              </a:spcBef>
              <a:buFont typeface="Wingdings" panose="05000000000000000000" charset="0"/>
              <a:buChar char=""/>
            </a:pPr>
            <a:r>
              <a:rPr lang="en-US" sz="2400"/>
              <a:t>内置函数print()用于输出信息到标准控制台或指定文件，语法格式为：</a:t>
            </a:r>
          </a:p>
          <a:p>
            <a:pPr fontAlgn="auto">
              <a:lnSpc>
                <a:spcPct val="100000"/>
              </a:lnSpc>
              <a:spcBef>
                <a:spcPts val="0"/>
              </a:spcBef>
              <a:buNone/>
            </a:pPr>
            <a:r>
              <a:rPr lang="en-US" sz="2000">
                <a:latin typeface="Consolas" panose="020B0609020204030204" charset="0"/>
              </a:rPr>
              <a:t>print(value1, value2, ..., sep=' ', end='\n', file=sys.stdout, flush=False)</a:t>
            </a:r>
          </a:p>
          <a:p>
            <a:pPr marL="0" indent="0" fontAlgn="auto">
              <a:lnSpc>
                <a:spcPct val="100000"/>
              </a:lnSpc>
              <a:spcBef>
                <a:spcPts val="0"/>
              </a:spcBef>
              <a:buNone/>
            </a:pPr>
            <a:endParaRPr lang="en-US" sz="2000">
              <a:latin typeface="Consolas" panose="020B0609020204030204" charset="0"/>
            </a:endParaRPr>
          </a:p>
          <a:p>
            <a:pPr fontAlgn="auto">
              <a:lnSpc>
                <a:spcPct val="150000"/>
              </a:lnSpc>
              <a:spcBef>
                <a:spcPts val="0"/>
              </a:spcBef>
              <a:buFont typeface="Wingdings" panose="05000000000000000000" charset="0"/>
              <a:buChar char=""/>
            </a:pPr>
            <a:r>
              <a:rPr lang="en-US" sz="2400"/>
              <a:t>sep参数之前为需要输出的内容（可以有多个）；</a:t>
            </a:r>
          </a:p>
          <a:p>
            <a:pPr fontAlgn="auto">
              <a:lnSpc>
                <a:spcPct val="150000"/>
              </a:lnSpc>
              <a:spcBef>
                <a:spcPts val="0"/>
              </a:spcBef>
              <a:buFont typeface="Wingdings" panose="05000000000000000000" charset="0"/>
              <a:buChar char=""/>
            </a:pPr>
            <a:r>
              <a:rPr lang="en-US" sz="2400"/>
              <a:t>sep参数用于指定数据之间的分隔符，默认为空格；</a:t>
            </a:r>
          </a:p>
          <a:p>
            <a:pPr fontAlgn="auto">
              <a:lnSpc>
                <a:spcPct val="150000"/>
              </a:lnSpc>
              <a:spcBef>
                <a:spcPts val="0"/>
              </a:spcBef>
              <a:buFont typeface="Wingdings" panose="05000000000000000000" charset="0"/>
              <a:buChar char=""/>
            </a:pPr>
            <a:r>
              <a:rPr lang="en-US" sz="2400"/>
              <a:t>file参数用于指定输出位置，默认为标准控制台，也可以重定向输出到文件。</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print(1, 3, 5, 7, sep='\t')       #修改默认分隔符</a:t>
            </a:r>
          </a:p>
          <a:p>
            <a:pPr marL="0" indent="0" fontAlgn="auto">
              <a:lnSpc>
                <a:spcPct val="100000"/>
              </a:lnSpc>
              <a:spcBef>
                <a:spcPts val="0"/>
              </a:spcBef>
              <a:buNone/>
            </a:pPr>
            <a:r>
              <a:rPr lang="en-US" sz="2000">
                <a:solidFill>
                  <a:srgbClr val="00B0F0"/>
                </a:solidFill>
                <a:latin typeface="Consolas" panose="020B0609020204030204" charset="0"/>
              </a:rPr>
              <a:t>1	3	5	7</a:t>
            </a:r>
          </a:p>
          <a:p>
            <a:pPr marL="0" indent="0" fontAlgn="auto">
              <a:lnSpc>
                <a:spcPct val="100000"/>
              </a:lnSpc>
              <a:spcBef>
                <a:spcPts val="0"/>
              </a:spcBef>
              <a:buNone/>
            </a:pPr>
            <a:r>
              <a:rPr lang="en-US" sz="2000">
                <a:latin typeface="Consolas" panose="020B0609020204030204" charset="0"/>
              </a:rPr>
              <a:t>&gt;&gt;&gt; for i in range(10):               #修改end参数，每个输出之后不换行</a:t>
            </a:r>
          </a:p>
          <a:p>
            <a:pPr marL="0" indent="0" fontAlgn="auto">
              <a:lnSpc>
                <a:spcPct val="100000"/>
              </a:lnSpc>
              <a:spcBef>
                <a:spcPts val="0"/>
              </a:spcBef>
              <a:buNone/>
            </a:pPr>
            <a:r>
              <a:rPr lang="en-US" sz="2000">
                <a:latin typeface="Consolas" panose="020B0609020204030204" charset="0"/>
              </a:rPr>
              <a:t>    print(i, end=' ')</a:t>
            </a:r>
          </a:p>
          <a:p>
            <a:pPr marL="0" indent="0" fontAlgn="auto">
              <a:lnSpc>
                <a:spcPct val="100000"/>
              </a:lnSpc>
              <a:spcBef>
                <a:spcPts val="0"/>
              </a:spcBef>
              <a:buNone/>
            </a:pPr>
            <a:r>
              <a:rPr lang="en-US" sz="2000">
                <a:solidFill>
                  <a:srgbClr val="00B0F0"/>
                </a:solidFill>
                <a:latin typeface="Consolas" panose="020B0609020204030204" charset="0"/>
              </a:rPr>
              <a:t>0 1 2 3 4 5 6 7 8 9 </a:t>
            </a:r>
          </a:p>
          <a:p>
            <a:pPr marL="0" indent="0" fontAlgn="auto">
              <a:lnSpc>
                <a:spcPct val="100000"/>
              </a:lnSpc>
              <a:spcBef>
                <a:spcPts val="0"/>
              </a:spcBef>
              <a:buNone/>
            </a:pPr>
            <a:r>
              <a:rPr lang="en-US" sz="2000">
                <a:latin typeface="Consolas" panose="020B0609020204030204" charset="0"/>
              </a:rPr>
              <a:t>&gt;&gt;&gt; with open('test.txt', 'a+') as fp:</a:t>
            </a:r>
          </a:p>
          <a:p>
            <a:pPr marL="0" indent="0" fontAlgn="auto">
              <a:lnSpc>
                <a:spcPct val="100000"/>
              </a:lnSpc>
              <a:spcBef>
                <a:spcPts val="0"/>
              </a:spcBef>
              <a:buNone/>
            </a:pPr>
            <a:r>
              <a:rPr lang="en-US" sz="2000">
                <a:latin typeface="Consolas" panose="020B0609020204030204" charset="0"/>
              </a:rPr>
              <a:t>    </a:t>
            </a:r>
            <a:r>
              <a:rPr lang="en-US" sz="2000">
                <a:solidFill>
                  <a:schemeClr val="tx1"/>
                </a:solidFill>
                <a:latin typeface="Consolas" panose="020B0609020204030204" charset="0"/>
              </a:rPr>
              <a:t>print('Hello world!', file=fp)</a:t>
            </a:r>
            <a:r>
              <a:rPr lang="en-US" sz="2000">
                <a:latin typeface="Consolas" panose="020B0609020204030204" charset="0"/>
              </a:rPr>
              <a:t>    #重定向，将内容输出到文件中</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2.4.4  排序与逆序</a:t>
            </a:r>
          </a:p>
        </p:txBody>
      </p:sp>
      <p:sp>
        <p:nvSpPr>
          <p:cNvPr id="3" name="Content Placeholder 2"/>
          <p:cNvSpPr>
            <a:spLocks noGrp="1"/>
          </p:cNvSpPr>
          <p:nvPr>
            <p:ph idx="1"/>
          </p:nvPr>
        </p:nvSpPr>
        <p:spPr>
          <a:xfrm>
            <a:off x="838200" y="1321435"/>
            <a:ext cx="11071860" cy="5282565"/>
          </a:xfrm>
        </p:spPr>
        <p:txBody>
          <a:bodyPr>
            <a:normAutofit/>
          </a:bodyPr>
          <a:lstStyle/>
          <a:p>
            <a:pPr fontAlgn="auto">
              <a:lnSpc>
                <a:spcPct val="100000"/>
              </a:lnSpc>
              <a:spcBef>
                <a:spcPts val="0"/>
              </a:spcBef>
              <a:buFont typeface="Wingdings" panose="05000000000000000000" charset="0"/>
              <a:buChar char=""/>
            </a:pPr>
            <a:r>
              <a:rPr lang="en-US" sz="2400"/>
              <a:t>sorted()对列表、元组、字典、集合或其他可迭代对象进行排序并返回新列表，reversed()对可迭代对象（生成器对象和具有惰性求值特性的zip、map、filter、enumerate等类似对象除外）进行翻转（首尾交换）并返回可迭代的reversed对象。</a:t>
            </a: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list(range(11))</a:t>
            </a:r>
          </a:p>
          <a:p>
            <a:pPr marL="0" indent="0" fontAlgn="auto">
              <a:lnSpc>
                <a:spcPct val="100000"/>
              </a:lnSpc>
              <a:spcBef>
                <a:spcPts val="0"/>
              </a:spcBef>
              <a:buNone/>
            </a:pPr>
            <a:r>
              <a:rPr lang="en-US" sz="1800">
                <a:latin typeface="Consolas" panose="020B0609020204030204" charset="0"/>
              </a:rPr>
              <a:t>&gt;&gt;&gt; import random</a:t>
            </a:r>
          </a:p>
          <a:p>
            <a:pPr marL="0" indent="0" fontAlgn="auto">
              <a:lnSpc>
                <a:spcPct val="100000"/>
              </a:lnSpc>
              <a:spcBef>
                <a:spcPts val="0"/>
              </a:spcBef>
              <a:buNone/>
            </a:pPr>
            <a:r>
              <a:rPr lang="en-US" sz="1800">
                <a:latin typeface="Consolas" panose="020B0609020204030204" charset="0"/>
              </a:rPr>
              <a:t>&gt;&gt;&gt; random.shuffle(x)                      #打乱顺序</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[2, 4, 0, 6, 10, 7, 8, 3, 9, 1, 5]</a:t>
            </a:r>
          </a:p>
          <a:p>
            <a:pPr marL="0" indent="0" fontAlgn="auto">
              <a:lnSpc>
                <a:spcPct val="100000"/>
              </a:lnSpc>
              <a:spcBef>
                <a:spcPts val="0"/>
              </a:spcBef>
              <a:buNone/>
            </a:pPr>
            <a:r>
              <a:rPr lang="en-US" sz="1800">
                <a:latin typeface="Consolas" panose="020B0609020204030204" charset="0"/>
              </a:rPr>
              <a:t>&gt;&gt;&gt; sorted(x)                              #以默认规则排序</a:t>
            </a:r>
          </a:p>
          <a:p>
            <a:pPr marL="0" indent="0" fontAlgn="auto">
              <a:lnSpc>
                <a:spcPct val="100000"/>
              </a:lnSpc>
              <a:spcBef>
                <a:spcPts val="0"/>
              </a:spcBef>
              <a:buNone/>
            </a:pPr>
            <a:r>
              <a:rPr lang="en-US" sz="1800">
                <a:solidFill>
                  <a:srgbClr val="00B0F0"/>
                </a:solidFill>
                <a:latin typeface="Consolas" panose="020B0609020204030204" charset="0"/>
              </a:rPr>
              <a:t>[0, 1, 2, 3, 4, 5, 6, 7, 8, 9, 10]</a:t>
            </a:r>
          </a:p>
          <a:p>
            <a:pPr marL="0" indent="0" fontAlgn="auto">
              <a:lnSpc>
                <a:spcPct val="100000"/>
              </a:lnSpc>
              <a:spcBef>
                <a:spcPts val="0"/>
              </a:spcBef>
              <a:buNone/>
            </a:pPr>
            <a:r>
              <a:rPr lang="en-US" sz="1800">
                <a:latin typeface="Consolas" panose="020B0609020204030204" charset="0"/>
              </a:rPr>
              <a:t>&gt;&gt;&gt; sorted(x, key=lambda item:len(str(item)), reverse=True)</a:t>
            </a:r>
          </a:p>
          <a:p>
            <a:pPr marL="0" indent="0" fontAlgn="auto">
              <a:lnSpc>
                <a:spcPct val="100000"/>
              </a:lnSpc>
              <a:spcBef>
                <a:spcPts val="0"/>
              </a:spcBef>
              <a:buNone/>
            </a:pPr>
            <a:r>
              <a:rPr lang="en-US" sz="1800">
                <a:latin typeface="Consolas" panose="020B0609020204030204" charset="0"/>
              </a:rPr>
              <a:t>                                           #按转换成字符串以后的长度降序排列</a:t>
            </a:r>
          </a:p>
          <a:p>
            <a:pPr marL="0" indent="0" fontAlgn="auto">
              <a:lnSpc>
                <a:spcPct val="100000"/>
              </a:lnSpc>
              <a:spcBef>
                <a:spcPts val="0"/>
              </a:spcBef>
              <a:buNone/>
            </a:pPr>
            <a:r>
              <a:rPr lang="en-US" sz="1800">
                <a:solidFill>
                  <a:srgbClr val="00B0F0"/>
                </a:solidFill>
                <a:latin typeface="Consolas" panose="020B0609020204030204" charset="0"/>
              </a:rPr>
              <a:t>[10, 2, 4, 0, 6, 7, 8, 3, 9, 1, 5]</a:t>
            </a:r>
          </a:p>
          <a:p>
            <a:pPr marL="0" indent="0" fontAlgn="auto">
              <a:lnSpc>
                <a:spcPct val="100000"/>
              </a:lnSpc>
              <a:spcBef>
                <a:spcPts val="0"/>
              </a:spcBef>
              <a:buNone/>
            </a:pPr>
            <a:r>
              <a:rPr lang="en-US" sz="1800">
                <a:latin typeface="Consolas" panose="020B0609020204030204" charset="0"/>
              </a:rPr>
              <a:t>&gt;&gt;&gt; sorted(x, key=str)                     #按转换成字符串以后的大小升序排列</a:t>
            </a:r>
          </a:p>
          <a:p>
            <a:pPr marL="0" indent="0" fontAlgn="auto">
              <a:lnSpc>
                <a:spcPct val="100000"/>
              </a:lnSpc>
              <a:spcBef>
                <a:spcPts val="0"/>
              </a:spcBef>
              <a:buNone/>
            </a:pPr>
            <a:r>
              <a:rPr lang="en-US" sz="1800">
                <a:solidFill>
                  <a:srgbClr val="00B0F0"/>
                </a:solidFill>
                <a:latin typeface="Consolas" panose="020B0609020204030204" charset="0"/>
              </a:rPr>
              <a:t>[0, 1, 10, 2, 3, 4, 5, 6, 7, 8, 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2.4.4  排序与逆序</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en-US" sz="2000">
                <a:latin typeface="Consolas" panose="020B0609020204030204" charset="0"/>
              </a:rPr>
              <a:t>&gt;&gt;&gt; x = ['aaaa', 'bc', 'd', 'b', 'ba']</a:t>
            </a:r>
          </a:p>
          <a:p>
            <a:pPr marL="0" indent="0" fontAlgn="auto">
              <a:lnSpc>
                <a:spcPct val="100000"/>
              </a:lnSpc>
              <a:spcBef>
                <a:spcPts val="0"/>
              </a:spcBef>
              <a:buNone/>
            </a:pPr>
            <a:r>
              <a:rPr lang="en-US" sz="2000">
                <a:latin typeface="Consolas" panose="020B0609020204030204" charset="0"/>
              </a:rPr>
              <a:t>&gt;&gt;&gt; sorted(x, key=lambda item: (len(item), item))</a:t>
            </a:r>
          </a:p>
          <a:p>
            <a:pPr marL="0" indent="0" fontAlgn="auto">
              <a:lnSpc>
                <a:spcPct val="100000"/>
              </a:lnSpc>
              <a:spcBef>
                <a:spcPts val="0"/>
              </a:spcBef>
              <a:buNone/>
            </a:pPr>
            <a:r>
              <a:rPr lang="en-US" sz="2000">
                <a:latin typeface="Consolas" panose="020B0609020204030204" charset="0"/>
              </a:rPr>
              <a:t>                                        #先按长度排序，长度一样的正常排序</a:t>
            </a:r>
          </a:p>
          <a:p>
            <a:pPr marL="0" indent="0" fontAlgn="auto">
              <a:lnSpc>
                <a:spcPct val="100000"/>
              </a:lnSpc>
              <a:spcBef>
                <a:spcPts val="0"/>
              </a:spcBef>
              <a:buNone/>
            </a:pPr>
            <a:r>
              <a:rPr lang="en-US" sz="2000">
                <a:solidFill>
                  <a:srgbClr val="00B0F0"/>
                </a:solidFill>
                <a:latin typeface="Consolas" panose="020B0609020204030204" charset="0"/>
              </a:rPr>
              <a:t>['b', 'd', 'ba', 'bc', 'aaaa']</a:t>
            </a:r>
          </a:p>
          <a:p>
            <a:pPr marL="0" indent="0" fontAlgn="auto">
              <a:lnSpc>
                <a:spcPct val="100000"/>
              </a:lnSpc>
              <a:spcBef>
                <a:spcPts val="0"/>
              </a:spcBef>
              <a:buNone/>
            </a:pPr>
            <a:r>
              <a:rPr lang="en-US" sz="2000">
                <a:latin typeface="Consolas" panose="020B0609020204030204" charset="0"/>
              </a:rPr>
              <a:t>&gt;&gt;&gt; reversed(x)                         #逆序，返回reversed对象</a:t>
            </a:r>
          </a:p>
          <a:p>
            <a:pPr marL="0" indent="0" fontAlgn="auto">
              <a:lnSpc>
                <a:spcPct val="100000"/>
              </a:lnSpc>
              <a:spcBef>
                <a:spcPts val="0"/>
              </a:spcBef>
              <a:buNone/>
            </a:pPr>
            <a:r>
              <a:rPr lang="en-US" sz="2000">
                <a:solidFill>
                  <a:srgbClr val="00B0F0"/>
                </a:solidFill>
                <a:latin typeface="Consolas" panose="020B0609020204030204" charset="0"/>
              </a:rPr>
              <a:t>&lt;list_reverseiterator object at 0x0000000003089E48&gt;</a:t>
            </a:r>
          </a:p>
          <a:p>
            <a:pPr marL="0" indent="0" fontAlgn="auto">
              <a:lnSpc>
                <a:spcPct val="100000"/>
              </a:lnSpc>
              <a:spcBef>
                <a:spcPts val="0"/>
              </a:spcBef>
              <a:buNone/>
            </a:pPr>
            <a:r>
              <a:rPr lang="en-US" sz="2000">
                <a:latin typeface="Consolas" panose="020B0609020204030204" charset="0"/>
              </a:rPr>
              <a:t>&gt;&gt;&gt; list(reversed(x))                   #reversed对象是可迭代的</a:t>
            </a:r>
          </a:p>
          <a:p>
            <a:pPr marL="0" indent="0" fontAlgn="auto">
              <a:lnSpc>
                <a:spcPct val="100000"/>
              </a:lnSpc>
              <a:spcBef>
                <a:spcPts val="0"/>
              </a:spcBef>
              <a:buNone/>
            </a:pPr>
            <a:r>
              <a:rPr lang="en-US" sz="2000">
                <a:solidFill>
                  <a:srgbClr val="00B0F0"/>
                </a:solidFill>
                <a:latin typeface="Consolas" panose="020B0609020204030204" charset="0"/>
              </a:rPr>
              <a:t>[5, 1, 9, 3, 8, 7, 10, 6, 0, 4,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2.4.5  枚举与迭代</a:t>
            </a:r>
          </a:p>
        </p:txBody>
      </p:sp>
      <p:sp>
        <p:nvSpPr>
          <p:cNvPr id="3" name="Content Placeholder 2"/>
          <p:cNvSpPr>
            <a:spLocks noGrp="1"/>
          </p:cNvSpPr>
          <p:nvPr>
            <p:ph idx="1"/>
          </p:nvPr>
        </p:nvSpPr>
        <p:spPr>
          <a:xfrm>
            <a:off x="838200" y="1321435"/>
            <a:ext cx="11004550" cy="4639945"/>
          </a:xfrm>
        </p:spPr>
        <p:txBody>
          <a:bodyPr>
            <a:normAutofit lnSpcReduction="10000"/>
          </a:bodyPr>
          <a:lstStyle/>
          <a:p>
            <a:pPr>
              <a:buFont typeface="Wingdings" panose="05000000000000000000" charset="0"/>
              <a:buChar char=""/>
            </a:pPr>
            <a:r>
              <a:rPr lang="en-US" sz="2400"/>
              <a:t>enumerate()函数用来枚举可迭代对象中的元素，返回可迭代的enumerate对象，其中每个元素都是包含索引和值的元组。</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list(enumerate('abcd'))                           #枚举字符串中的元素</a:t>
            </a:r>
          </a:p>
          <a:p>
            <a:pPr marL="0" indent="0">
              <a:buNone/>
            </a:pPr>
            <a:r>
              <a:rPr lang="en-US" sz="2000">
                <a:solidFill>
                  <a:srgbClr val="00B0F0"/>
                </a:solidFill>
                <a:latin typeface="Consolas" panose="020B0609020204030204" charset="0"/>
              </a:rPr>
              <a:t>[(0, 'a'), (1, 'b'), (2, 'c'), (3, 'd')]</a:t>
            </a:r>
          </a:p>
          <a:p>
            <a:pPr marL="0" indent="0">
              <a:buNone/>
            </a:pPr>
            <a:r>
              <a:rPr lang="en-US" sz="2000">
                <a:latin typeface="Consolas" panose="020B0609020204030204" charset="0"/>
              </a:rPr>
              <a:t>&gt;&gt;&gt; list(enumerate(['Python', 'Greate']))             #枚举列表中的元素</a:t>
            </a:r>
          </a:p>
          <a:p>
            <a:pPr marL="0" indent="0">
              <a:buNone/>
            </a:pPr>
            <a:r>
              <a:rPr lang="en-US" sz="2000">
                <a:solidFill>
                  <a:srgbClr val="00B0F0"/>
                </a:solidFill>
                <a:latin typeface="Consolas" panose="020B0609020204030204" charset="0"/>
              </a:rPr>
              <a:t>[(0, 'Python'), (1, 'Greate')]</a:t>
            </a:r>
          </a:p>
          <a:p>
            <a:pPr marL="0" indent="0">
              <a:buNone/>
            </a:pPr>
            <a:r>
              <a:rPr lang="en-US" sz="2000">
                <a:latin typeface="Consolas" panose="020B0609020204030204" charset="0"/>
              </a:rPr>
              <a:t>&gt;&gt;&gt; list(enumerate({'a':97, 'b':98, 'c':99}.items())) #枚举字典中的元素</a:t>
            </a:r>
          </a:p>
          <a:p>
            <a:pPr marL="0" indent="0">
              <a:buNone/>
            </a:pPr>
            <a:r>
              <a:rPr lang="en-US" sz="2000">
                <a:solidFill>
                  <a:srgbClr val="00B0F0"/>
                </a:solidFill>
                <a:latin typeface="Consolas" panose="020B0609020204030204" charset="0"/>
              </a:rPr>
              <a:t>[(0, ('c', 99)), (1, ('a', 97)), (2, ('b', 98))]</a:t>
            </a:r>
          </a:p>
          <a:p>
            <a:pPr marL="0" indent="0">
              <a:buNone/>
            </a:pPr>
            <a:r>
              <a:rPr lang="en-US" sz="2000">
                <a:latin typeface="Consolas" panose="020B0609020204030204" charset="0"/>
              </a:rPr>
              <a:t>&gt;&gt;&gt; for index, value in enumerate(range(10, 15)):     #枚举range对象中的元素</a:t>
            </a:r>
          </a:p>
          <a:p>
            <a:pPr marL="0" indent="0">
              <a:buNone/>
            </a:pPr>
            <a:r>
              <a:rPr lang="en-US" sz="2000">
                <a:latin typeface="Consolas" panose="020B0609020204030204" charset="0"/>
              </a:rPr>
              <a:t>	print((index, value), end=' ')</a:t>
            </a:r>
          </a:p>
          <a:p>
            <a:pPr marL="0" indent="0">
              <a:buNone/>
            </a:pPr>
            <a:r>
              <a:rPr lang="en-US" sz="2000">
                <a:solidFill>
                  <a:srgbClr val="00B0F0"/>
                </a:solidFill>
                <a:latin typeface="Consolas" panose="020B0609020204030204" charset="0"/>
              </a:rPr>
              <a:t>(0, 10) (1, 11) (2, 12) (3, 13) (4, 14)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p:txBody>
          <a:bodyPr/>
          <a:lstStyle/>
          <a:p>
            <a:pPr fontAlgn="auto">
              <a:lnSpc>
                <a:spcPct val="150000"/>
              </a:lnSpc>
            </a:pPr>
            <a:r>
              <a:rPr lang="en-US" altLang="zh-CN" sz="2400">
                <a:latin typeface="宋体" panose="02010600030101010101" pitchFamily="2" charset="-122"/>
                <a:sym typeface="+mn-ea"/>
              </a:rPr>
              <a:t>赋值语句的执行过程是：首先把等号右侧表达式的值计算出来，然后在内存中寻找一个位置把值存放进去，最后创建变量并</a:t>
            </a:r>
            <a:r>
              <a:rPr lang="en-US" altLang="zh-CN" sz="2400">
                <a:solidFill>
                  <a:srgbClr val="FF0000"/>
                </a:solidFill>
                <a:latin typeface="宋体" panose="02010600030101010101" pitchFamily="2" charset="-122"/>
                <a:sym typeface="+mn-ea"/>
              </a:rPr>
              <a:t>指向</a:t>
            </a:r>
            <a:r>
              <a:rPr lang="en-US" altLang="zh-CN" sz="2400">
                <a:latin typeface="宋体" panose="02010600030101010101" pitchFamily="2" charset="-122"/>
                <a:sym typeface="+mn-ea"/>
              </a:rPr>
              <a:t>这个内存地址。</a:t>
            </a:r>
          </a:p>
          <a:p>
            <a:pPr fontAlgn="auto">
              <a:lnSpc>
                <a:spcPct val="150000"/>
              </a:lnSpc>
            </a:pPr>
            <a:r>
              <a:rPr lang="en-US" altLang="zh-CN" sz="2400">
                <a:solidFill>
                  <a:srgbClr val="FF0000"/>
                </a:solidFill>
                <a:latin typeface="宋体" panose="02010600030101010101" pitchFamily="2" charset="-122"/>
                <a:sym typeface="+mn-ea"/>
              </a:rPr>
              <a:t>Python中的变量并不直接存储值，而是存储了值的内存地址或者引用</a:t>
            </a:r>
            <a:r>
              <a:rPr lang="en-US" altLang="zh-CN" sz="2400">
                <a:latin typeface="宋体" panose="02010600030101010101" pitchFamily="2" charset="-122"/>
                <a:sym typeface="+mn-ea"/>
              </a:rPr>
              <a:t>，这也是变量类型随时可以改变的原因。</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2.4.6  map()、reduce()、filter()</a:t>
            </a:r>
          </a:p>
        </p:txBody>
      </p:sp>
      <p:sp>
        <p:nvSpPr>
          <p:cNvPr id="3" name="Content Placeholder 2"/>
          <p:cNvSpPr>
            <a:spLocks noGrp="1"/>
          </p:cNvSpPr>
          <p:nvPr>
            <p:ph idx="1"/>
          </p:nvPr>
        </p:nvSpPr>
        <p:spPr>
          <a:xfrm>
            <a:off x="838200" y="1321435"/>
            <a:ext cx="10515600" cy="5035550"/>
          </a:xfrm>
        </p:spPr>
        <p:txBody>
          <a:bodyPr>
            <a:normAutofit/>
          </a:bodyPr>
          <a:lstStyle/>
          <a:p>
            <a:pPr fontAlgn="auto">
              <a:lnSpc>
                <a:spcPct val="100000"/>
              </a:lnSpc>
              <a:spcBef>
                <a:spcPts val="0"/>
              </a:spcBef>
              <a:buFont typeface="Wingdings" panose="05000000000000000000" charset="0"/>
              <a:buChar char="§"/>
            </a:pPr>
            <a:r>
              <a:rPr lang="en-US" altLang="en-US" sz="2400">
                <a:sym typeface="+mn-ea"/>
              </a:rPr>
              <a:t>内置函数map()把一个函数func依次映射到序列或迭代器对象的每个元素上，并返回一个可迭代的map对象作为结果，map对象中每个元素是原序列中元素经过函数func处理后的结果。</a:t>
            </a:r>
          </a:p>
          <a:p>
            <a:pPr fontAlgn="auto">
              <a:lnSpc>
                <a:spcPct val="100000"/>
              </a:lnSpc>
              <a:spcBef>
                <a:spcPts val="0"/>
              </a:spcBef>
              <a:buNone/>
            </a:pPr>
            <a:endParaRPr lang="en-US" altLang="en-US" sz="2000">
              <a:latin typeface="Consolas" panose="020B0609020204030204" charset="0"/>
              <a:sym typeface="+mn-ea"/>
            </a:endParaRPr>
          </a:p>
          <a:p>
            <a:pPr fontAlgn="auto">
              <a:lnSpc>
                <a:spcPct val="100000"/>
              </a:lnSpc>
              <a:spcBef>
                <a:spcPts val="0"/>
              </a:spcBef>
              <a:buNone/>
            </a:pPr>
            <a:r>
              <a:rPr lang="en-US" altLang="en-US" sz="2000">
                <a:latin typeface="Consolas" panose="020B0609020204030204" charset="0"/>
                <a:sym typeface="+mn-ea"/>
              </a:rPr>
              <a:t>&gt;&gt;&gt; list(map(str, range(5)))  #把列表中元素转换为字符串</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['0', '1', '2', '3', '4']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add5(v):              #单参数函数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v+5</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list(map(add5, range(10)))#把单参数函数映射到一个序列的所有元素</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6, 7, 8, 9, 10, 11, 12, 13, 14]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add(x, y):            #可以接收2个参数的函数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x+y</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 range(5), range(5,10)))</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#把双参数函数映射到两个序列上</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7, 9, 11, 13]</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fontScale="77500" lnSpcReduction="10000"/>
          </a:bodyPr>
          <a:lstStyle/>
          <a:p>
            <a:pPr marL="0" indent="0" fontAlgn="auto">
              <a:lnSpc>
                <a:spcPct val="100000"/>
              </a:lnSpc>
              <a:spcBef>
                <a:spcPts val="0"/>
              </a:spcBef>
              <a:buNone/>
            </a:pPr>
            <a:r>
              <a:rPr lang="zh-CN" altLang="en-US">
                <a:latin typeface="Consolas" panose="020B0609020204030204" charset="0"/>
                <a:sym typeface="+mn-ea"/>
              </a:rPr>
              <a:t>&gt;&gt;&gt; def myMap(iterable, op, value):  #自定义函数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if op not in '+-*/':             #实现序列与数字的四则运算</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'Error operator'</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func = lambda i:eval(repr(i)+op+repr(value))</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map(func, iterable)</a:t>
            </a:r>
            <a:endParaRPr lang="zh-CN" altLang="en-US">
              <a:latin typeface="Consolas" panose="020B0609020204030204" charset="0"/>
            </a:endParaRPr>
          </a:p>
          <a:p>
            <a:pPr marL="0" indent="0" fontAlgn="auto">
              <a:lnSpc>
                <a:spcPct val="100000"/>
              </a:lnSpc>
              <a:spcBef>
                <a:spcPts val="0"/>
              </a:spcBef>
              <a:buNone/>
            </a:pP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6, 7, 8, 9]</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-4, -3, -2, -1]</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 5, 10, 15, 20]</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[0.0, 0.2, 0.4, 0.6, 0.8]</a:t>
            </a:r>
            <a:endParaRPr lang="zh-CN" altLang="en-US">
              <a:solidFill>
                <a:srgbClr val="00B0F0"/>
              </a:solidFill>
              <a:latin typeface="Consolas" panose="020B0609020204030204" charset="0"/>
            </a:endParaRPr>
          </a:p>
          <a:p>
            <a:pPr marL="0" indent="0" fontAlgn="auto">
              <a:lnSpc>
                <a:spcPct val="100000"/>
              </a:lnSpc>
              <a:spcBef>
                <a:spcPts val="0"/>
              </a:spcBef>
              <a:buNone/>
            </a:pPr>
            <a:endParaRPr lang="en-US">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2.4.6  map()、reduce()、filter()</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zh-CN" altLang="en-US" sz="2000">
                <a:latin typeface="Consolas" panose="020B0609020204030204" charset="0"/>
                <a:sym typeface="+mn-ea"/>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 = random.randint(1, 1e30)     #生成指定范围内的随机整数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839746558215897242220046223150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list(map(int, str(x)))          #提取大整数每位上的数字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 3, 9, 7, 4, 6, 5, 5, 8, 2, 1, 5, 8, 9, 7, 2, 4, 2, 2, 2, 0, 0, 4, 6, 2, 2, 3, 1, 5, 0]</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2.4.6  map()、reduce()、filter()</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73</a:t>
            </a:fld>
            <a:endParaRPr lang="zh-CN" altLang="en-US"/>
          </a:p>
        </p:txBody>
      </p:sp>
      <p:sp>
        <p:nvSpPr>
          <p:cNvPr id="82945" name="Content Placeholder 2"/>
          <p:cNvSpPr>
            <a:spLocks noGrp="1"/>
          </p:cNvSpPr>
          <p:nvPr>
            <p:ph idx="1"/>
          </p:nvPr>
        </p:nvSpPr>
        <p:spPr>
          <a:xfrm>
            <a:off x="771525" y="1263650"/>
            <a:ext cx="10928350" cy="4639945"/>
          </a:xfrm>
        </p:spPr>
        <p:txBody>
          <a:bodyPr anchor="t"/>
          <a:lstStyle/>
          <a:p>
            <a:pPr>
              <a:buFont typeface="Wingdings" panose="05000000000000000000" charset="0"/>
              <a:buChar char="§"/>
            </a:pPr>
            <a:r>
              <a:rPr lang="en-US" altLang="en-US" sz="2400"/>
              <a:t>标准库functools中的函数reduce()可以将一个接收2个参数的函数以迭代累积的方式从左到右依次作用到一个序列或迭代器对象的所有元素上，并且允许指定一个初始值。</a:t>
            </a:r>
            <a:endParaRPr lang="en-US" altLang="en-US" sz="1800"/>
          </a:p>
          <a:p>
            <a:pPr>
              <a:buNone/>
            </a:pPr>
            <a:endParaRPr lang="en-US" altLang="en-US" sz="1800"/>
          </a:p>
          <a:p>
            <a:pPr>
              <a:buNone/>
            </a:pPr>
            <a:r>
              <a:rPr lang="en-US" altLang="en-US" sz="2000">
                <a:latin typeface="Consolas" panose="020B0609020204030204" charset="0"/>
              </a:rPr>
              <a:t>&gt;&gt;&gt; from functools import reduce</a:t>
            </a:r>
          </a:p>
          <a:p>
            <a:pPr>
              <a:buNone/>
            </a:pPr>
            <a:r>
              <a:rPr lang="en-US" altLang="en-US" sz="2000">
                <a:latin typeface="Consolas" panose="020B0609020204030204" charset="0"/>
              </a:rPr>
              <a:t>&gt;&gt;&gt; seq = list(range(1, 10))</a:t>
            </a:r>
          </a:p>
          <a:p>
            <a:pPr>
              <a:buNone/>
            </a:pPr>
            <a:r>
              <a:rPr lang="en-US" altLang="en-US" sz="2000">
                <a:latin typeface="Consolas" panose="020B0609020204030204" charset="0"/>
              </a:rPr>
              <a:t>&gt;&gt;&gt; reduce(lambda x, y: x+y, seq)</a:t>
            </a:r>
            <a:endParaRPr lang="zh-CN" altLang="en-US" sz="2000">
              <a:latin typeface="Consolas" panose="020B0609020204030204" charset="0"/>
            </a:endParaRPr>
          </a:p>
          <a:p>
            <a:pPr>
              <a:buNone/>
            </a:pPr>
            <a:r>
              <a:rPr lang="en-US" altLang="en-US" sz="2000">
                <a:solidFill>
                  <a:srgbClr val="00B0F0"/>
                </a:solidFill>
                <a:latin typeface="Consolas" panose="020B0609020204030204" charset="0"/>
              </a:rPr>
              <a:t>45</a:t>
            </a:r>
          </a:p>
        </p:txBody>
      </p:sp>
      <p:graphicFrame>
        <p:nvGraphicFramePr>
          <p:cNvPr id="82946" name="Object -2147482621"/>
          <p:cNvGraphicFramePr>
            <a:graphicFrameLocks noChangeAspect="1"/>
          </p:cNvGraphicFramePr>
          <p:nvPr/>
        </p:nvGraphicFramePr>
        <p:xfrm>
          <a:off x="5948680" y="1988185"/>
          <a:ext cx="4638040" cy="4538980"/>
        </p:xfrm>
        <a:graphic>
          <a:graphicData uri="http://schemas.openxmlformats.org/presentationml/2006/ole">
            <mc:AlternateContent xmlns:mc="http://schemas.openxmlformats.org/markup-compatibility/2006">
              <mc:Choice xmlns:v="urn:schemas-microsoft-com:vml" Requires="v">
                <p:oleObj r:id="rId2" imgW="5174615" imgH="5064125" progId="Visio.Drawing.11">
                  <p:embed/>
                </p:oleObj>
              </mc:Choice>
              <mc:Fallback>
                <p:oleObj r:id="rId2" imgW="5174615" imgH="5064125" progId="Visio.Drawing.11">
                  <p:embed/>
                  <p:pic>
                    <p:nvPicPr>
                      <p:cNvPr id="0" name="Picture 3079"/>
                      <p:cNvPicPr/>
                      <p:nvPr/>
                    </p:nvPicPr>
                    <p:blipFill>
                      <a:blip r:embed="rId3"/>
                      <a:stretch>
                        <a:fillRect/>
                      </a:stretch>
                    </p:blipFill>
                    <p:spPr>
                      <a:xfrm>
                        <a:off x="5948680" y="1988185"/>
                        <a:ext cx="4638040" cy="4538980"/>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fontScale="77500" lnSpcReduction="10000"/>
          </a:bodyPr>
          <a:lstStyle/>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import operator                         #标准库operator提供了大量运算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operator.add(3,5)                       #可以像普通函数一样直接调用</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8</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seq)               #使用add运算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45</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reduce(operator.mul, seq)               #乘法运算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362880</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reduce(operator.mul, range(1, 6))       #5的阶乘</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120</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map(str, seq))     #转换成字符串再累加</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'123456789'</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[[1, 2], [3]], []) #这个操作占用空间较大，慎用</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 2, 3]</a:t>
            </a:r>
            <a:endParaRPr lang="en-US">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a:bodyPr>
          <a:lstStyle/>
          <a:p>
            <a:pPr indent="-217805" fontAlgn="auto">
              <a:lnSpc>
                <a:spcPct val="100000"/>
              </a:lnSpc>
              <a:spcBef>
                <a:spcPts val="0"/>
              </a:spcBef>
              <a:buFont typeface="Wingdings" panose="05000000000000000000" charset="0"/>
              <a:buChar char="§"/>
            </a:pPr>
            <a:r>
              <a:rPr lang="en-US" altLang="en-US" sz="2400">
                <a:sym typeface="+mn-ea"/>
              </a:rPr>
              <a:t>内置函数filter()将一个单参数函数作用到一个序列上，返回该序列中使得该函数返回值为True的那些元素组成的</a:t>
            </a:r>
            <a:r>
              <a:rPr lang="en-US" altLang="en-US" sz="2400">
                <a:solidFill>
                  <a:srgbClr val="FF0000"/>
                </a:solidFill>
                <a:sym typeface="+mn-ea"/>
              </a:rPr>
              <a:t>filter对象</a:t>
            </a:r>
            <a:r>
              <a:rPr lang="en-US" altLang="en-US" sz="2400">
                <a:sym typeface="+mn-ea"/>
              </a:rPr>
              <a:t>，如果指定函数为None，则返回序列中等价于True的元素。</a:t>
            </a:r>
            <a:endParaRPr lang="en-US" altLang="en-US" sz="2400"/>
          </a:p>
          <a:p>
            <a:pPr indent="0" fontAlgn="auto">
              <a:lnSpc>
                <a:spcPct val="100000"/>
              </a:lnSpc>
              <a:spcBef>
                <a:spcPts val="0"/>
              </a:spcBef>
              <a:buNone/>
            </a:pPr>
            <a:endParaRPr lang="en-US" altLang="en-US" sz="2000">
              <a:latin typeface="Consolas" panose="020B0609020204030204" charset="0"/>
              <a:sym typeface="+mn-ea"/>
            </a:endParaRPr>
          </a:p>
          <a:p>
            <a:pPr indent="0" fontAlgn="auto">
              <a:lnSpc>
                <a:spcPct val="100000"/>
              </a:lnSpc>
              <a:spcBef>
                <a:spcPts val="0"/>
              </a:spcBef>
              <a:buNone/>
            </a:pPr>
            <a:r>
              <a:rPr lang="en-US" altLang="en-US" sz="2000">
                <a:latin typeface="Consolas" panose="020B0609020204030204" charset="0"/>
                <a:sym typeface="+mn-ea"/>
              </a:rPr>
              <a:t>&gt;&gt;&gt; seq = ['foo', 'x41', '?!', '***']</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def func(x):</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    return x.isalnum()                  #测试是否为字母或数字</a:t>
            </a:r>
            <a:endParaRPr lang="en-US" altLang="en-US" sz="2000">
              <a:latin typeface="Consolas" panose="020B0609020204030204" charset="0"/>
            </a:endParaRPr>
          </a:p>
          <a:p>
            <a:pPr indent="0" fontAlgn="auto">
              <a:lnSpc>
                <a:spcPct val="100000"/>
              </a:lnSpc>
              <a:spcBef>
                <a:spcPts val="0"/>
              </a:spcBef>
              <a:buNone/>
            </a:pP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filter(func, seq)                   #返回filter对象</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&lt;filter object at 0x000000000305D898&gt;</a:t>
            </a:r>
            <a:endParaRPr lang="en-US" altLang="en-US" sz="2000">
              <a:solidFill>
                <a:srgbClr val="00B0F0"/>
              </a:solidFill>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list(filter(func, seq))             #把filter对象转换为列表</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['foo', 'x41']</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2.4.7  range()</a:t>
            </a:r>
          </a:p>
        </p:txBody>
      </p:sp>
      <p:sp>
        <p:nvSpPr>
          <p:cNvPr id="3" name="Content Placeholder 2"/>
          <p:cNvSpPr>
            <a:spLocks noGrp="1"/>
          </p:cNvSpPr>
          <p:nvPr>
            <p:ph idx="1"/>
          </p:nvPr>
        </p:nvSpPr>
        <p:spPr>
          <a:xfrm>
            <a:off x="838200" y="1321435"/>
            <a:ext cx="10937875" cy="4639945"/>
          </a:xfrm>
        </p:spPr>
        <p:txBody>
          <a:bodyPr>
            <a:normAutofit/>
          </a:bodyPr>
          <a:lstStyle/>
          <a:p>
            <a:pPr fontAlgn="auto">
              <a:lnSpc>
                <a:spcPct val="100000"/>
              </a:lnSpc>
              <a:spcBef>
                <a:spcPts val="0"/>
              </a:spcBef>
              <a:buFont typeface="Wingdings" panose="05000000000000000000" charset="0"/>
              <a:buChar char=""/>
            </a:pPr>
            <a:r>
              <a:rPr lang="en-US" sz="2400"/>
              <a:t>range()是Python开发中非常常用的一个内置函数，语法格式为range([start,] end [, step] )，有range(stop)、range(start, stop)和range(start, stop, step)三种用法。该函数返回具有惰性求值特点的range对象，其中包含</a:t>
            </a:r>
            <a:r>
              <a:rPr lang="en-US" sz="2400">
                <a:solidFill>
                  <a:srgbClr val="FF0000"/>
                </a:solidFill>
              </a:rPr>
              <a:t>左闭右开区间[start,end)</a:t>
            </a:r>
            <a:r>
              <a:rPr lang="en-US" sz="2400"/>
              <a:t>内以step为步长的整数。参数start默认为0，step默认为1。</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range(5)                   #start默认为0，step默认为1</a:t>
            </a:r>
          </a:p>
          <a:p>
            <a:pPr marL="0" indent="0" fontAlgn="auto">
              <a:lnSpc>
                <a:spcPct val="100000"/>
              </a:lnSpc>
              <a:spcBef>
                <a:spcPts val="0"/>
              </a:spcBef>
              <a:buNone/>
            </a:pPr>
            <a:r>
              <a:rPr lang="en-US" sz="2000">
                <a:solidFill>
                  <a:srgbClr val="00B0F0"/>
                </a:solidFill>
                <a:latin typeface="Consolas" panose="020B0609020204030204" charset="0"/>
              </a:rPr>
              <a:t>range(0, 5)</a:t>
            </a:r>
          </a:p>
          <a:p>
            <a:pPr marL="0" indent="0" fontAlgn="auto">
              <a:lnSpc>
                <a:spcPct val="100000"/>
              </a:lnSpc>
              <a:spcBef>
                <a:spcPts val="0"/>
              </a:spcBef>
              <a:buNone/>
            </a:pPr>
            <a:r>
              <a:rPr lang="en-US" sz="2000">
                <a:latin typeface="Consolas" panose="020B0609020204030204" charset="0"/>
              </a:rPr>
              <a:t>&gt;&gt;&gt; list(_)</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list(range(1, 10, 2))          #指定起始值和步长</a:t>
            </a:r>
          </a:p>
          <a:p>
            <a:pPr marL="0" indent="0" fontAlgn="auto">
              <a:lnSpc>
                <a:spcPct val="100000"/>
              </a:lnSpc>
              <a:spcBef>
                <a:spcPts val="0"/>
              </a:spcBef>
              <a:buNone/>
            </a:pPr>
            <a:r>
              <a:rPr lang="en-US" sz="2000">
                <a:solidFill>
                  <a:srgbClr val="00B0F0"/>
                </a:solidFill>
                <a:latin typeface="Consolas" panose="020B0609020204030204" charset="0"/>
              </a:rPr>
              <a:t>[1, 3, 5, 7, 9]</a:t>
            </a:r>
          </a:p>
          <a:p>
            <a:pPr marL="0" indent="0" fontAlgn="auto">
              <a:lnSpc>
                <a:spcPct val="100000"/>
              </a:lnSpc>
              <a:spcBef>
                <a:spcPts val="0"/>
              </a:spcBef>
              <a:buNone/>
            </a:pPr>
            <a:r>
              <a:rPr lang="en-US" sz="2000">
                <a:latin typeface="Consolas" panose="020B0609020204030204" charset="0"/>
              </a:rPr>
              <a:t>&gt;&gt;&gt; list(range(9, 0, -2))           #步长为负数时，start应比end大</a:t>
            </a:r>
          </a:p>
          <a:p>
            <a:pPr marL="0" indent="0" fontAlgn="auto">
              <a:lnSpc>
                <a:spcPct val="100000"/>
              </a:lnSpc>
              <a:spcBef>
                <a:spcPts val="0"/>
              </a:spcBef>
              <a:buNone/>
            </a:pPr>
            <a:r>
              <a:rPr lang="en-US" sz="2000">
                <a:solidFill>
                  <a:srgbClr val="00B0F0"/>
                </a:solidFill>
                <a:latin typeface="Consolas" panose="020B0609020204030204" charset="0"/>
              </a:rPr>
              <a:t>[9, 7, 5, 3, 1]</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2.4.8  zip()</a:t>
            </a:r>
          </a:p>
        </p:txBody>
      </p:sp>
      <p:sp>
        <p:nvSpPr>
          <p:cNvPr id="3" name="内容占位符 2"/>
          <p:cNvSpPr>
            <a:spLocks noGrp="1"/>
          </p:cNvSpPr>
          <p:nvPr>
            <p:ph idx="1"/>
          </p:nvPr>
        </p:nvSpPr>
        <p:spPr/>
        <p:txBody>
          <a:bodyPr>
            <a:normAutofit/>
          </a:bodyPr>
          <a:lstStyle/>
          <a:p>
            <a:pPr marL="356235" indent="-356235">
              <a:lnSpc>
                <a:spcPct val="150000"/>
              </a:lnSpc>
              <a:spcBef>
                <a:spcPct val="0"/>
              </a:spcBef>
              <a:buFont typeface="Wingdings" panose="05000000000000000000" charset="0"/>
              <a:buChar char="§"/>
            </a:pPr>
            <a:r>
              <a:rPr lang="en-US" altLang="en-US" sz="2400">
                <a:sym typeface="+mn-ea"/>
              </a:rPr>
              <a:t>zip()函数用来把多个可迭代对象中的元素压缩到一起，返回一个可迭代的</a:t>
            </a:r>
            <a:r>
              <a:rPr lang="en-US" altLang="en-US" sz="2400">
                <a:solidFill>
                  <a:srgbClr val="FF0000"/>
                </a:solidFill>
                <a:sym typeface="+mn-ea"/>
              </a:rPr>
              <a:t>zip对象</a:t>
            </a:r>
            <a:r>
              <a:rPr lang="en-US" altLang="en-US" sz="2400">
                <a:sym typeface="+mn-ea"/>
              </a:rPr>
              <a:t>，其中每个元素都是包含原来的多个可迭代对象</a:t>
            </a:r>
            <a:r>
              <a:rPr lang="en-US" altLang="en-US" sz="2400">
                <a:solidFill>
                  <a:srgbClr val="FF0000"/>
                </a:solidFill>
                <a:sym typeface="+mn-ea"/>
              </a:rPr>
              <a:t>对应位置上元素</a:t>
            </a:r>
            <a:r>
              <a:rPr lang="en-US" altLang="en-US" sz="2400">
                <a:sym typeface="+mn-ea"/>
              </a:rPr>
              <a:t>的元组</a:t>
            </a:r>
            <a:r>
              <a:rPr lang="zh-CN" altLang="en-US" sz="2400">
                <a:sym typeface="+mn-ea"/>
              </a:rPr>
              <a:t>，如同</a:t>
            </a:r>
            <a:r>
              <a:rPr lang="zh-CN" altLang="en-US" sz="2400">
                <a:solidFill>
                  <a:srgbClr val="FF0000"/>
                </a:solidFill>
                <a:sym typeface="+mn-ea"/>
              </a:rPr>
              <a:t>拉拉链一样</a:t>
            </a:r>
            <a:r>
              <a:rPr lang="en-US" altLang="en-US" sz="2400">
                <a:sym typeface="+mn-ea"/>
              </a:rPr>
              <a:t>。</a:t>
            </a:r>
            <a:endParaRPr lang="en-US" altLang="en-US" sz="2400"/>
          </a:p>
          <a:p>
            <a:pPr>
              <a:buNone/>
            </a:pPr>
            <a:r>
              <a:rPr lang="en-US" altLang="en-US" sz="2000">
                <a:latin typeface="Consolas" panose="020B0609020204030204" charset="0"/>
                <a:sym typeface="+mn-ea"/>
              </a:rPr>
              <a:t>&gt;&gt;&gt; list(zip('abcd', [1, 2, 3]))             #压缩字符串和列表</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list(zip('123', 'abc', ',.!'))           #压缩3个序列</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[('1', 'a', ','), ('2', 'b', '.'), ('3', 'c', '!')]</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x = zip('abcd', '1234')</a:t>
            </a:r>
            <a:endParaRPr lang="en-US" altLang="en-US" sz="2000">
              <a:latin typeface="Consolas" panose="020B0609020204030204" charset="0"/>
            </a:endParaRPr>
          </a:p>
          <a:p>
            <a:pPr>
              <a:buNone/>
            </a:pPr>
            <a:r>
              <a:rPr lang="en-US" altLang="en-US" sz="2000">
                <a:latin typeface="Consolas" panose="020B0609020204030204" charset="0"/>
                <a:sym typeface="+mn-ea"/>
              </a:rPr>
              <a:t>&gt;&gt;&gt; list(x)</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 ('d', '4')]</a:t>
            </a:r>
            <a:endParaRPr lang="en-US" altLang="en-US" sz="2000">
              <a:solidFill>
                <a:srgbClr val="00B0F0"/>
              </a:solidFill>
              <a:latin typeface="Consolas" panose="020B0609020204030204" charset="0"/>
            </a:endParaRPr>
          </a:p>
          <a:p>
            <a:pPr marL="0" indent="0">
              <a:buNone/>
            </a:pPr>
            <a:endParaRPr lang="zh-CN" altLang="en-US"/>
          </a:p>
        </p:txBody>
      </p:sp>
      <p:graphicFrame>
        <p:nvGraphicFramePr>
          <p:cNvPr id="4" name="Object 3"/>
          <p:cNvGraphicFramePr/>
          <p:nvPr/>
        </p:nvGraphicFramePr>
        <p:xfrm>
          <a:off x="8053705" y="4236085"/>
          <a:ext cx="2682240" cy="2003425"/>
        </p:xfrm>
        <a:graphic>
          <a:graphicData uri="http://schemas.openxmlformats.org/presentationml/2006/ole">
            <mc:AlternateContent xmlns:mc="http://schemas.openxmlformats.org/markup-compatibility/2006">
              <mc:Choice xmlns:v="urn:schemas-microsoft-com:vml" Requires="v">
                <p:oleObj r:id="rId2" imgW="2257425" imgH="1724025" progId="Paint.Picture">
                  <p:embed/>
                </p:oleObj>
              </mc:Choice>
              <mc:Fallback>
                <p:oleObj r:id="rId2" imgW="2257425" imgH="1724025" progId="Paint.Picture">
                  <p:embed/>
                  <p:pic>
                    <p:nvPicPr>
                      <p:cNvPr id="0" name="Picture 2"/>
                      <p:cNvPicPr/>
                      <p:nvPr/>
                    </p:nvPicPr>
                    <p:blipFill>
                      <a:blip r:embed="rId3"/>
                      <a:stretch>
                        <a:fillRect/>
                      </a:stretch>
                    </p:blipFill>
                    <p:spPr>
                      <a:xfrm>
                        <a:off x="8053705" y="4236085"/>
                        <a:ext cx="2682240" cy="2003425"/>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565CE74E-AB26-4998-AD42-012C4C1AD076}" type="slidenum">
              <a:rPr lang="zh-CN" altLang="en-US" smtClean="0"/>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2.4.9  eval()、exec()</a:t>
            </a:r>
          </a:p>
        </p:txBody>
      </p:sp>
      <p:sp>
        <p:nvSpPr>
          <p:cNvPr id="3" name="Content Placeholder 2"/>
          <p:cNvSpPr>
            <a:spLocks noGrp="1"/>
          </p:cNvSpPr>
          <p:nvPr>
            <p:ph idx="1"/>
          </p:nvPr>
        </p:nvSpPr>
        <p:spPr/>
        <p:txBody>
          <a:bodyPr>
            <a:normAutofit/>
          </a:bodyPr>
          <a:lstStyle/>
          <a:p>
            <a:pPr marL="0" indent="0">
              <a:buNone/>
            </a:pPr>
            <a:r>
              <a:rPr lang="en-US" sz="2000">
                <a:latin typeface="Consolas" panose="020B0609020204030204" charset="0"/>
              </a:rPr>
              <a:t>&gt;&gt;&gt; eval(b'3+5')</a:t>
            </a:r>
          </a:p>
          <a:p>
            <a:pPr marL="0" indent="0">
              <a:buNone/>
            </a:pPr>
            <a:r>
              <a:rPr lang="en-US" sz="2000">
                <a:solidFill>
                  <a:srgbClr val="00B0F0"/>
                </a:solidFill>
                <a:latin typeface="Consolas" panose="020B0609020204030204" charset="0"/>
              </a:rPr>
              <a:t>8</a:t>
            </a:r>
          </a:p>
          <a:p>
            <a:pPr marL="0" indent="0">
              <a:buNone/>
            </a:pPr>
            <a:r>
              <a:rPr lang="en-US" sz="2000">
                <a:latin typeface="Consolas" panose="020B0609020204030204" charset="0"/>
              </a:rPr>
              <a:t>&gt;&gt;&gt; eval(compile('print(3+5)', 'temp.txt', 'exec'))</a:t>
            </a:r>
          </a:p>
          <a:p>
            <a:pPr marL="0" indent="0">
              <a:buNone/>
            </a:pPr>
            <a:r>
              <a:rPr lang="en-US" sz="2000">
                <a:solidFill>
                  <a:srgbClr val="00B0F0"/>
                </a:solidFill>
                <a:latin typeface="Consolas" panose="020B0609020204030204" charset="0"/>
              </a:rPr>
              <a:t>8</a:t>
            </a:r>
          </a:p>
          <a:p>
            <a:pPr marL="0" indent="0">
              <a:buNone/>
            </a:pPr>
            <a:r>
              <a:rPr lang="en-US" sz="2000">
                <a:latin typeface="Consolas" panose="020B0609020204030204" charset="0"/>
              </a:rPr>
              <a:t>&gt;&gt;&gt; eval('9')                  #把数字字符串转换为数字</a:t>
            </a:r>
          </a:p>
          <a:p>
            <a:pPr marL="0" indent="0">
              <a:buNone/>
            </a:pPr>
            <a:r>
              <a:rPr lang="en-US" sz="2000">
                <a:solidFill>
                  <a:srgbClr val="00B0F0"/>
                </a:solidFill>
                <a:latin typeface="Consolas" panose="020B0609020204030204" charset="0"/>
              </a:rPr>
              <a:t>9</a:t>
            </a:r>
          </a:p>
          <a:p>
            <a:pPr marL="0" indent="0">
              <a:buNone/>
            </a:pPr>
            <a:r>
              <a:rPr lang="en-US" sz="2000">
                <a:latin typeface="Consolas" panose="020B0609020204030204" charset="0"/>
              </a:rPr>
              <a:t>&gt;&gt;&gt; eval('09')                 #抛出异常，不允许以0开头的数字</a:t>
            </a:r>
          </a:p>
          <a:p>
            <a:pPr marL="0" indent="0">
              <a:buNone/>
            </a:pPr>
            <a:r>
              <a:rPr lang="en-US" sz="2000">
                <a:solidFill>
                  <a:srgbClr val="FF0000"/>
                </a:solidFill>
                <a:latin typeface="Consolas" panose="020B0609020204030204" charset="0"/>
              </a:rPr>
              <a:t>SyntaxError: invalid token</a:t>
            </a:r>
          </a:p>
          <a:p>
            <a:pPr marL="0" indent="0">
              <a:buNone/>
            </a:pPr>
            <a:r>
              <a:rPr lang="en-US" sz="2000">
                <a:latin typeface="Consolas" panose="020B0609020204030204" charset="0"/>
              </a:rPr>
              <a:t>&gt;&gt;&gt; int('09')                   #这样转换是可以的</a:t>
            </a:r>
          </a:p>
          <a:p>
            <a:pPr marL="0" indent="0">
              <a:buNone/>
            </a:pPr>
            <a:r>
              <a:rPr lang="en-US" sz="2000">
                <a:solidFill>
                  <a:srgbClr val="00B0F0"/>
                </a:solidFill>
                <a:latin typeface="Consolas" panose="020B0609020204030204" charset="0"/>
              </a:rPr>
              <a:t>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2.4.9  eval()、exec()</a:t>
            </a:r>
            <a:endParaRPr lang="en-US"/>
          </a:p>
        </p:txBody>
      </p:sp>
      <p:sp>
        <p:nvSpPr>
          <p:cNvPr id="3" name="Content Placeholder 2"/>
          <p:cNvSpPr>
            <a:spLocks noGrp="1"/>
          </p:cNvSpPr>
          <p:nvPr>
            <p:ph idx="1"/>
          </p:nvPr>
        </p:nvSpPr>
        <p:spPr>
          <a:xfrm>
            <a:off x="838200" y="1321435"/>
            <a:ext cx="11120120" cy="4639945"/>
          </a:xfrm>
        </p:spPr>
        <p:txBody>
          <a:bodyPr/>
          <a:lstStyle/>
          <a:p>
            <a:pPr marL="0" indent="0">
              <a:buNone/>
            </a:pPr>
            <a:r>
              <a:rPr lang="en-US" sz="2000">
                <a:latin typeface="Consolas" panose="020B0609020204030204" charset="0"/>
              </a:rPr>
              <a:t>&gt;&gt;&gt; eval("__import__('os').startfile(r'C:\Windows\\notepad.exe')")</a:t>
            </a:r>
          </a:p>
          <a:p>
            <a:pPr marL="0" indent="0">
              <a:buNone/>
            </a:pPr>
            <a:r>
              <a:rPr lang="en-US" sz="2000">
                <a:latin typeface="Consolas" panose="020B0609020204030204" charset="0"/>
              </a:rPr>
              <a:t>                               #打开记事本程序</a:t>
            </a:r>
          </a:p>
          <a:p>
            <a:pPr marL="0" indent="0">
              <a:buNone/>
            </a:pPr>
            <a:r>
              <a:rPr lang="en-US" sz="2000">
                <a:latin typeface="Consolas" panose="020B0609020204030204" charset="0"/>
              </a:rPr>
              <a:t>&gt;&gt;&gt; import ast</a:t>
            </a:r>
          </a:p>
          <a:p>
            <a:pPr marL="0" indent="0">
              <a:buNone/>
            </a:pPr>
            <a:r>
              <a:rPr lang="en-US" sz="2000">
                <a:latin typeface="Consolas" panose="020B0609020204030204" charset="0"/>
              </a:rPr>
              <a:t>&gt;&gt;&gt; ast.literal_eval("__import__('os').startfile(r'C:\Windows\\notepad.exe')")</a:t>
            </a:r>
          </a:p>
          <a:p>
            <a:pPr marL="0" indent="0">
              <a:buNone/>
            </a:pPr>
            <a:r>
              <a:rPr lang="en-US" sz="2000">
                <a:latin typeface="Consolas" panose="020B0609020204030204" charset="0"/>
              </a:rPr>
              <a:t>                               #无法执行，引发异常</a:t>
            </a:r>
          </a:p>
          <a:p>
            <a:pPr marL="0" indent="0">
              <a:buNone/>
            </a:pPr>
            <a:r>
              <a:rPr lang="en-US" sz="2000">
                <a:solidFill>
                  <a:srgbClr val="FF0000"/>
                </a:solidFill>
                <a:latin typeface="Consolas" panose="020B0609020204030204" charset="0"/>
              </a:rPr>
              <a:t>ValueError: malformed node or string: &lt;_ast.Call object at 0x00000000033E2C18&gt;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2.1.1  </a:t>
            </a:r>
            <a:r>
              <a:rPr lang="zh-CN" altLang="en-US">
                <a:sym typeface="+mn-ea"/>
              </a:rPr>
              <a:t>常量与变量</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a:t>
            </a:fld>
            <a:endParaRPr lang="zh-CN" altLang="en-US"/>
          </a:p>
        </p:txBody>
      </p:sp>
      <p:sp>
        <p:nvSpPr>
          <p:cNvPr id="28674" name="文本占位符 26626"/>
          <p:cNvSpPr>
            <a:spLocks noGrp="1"/>
          </p:cNvSpPr>
          <p:nvPr>
            <p:ph idx="1"/>
          </p:nvPr>
        </p:nvSpPr>
        <p:spPr/>
        <p:txBody>
          <a:bodyPr anchor="t">
            <a:normAutofit lnSpcReduction="10000"/>
          </a:bodyPr>
          <a:lstStyle/>
          <a:p>
            <a:pPr>
              <a:lnSpc>
                <a:spcPct val="80000"/>
              </a:lnSpc>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中，允许多个变量指向同一个值，例如：</a:t>
            </a:r>
          </a:p>
          <a:p>
            <a:pPr fontAlgn="auto">
              <a:lnSpc>
                <a:spcPct val="100000"/>
              </a:lnSpc>
              <a:spcBef>
                <a:spcPts val="0"/>
              </a:spcBef>
              <a:buNone/>
            </a:pPr>
            <a:r>
              <a:rPr lang="en-US" altLang="zh-CN" sz="2000">
                <a:latin typeface="Consolas" panose="020B0609020204030204" charset="0"/>
              </a:rPr>
              <a:t>&gt;&gt;&gt; x = 3</a:t>
            </a:r>
          </a:p>
          <a:p>
            <a:pPr fontAlgn="auto">
              <a:lnSpc>
                <a:spcPct val="100000"/>
              </a:lnSpc>
              <a:spcBef>
                <a:spcPts val="0"/>
              </a:spcBef>
              <a:buNone/>
            </a:pPr>
            <a:r>
              <a:rPr lang="en-US" altLang="zh-CN" sz="2000">
                <a:latin typeface="Consolas" panose="020B0609020204030204" charset="0"/>
              </a:rPr>
              <a:t>&gt;&gt;&gt; id(x)</a:t>
            </a:r>
          </a:p>
          <a:p>
            <a:pPr fontAlgn="auto">
              <a:lnSpc>
                <a:spcPct val="100000"/>
              </a:lnSpc>
              <a:spcBef>
                <a:spcPts val="0"/>
              </a:spcBef>
              <a:buNone/>
            </a:pPr>
            <a:r>
              <a:rPr lang="en-US" altLang="zh-CN" sz="2000">
                <a:solidFill>
                  <a:srgbClr val="00B0F0"/>
                </a:solidFill>
                <a:latin typeface="Consolas" panose="020B0609020204030204" charset="0"/>
              </a:rPr>
              <a:t>1786684560</a:t>
            </a:r>
          </a:p>
          <a:p>
            <a:pPr fontAlgn="auto">
              <a:lnSpc>
                <a:spcPct val="100000"/>
              </a:lnSpc>
              <a:spcBef>
                <a:spcPts val="0"/>
              </a:spcBef>
              <a:buNone/>
            </a:pPr>
            <a:r>
              <a:rPr lang="en-US" altLang="zh-CN" sz="2000">
                <a:latin typeface="Consolas" panose="020B0609020204030204" charset="0"/>
              </a:rPr>
              <a:t>&gt;&gt;&gt; y = x</a:t>
            </a:r>
          </a:p>
          <a:p>
            <a:pPr fontAlgn="auto">
              <a:lnSpc>
                <a:spcPct val="100000"/>
              </a:lnSpc>
              <a:spcBef>
                <a:spcPts val="0"/>
              </a:spcBef>
              <a:buNone/>
            </a:pPr>
            <a:r>
              <a:rPr lang="en-US" altLang="zh-CN" sz="2000">
                <a:latin typeface="Consolas" panose="020B0609020204030204" charset="0"/>
              </a:rPr>
              <a:t>&gt;&gt;&gt; id(y)</a:t>
            </a:r>
          </a:p>
          <a:p>
            <a:pPr fontAlgn="auto">
              <a:lnSpc>
                <a:spcPct val="100000"/>
              </a:lnSpc>
              <a:spcBef>
                <a:spcPts val="0"/>
              </a:spcBef>
              <a:buNone/>
            </a:pPr>
            <a:r>
              <a:rPr lang="en-US" altLang="zh-CN" sz="2000">
                <a:solidFill>
                  <a:srgbClr val="00B0F0"/>
                </a:solidFill>
                <a:latin typeface="Consolas" panose="020B0609020204030204" charset="0"/>
              </a:rPr>
              <a:t>1786684560</a:t>
            </a:r>
          </a:p>
          <a:p>
            <a:pPr>
              <a:lnSpc>
                <a:spcPct val="80000"/>
              </a:lnSpc>
              <a:buNone/>
            </a:pPr>
            <a:endParaRPr lang="en-US" altLang="zh-CN" sz="1800">
              <a:latin typeface="宋体" panose="02010600030101010101" pitchFamily="2" charset="-122"/>
            </a:endParaRPr>
          </a:p>
          <a:p>
            <a:pPr>
              <a:spcBef>
                <a:spcPct val="0"/>
              </a:spcBef>
              <a:buFont typeface="Wingdings" panose="05000000000000000000" charset="0"/>
              <a:buChar char="§"/>
            </a:pPr>
            <a:r>
              <a:rPr lang="zh-CN" altLang="en-US" sz="2400">
                <a:latin typeface="宋体" panose="02010600030101010101" pitchFamily="2" charset="-122"/>
              </a:rPr>
              <a:t>接着上面的代码再继续执行下面的代码：</a:t>
            </a:r>
          </a:p>
          <a:p>
            <a:pPr fontAlgn="auto">
              <a:lnSpc>
                <a:spcPct val="100000"/>
              </a:lnSpc>
              <a:spcBef>
                <a:spcPts val="0"/>
              </a:spcBef>
              <a:buNone/>
            </a:pPr>
            <a:r>
              <a:rPr lang="en-US" altLang="zh-CN" sz="2000">
                <a:latin typeface="Consolas" panose="020B0609020204030204" charset="0"/>
              </a:rPr>
              <a:t>&gt;&gt;&gt; x += 6</a:t>
            </a:r>
          </a:p>
          <a:p>
            <a:pPr fontAlgn="auto">
              <a:lnSpc>
                <a:spcPct val="100000"/>
              </a:lnSpc>
              <a:spcBef>
                <a:spcPts val="0"/>
              </a:spcBef>
              <a:buNone/>
            </a:pPr>
            <a:r>
              <a:rPr lang="en-US" altLang="zh-CN" sz="2000">
                <a:latin typeface="Consolas" panose="020B0609020204030204" charset="0"/>
              </a:rPr>
              <a:t>&gt;&gt;&gt; id(x)</a:t>
            </a:r>
          </a:p>
          <a:p>
            <a:pPr fontAlgn="auto">
              <a:lnSpc>
                <a:spcPct val="100000"/>
              </a:lnSpc>
              <a:spcBef>
                <a:spcPts val="0"/>
              </a:spcBef>
              <a:buNone/>
            </a:pPr>
            <a:r>
              <a:rPr lang="en-US" altLang="zh-CN" sz="2000">
                <a:solidFill>
                  <a:srgbClr val="00B0F0"/>
                </a:solidFill>
                <a:latin typeface="Consolas" panose="020B0609020204030204" charset="0"/>
              </a:rPr>
              <a:t>1786684752</a:t>
            </a:r>
          </a:p>
          <a:p>
            <a:pPr fontAlgn="auto">
              <a:lnSpc>
                <a:spcPct val="100000"/>
              </a:lnSpc>
              <a:spcBef>
                <a:spcPts val="0"/>
              </a:spcBef>
              <a:buNone/>
            </a:pPr>
            <a:r>
              <a:rPr lang="en-US" altLang="zh-CN" sz="2000">
                <a:latin typeface="Consolas" panose="020B0609020204030204" charset="0"/>
              </a:rPr>
              <a:t>&gt;&gt;&gt; y</a:t>
            </a:r>
          </a:p>
          <a:p>
            <a:pPr fontAlgn="auto">
              <a:lnSpc>
                <a:spcPct val="100000"/>
              </a:lnSpc>
              <a:spcBef>
                <a:spcPts val="0"/>
              </a:spcBef>
              <a:buNone/>
            </a:pPr>
            <a:r>
              <a:rPr lang="en-US" altLang="zh-CN" sz="2000">
                <a:solidFill>
                  <a:srgbClr val="00B0F0"/>
                </a:solidFill>
                <a:latin typeface="Consolas" panose="020B0609020204030204" charset="0"/>
              </a:rPr>
              <a:t>3</a:t>
            </a:r>
          </a:p>
          <a:p>
            <a:pPr fontAlgn="auto">
              <a:lnSpc>
                <a:spcPct val="100000"/>
              </a:lnSpc>
              <a:spcBef>
                <a:spcPts val="0"/>
              </a:spcBef>
              <a:buNone/>
            </a:pPr>
            <a:r>
              <a:rPr lang="en-US" altLang="zh-CN" sz="2000">
                <a:latin typeface="Consolas" panose="020B0609020204030204" charset="0"/>
              </a:rPr>
              <a:t>&gt;&gt;&gt; id(y)</a:t>
            </a:r>
          </a:p>
          <a:p>
            <a:pPr fontAlgn="auto">
              <a:lnSpc>
                <a:spcPct val="100000"/>
              </a:lnSpc>
              <a:spcBef>
                <a:spcPts val="0"/>
              </a:spcBef>
              <a:buNone/>
            </a:pPr>
            <a:r>
              <a:rPr lang="en-US" altLang="zh-CN" sz="2000">
                <a:solidFill>
                  <a:srgbClr val="00B0F0"/>
                </a:solidFill>
                <a:latin typeface="Consolas" panose="020B0609020204030204" charset="0"/>
              </a:rPr>
              <a:t>1786684560</a:t>
            </a:r>
          </a:p>
        </p:txBody>
      </p:sp>
      <p:graphicFrame>
        <p:nvGraphicFramePr>
          <p:cNvPr id="28675" name="图片 83"/>
          <p:cNvGraphicFramePr>
            <a:graphicFrameLocks noChangeAspect="1"/>
          </p:cNvGraphicFramePr>
          <p:nvPr/>
        </p:nvGraphicFramePr>
        <p:xfrm>
          <a:off x="4727258" y="3972878"/>
          <a:ext cx="3738562" cy="2282825"/>
        </p:xfrm>
        <a:graphic>
          <a:graphicData uri="http://schemas.openxmlformats.org/presentationml/2006/ole">
            <mc:AlternateContent xmlns:mc="http://schemas.openxmlformats.org/markup-compatibility/2006">
              <mc:Choice xmlns:v="urn:schemas-microsoft-com:vml" Requires="v">
                <p:oleObj r:id="rId2" imgW="2546350" imgH="1555115" progId="Visio.Drawing.11">
                  <p:embed/>
                </p:oleObj>
              </mc:Choice>
              <mc:Fallback>
                <p:oleObj r:id="rId2" imgW="2546350" imgH="1555115" progId="Visio.Drawing.11">
                  <p:embed/>
                  <p:pic>
                    <p:nvPicPr>
                      <p:cNvPr id="0" name="Picture 3076"/>
                      <p:cNvPicPr/>
                      <p:nvPr/>
                    </p:nvPicPr>
                    <p:blipFill>
                      <a:blip r:embed="rId3"/>
                      <a:stretch>
                        <a:fillRect/>
                      </a:stretch>
                    </p:blipFill>
                    <p:spPr>
                      <a:xfrm>
                        <a:off x="4727258" y="3972878"/>
                        <a:ext cx="3738562" cy="2282825"/>
                      </a:xfrm>
                      <a:prstGeom prst="rect">
                        <a:avLst/>
                      </a:prstGeom>
                      <a:noFill/>
                      <a:ln w="38100">
                        <a:noFill/>
                        <a:miter/>
                      </a:ln>
                    </p:spPr>
                  </p:pic>
                </p:oleObj>
              </mc:Fallback>
            </mc:AlternateContent>
          </a:graphicData>
        </a:graphic>
      </p:graphicFrame>
      <p:graphicFrame>
        <p:nvGraphicFramePr>
          <p:cNvPr id="28676" name="图片 82"/>
          <p:cNvGraphicFramePr>
            <a:graphicFrameLocks noChangeAspect="1"/>
          </p:cNvGraphicFramePr>
          <p:nvPr/>
        </p:nvGraphicFramePr>
        <p:xfrm>
          <a:off x="4725353" y="1685925"/>
          <a:ext cx="3740150" cy="1506538"/>
        </p:xfrm>
        <a:graphic>
          <a:graphicData uri="http://schemas.openxmlformats.org/presentationml/2006/ole">
            <mc:AlternateContent xmlns:mc="http://schemas.openxmlformats.org/markup-compatibility/2006">
              <mc:Choice xmlns:v="urn:schemas-microsoft-com:vml" Requires="v">
                <p:oleObj r:id="rId4" imgW="2546350" imgH="751840" progId="Visio.Drawing.11">
                  <p:embed/>
                </p:oleObj>
              </mc:Choice>
              <mc:Fallback>
                <p:oleObj r:id="rId4" imgW="2546350" imgH="751840" progId="Visio.Drawing.11">
                  <p:embed/>
                  <p:pic>
                    <p:nvPicPr>
                      <p:cNvPr id="0" name="Picture 3077"/>
                      <p:cNvPicPr/>
                      <p:nvPr/>
                    </p:nvPicPr>
                    <p:blipFill>
                      <a:blip r:embed="rId5"/>
                      <a:stretch>
                        <a:fillRect/>
                      </a:stretch>
                    </p:blipFill>
                    <p:spPr>
                      <a:xfrm>
                        <a:off x="4725353" y="1685925"/>
                        <a:ext cx="3740150" cy="1506538"/>
                      </a:xfrm>
                      <a:prstGeom prst="rect">
                        <a:avLst/>
                      </a:prstGeom>
                      <a:no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2.4.9  eval()、exec()</a:t>
            </a:r>
            <a:endParaRPr lang="en-US"/>
          </a:p>
        </p:txBody>
      </p:sp>
      <p:sp>
        <p:nvSpPr>
          <p:cNvPr id="3" name="Content Placeholder 2"/>
          <p:cNvSpPr>
            <a:spLocks noGrp="1"/>
          </p:cNvSpPr>
          <p:nvPr>
            <p:ph idx="1"/>
          </p:nvPr>
        </p:nvSpPr>
        <p:spPr>
          <a:xfrm>
            <a:off x="838200" y="1321435"/>
            <a:ext cx="10515600" cy="5263515"/>
          </a:xfrm>
        </p:spPr>
        <p:txBody>
          <a:bodyPr>
            <a:normAutofit fontScale="92500"/>
          </a:bodyPr>
          <a:lstStyle/>
          <a:p>
            <a:pPr marL="0" indent="0" fontAlgn="auto">
              <a:lnSpc>
                <a:spcPct val="100000"/>
              </a:lnSpc>
              <a:spcBef>
                <a:spcPts val="0"/>
              </a:spcBef>
              <a:buNone/>
            </a:pPr>
            <a:r>
              <a:rPr lang="en-US" sz="1800">
                <a:latin typeface="Consolas" panose="020B0609020204030204" charset="0"/>
              </a:rPr>
              <a:t>&gt;&gt;&gt; exec('x = 3')                 #执行语句x = 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3</a:t>
            </a:r>
          </a:p>
          <a:p>
            <a:pPr marL="0" indent="0" fontAlgn="auto">
              <a:lnSpc>
                <a:spcPct val="100000"/>
              </a:lnSpc>
              <a:spcBef>
                <a:spcPts val="0"/>
              </a:spcBef>
              <a:buNone/>
            </a:pPr>
            <a:r>
              <a:rPr lang="en-US" sz="1800">
                <a:latin typeface="Consolas" panose="020B0609020204030204" charset="0"/>
              </a:rPr>
              <a:t>&gt;&gt;&gt; exec('help(sum)')             #查看内置函数sum()的帮助文档</a:t>
            </a:r>
          </a:p>
          <a:p>
            <a:pPr marL="0" indent="0" fontAlgn="auto">
              <a:lnSpc>
                <a:spcPct val="100000"/>
              </a:lnSpc>
              <a:spcBef>
                <a:spcPts val="0"/>
              </a:spcBef>
              <a:buNone/>
            </a:pPr>
            <a:r>
              <a:rPr lang="en-US" sz="1800">
                <a:latin typeface="Consolas" panose="020B0609020204030204" charset="0"/>
              </a:rPr>
              <a:t>&gt;&gt;&gt; obj = compile('for i in range(5):print(i, end=" ")', 'temp.txt', 'exec')</a:t>
            </a:r>
          </a:p>
          <a:p>
            <a:pPr marL="0" indent="0" fontAlgn="auto">
              <a:lnSpc>
                <a:spcPct val="100000"/>
              </a:lnSpc>
              <a:spcBef>
                <a:spcPts val="0"/>
              </a:spcBef>
              <a:buNone/>
            </a:pPr>
            <a:r>
              <a:rPr lang="en-US" sz="1800">
                <a:latin typeface="Consolas" panose="020B0609020204030204" charset="0"/>
              </a:rPr>
              <a:t>&gt;&gt;&gt; obj                           #内置函数compile()生成的代码对象</a:t>
            </a:r>
          </a:p>
          <a:p>
            <a:pPr marL="0" indent="0" fontAlgn="auto">
              <a:lnSpc>
                <a:spcPct val="100000"/>
              </a:lnSpc>
              <a:spcBef>
                <a:spcPts val="0"/>
              </a:spcBef>
              <a:buNone/>
            </a:pPr>
            <a:r>
              <a:rPr lang="en-US" sz="1800">
                <a:solidFill>
                  <a:srgbClr val="00B0F0"/>
                </a:solidFill>
                <a:latin typeface="Consolas" panose="020B0609020204030204" charset="0"/>
              </a:rPr>
              <a:t>&lt;code object &lt;module&gt; at 0x00000000033A29C0, file "temp.txt", line 1&gt;</a:t>
            </a:r>
          </a:p>
          <a:p>
            <a:pPr marL="0" indent="0" fontAlgn="auto">
              <a:lnSpc>
                <a:spcPct val="100000"/>
              </a:lnSpc>
              <a:spcBef>
                <a:spcPts val="0"/>
              </a:spcBef>
              <a:buNone/>
            </a:pPr>
            <a:r>
              <a:rPr lang="en-US" sz="1800">
                <a:latin typeface="Consolas" panose="020B0609020204030204" charset="0"/>
              </a:rPr>
              <a:t>&gt;&gt;&gt; exec(obj)                     #使用exec()执行代码对象</a:t>
            </a:r>
          </a:p>
          <a:p>
            <a:pPr marL="0" indent="0" fontAlgn="auto">
              <a:lnSpc>
                <a:spcPct val="100000"/>
              </a:lnSpc>
              <a:spcBef>
                <a:spcPts val="0"/>
              </a:spcBef>
              <a:buNone/>
            </a:pPr>
            <a:r>
              <a:rPr lang="en-US" sz="1800">
                <a:solidFill>
                  <a:srgbClr val="00B0F0"/>
                </a:solidFill>
                <a:latin typeface="Consolas" panose="020B0609020204030204" charset="0"/>
              </a:rPr>
              <a:t>0 1 2 3 4 </a:t>
            </a:r>
          </a:p>
          <a:p>
            <a:pPr marL="0" indent="0" fontAlgn="auto">
              <a:lnSpc>
                <a:spcPct val="100000"/>
              </a:lnSpc>
              <a:spcBef>
                <a:spcPts val="0"/>
              </a:spcBef>
              <a:buNone/>
            </a:pPr>
            <a:r>
              <a:rPr lang="en-US" sz="1800">
                <a:latin typeface="Consolas" panose="020B0609020204030204" charset="0"/>
              </a:rPr>
              <a:t>&gt;&gt;&gt; eval(obj)                     #也可以使用eval()执行代码对象</a:t>
            </a:r>
          </a:p>
          <a:p>
            <a:pPr marL="0" indent="0" fontAlgn="auto">
              <a:lnSpc>
                <a:spcPct val="100000"/>
              </a:lnSpc>
              <a:spcBef>
                <a:spcPts val="0"/>
              </a:spcBef>
              <a:buNone/>
            </a:pPr>
            <a:r>
              <a:rPr lang="en-US" sz="1800">
                <a:solidFill>
                  <a:srgbClr val="00B0F0"/>
                </a:solidFill>
                <a:latin typeface="Consolas" panose="020B0609020204030204" charset="0"/>
              </a:rPr>
              <a:t>0 1 2 3 4 </a:t>
            </a:r>
          </a:p>
          <a:p>
            <a:pPr marL="0" indent="0" fontAlgn="auto">
              <a:lnSpc>
                <a:spcPct val="100000"/>
              </a:lnSpc>
              <a:spcBef>
                <a:spcPts val="0"/>
              </a:spcBef>
              <a:buNone/>
            </a:pPr>
            <a:r>
              <a:rPr lang="en-US" sz="1800">
                <a:latin typeface="Consolas" panose="020B0609020204030204" charset="0"/>
              </a:rPr>
              <a:t>&gt;&gt;&gt; obj = compile('x=666', 'temp.txt', 'exec')</a:t>
            </a:r>
          </a:p>
          <a:p>
            <a:pPr marL="0" indent="0" fontAlgn="auto">
              <a:lnSpc>
                <a:spcPct val="100000"/>
              </a:lnSpc>
              <a:spcBef>
                <a:spcPts val="0"/>
              </a:spcBef>
              <a:buNone/>
            </a:pPr>
            <a:r>
              <a:rPr lang="en-US" sz="1800">
                <a:latin typeface="Consolas" panose="020B0609020204030204" charset="0"/>
              </a:rPr>
              <a:t>&gt;&gt;&gt; eval(obj)</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666</a:t>
            </a:r>
          </a:p>
          <a:p>
            <a:pPr marL="0" indent="0" fontAlgn="auto">
              <a:lnSpc>
                <a:spcPct val="100000"/>
              </a:lnSpc>
              <a:spcBef>
                <a:spcPts val="0"/>
              </a:spcBef>
              <a:buNone/>
            </a:pPr>
            <a:r>
              <a:rPr lang="en-US" sz="1800">
                <a:latin typeface="Consolas" panose="020B0609020204030204" charset="0"/>
              </a:rPr>
              <a:t>&gt;&gt;&gt; for i, v in enumerate(range(5, 10)):  #动态创建变量名</a:t>
            </a:r>
          </a:p>
          <a:p>
            <a:pPr marL="0" indent="0" fontAlgn="auto">
              <a:lnSpc>
                <a:spcPct val="100000"/>
              </a:lnSpc>
              <a:spcBef>
                <a:spcPts val="0"/>
              </a:spcBef>
              <a:buNone/>
            </a:pPr>
            <a:r>
              <a:rPr lang="en-US" sz="1800">
                <a:latin typeface="Consolas" panose="020B0609020204030204" charset="0"/>
              </a:rPr>
              <a:t>    exec('element' + str(i) + '=' + str(v))</a:t>
            </a:r>
          </a:p>
          <a:p>
            <a:pPr marL="0" indent="0" fontAlgn="auto">
              <a:lnSpc>
                <a:spcPct val="100000"/>
              </a:lnSpc>
              <a:spcBef>
                <a:spcPts val="0"/>
              </a:spcBef>
              <a:buNone/>
            </a:pPr>
            <a:r>
              <a:rPr lang="en-US" sz="1800">
                <a:latin typeface="Consolas" panose="020B0609020204030204" charset="0"/>
              </a:rPr>
              <a:t>	</a:t>
            </a:r>
          </a:p>
          <a:p>
            <a:pPr marL="0" indent="0" fontAlgn="auto">
              <a:lnSpc>
                <a:spcPct val="100000"/>
              </a:lnSpc>
              <a:spcBef>
                <a:spcPts val="0"/>
              </a:spcBef>
              <a:buNone/>
            </a:pPr>
            <a:r>
              <a:rPr lang="en-US" sz="1800">
                <a:latin typeface="Consolas" panose="020B0609020204030204" charset="0"/>
              </a:rPr>
              <a:t>&gt;&gt;&gt; element0</a:t>
            </a:r>
          </a:p>
          <a:p>
            <a:pPr marL="0" indent="0" fontAlgn="auto">
              <a:lnSpc>
                <a:spcPct val="100000"/>
              </a:lnSpc>
              <a:spcBef>
                <a:spcPts val="0"/>
              </a:spcBef>
              <a:buNone/>
            </a:pPr>
            <a:r>
              <a:rPr lang="en-US" sz="1800">
                <a:solidFill>
                  <a:srgbClr val="00B0F0"/>
                </a:solidFill>
                <a:latin typeface="Consolas" panose="020B0609020204030204" charset="0"/>
              </a:rPr>
              <a:t>5</a:t>
            </a:r>
          </a:p>
          <a:p>
            <a:pPr marL="0" indent="0" fontAlgn="auto">
              <a:lnSpc>
                <a:spcPct val="100000"/>
              </a:lnSpc>
              <a:spcBef>
                <a:spcPts val="0"/>
              </a:spcBef>
              <a:buNone/>
            </a:pPr>
            <a:r>
              <a:rPr lang="en-US" sz="1800">
                <a:latin typeface="Consolas" panose="020B0609020204030204" charset="0"/>
              </a:rPr>
              <a:t>&gt;&gt;&gt; element1</a:t>
            </a:r>
          </a:p>
          <a:p>
            <a:pPr marL="0" indent="0" fontAlgn="auto">
              <a:lnSpc>
                <a:spcPct val="100000"/>
              </a:lnSpc>
              <a:spcBef>
                <a:spcPts val="0"/>
              </a:spcBef>
              <a:buNone/>
            </a:pPr>
            <a:r>
              <a:rPr lang="en-US" sz="1800">
                <a:solidFill>
                  <a:srgbClr val="00B0F0"/>
                </a:solidFill>
                <a:latin typeface="Consolas" panose="020B0609020204030204" charset="0"/>
              </a:rPr>
              <a:t>6</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EEBABE-0176-43AE-81C3-FC6631270597}"/>
              </a:ext>
            </a:extLst>
          </p:cNvPr>
          <p:cNvSpPr>
            <a:spLocks noGrp="1"/>
          </p:cNvSpPr>
          <p:nvPr>
            <p:ph type="sldNum" sz="quarter" idx="12"/>
          </p:nvPr>
        </p:nvSpPr>
        <p:spPr/>
        <p:txBody>
          <a:bodyPr/>
          <a:lstStyle/>
          <a:p>
            <a:fld id="{565CE74E-AB26-4998-AD42-012C4C1AD076}" type="slidenum">
              <a:rPr lang="zh-CN" altLang="en-US" smtClean="0"/>
              <a:t>81</a:t>
            </a:fld>
            <a:endParaRPr lang="zh-CN" altLang="en-US"/>
          </a:p>
        </p:txBody>
      </p:sp>
      <p:pic>
        <p:nvPicPr>
          <p:cNvPr id="4" name="图片 3">
            <a:extLst>
              <a:ext uri="{FF2B5EF4-FFF2-40B4-BE49-F238E27FC236}">
                <a16:creationId xmlns:a16="http://schemas.microsoft.com/office/drawing/2014/main" id="{71FCFD63-F0FA-4B85-94B8-DE481EAEE762}"/>
              </a:ext>
            </a:extLst>
          </p:cNvPr>
          <p:cNvPicPr>
            <a:picLocks noChangeAspect="1"/>
          </p:cNvPicPr>
          <p:nvPr/>
        </p:nvPicPr>
        <p:blipFill>
          <a:blip r:embed="rId2"/>
          <a:stretch>
            <a:fillRect/>
          </a:stretch>
        </p:blipFill>
        <p:spPr>
          <a:xfrm>
            <a:off x="861282" y="294837"/>
            <a:ext cx="10469436" cy="6268325"/>
          </a:xfrm>
          <a:prstGeom prst="rect">
            <a:avLst/>
          </a:prstGeom>
        </p:spPr>
      </p:pic>
    </p:spTree>
    <p:extLst>
      <p:ext uri="{BB962C8B-B14F-4D97-AF65-F5344CB8AC3E}">
        <p14:creationId xmlns:p14="http://schemas.microsoft.com/office/powerpoint/2010/main" val="18294261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EEBABE-0176-43AE-81C3-FC6631270597}"/>
              </a:ext>
            </a:extLst>
          </p:cNvPr>
          <p:cNvSpPr>
            <a:spLocks noGrp="1"/>
          </p:cNvSpPr>
          <p:nvPr>
            <p:ph type="sldNum" sz="quarter" idx="12"/>
          </p:nvPr>
        </p:nvSpPr>
        <p:spPr/>
        <p:txBody>
          <a:bodyPr/>
          <a:lstStyle/>
          <a:p>
            <a:fld id="{565CE74E-AB26-4998-AD42-012C4C1AD076}" type="slidenum">
              <a:rPr lang="zh-CN" altLang="en-US" smtClean="0"/>
              <a:t>82</a:t>
            </a:fld>
            <a:endParaRPr lang="zh-CN" altLang="en-US"/>
          </a:p>
        </p:txBody>
      </p:sp>
      <p:pic>
        <p:nvPicPr>
          <p:cNvPr id="4" name="图片 3">
            <a:extLst>
              <a:ext uri="{FF2B5EF4-FFF2-40B4-BE49-F238E27FC236}">
                <a16:creationId xmlns:a16="http://schemas.microsoft.com/office/drawing/2014/main" id="{1AF08634-A838-4AD7-A2BE-618584E6E9CB}"/>
              </a:ext>
            </a:extLst>
          </p:cNvPr>
          <p:cNvPicPr>
            <a:picLocks noChangeAspect="1"/>
          </p:cNvPicPr>
          <p:nvPr/>
        </p:nvPicPr>
        <p:blipFill>
          <a:blip r:embed="rId2"/>
          <a:stretch>
            <a:fillRect/>
          </a:stretch>
        </p:blipFill>
        <p:spPr>
          <a:xfrm>
            <a:off x="851755" y="75732"/>
            <a:ext cx="10488489" cy="6706536"/>
          </a:xfrm>
          <a:prstGeom prst="rect">
            <a:avLst/>
          </a:prstGeom>
        </p:spPr>
      </p:pic>
    </p:spTree>
    <p:extLst>
      <p:ext uri="{BB962C8B-B14F-4D97-AF65-F5344CB8AC3E}">
        <p14:creationId xmlns:p14="http://schemas.microsoft.com/office/powerpoint/2010/main" val="8769683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EEBABE-0176-43AE-81C3-FC6631270597}"/>
              </a:ext>
            </a:extLst>
          </p:cNvPr>
          <p:cNvSpPr>
            <a:spLocks noGrp="1"/>
          </p:cNvSpPr>
          <p:nvPr>
            <p:ph type="sldNum" sz="quarter" idx="12"/>
          </p:nvPr>
        </p:nvSpPr>
        <p:spPr/>
        <p:txBody>
          <a:bodyPr/>
          <a:lstStyle/>
          <a:p>
            <a:fld id="{565CE74E-AB26-4998-AD42-012C4C1AD076}" type="slidenum">
              <a:rPr lang="zh-CN" altLang="en-US" smtClean="0"/>
              <a:t>83</a:t>
            </a:fld>
            <a:endParaRPr lang="zh-CN" altLang="en-US"/>
          </a:p>
        </p:txBody>
      </p:sp>
      <p:pic>
        <p:nvPicPr>
          <p:cNvPr id="4" name="图片 3">
            <a:extLst>
              <a:ext uri="{FF2B5EF4-FFF2-40B4-BE49-F238E27FC236}">
                <a16:creationId xmlns:a16="http://schemas.microsoft.com/office/drawing/2014/main" id="{2E21F755-BEA4-433D-B9CC-860BE4D39F84}"/>
              </a:ext>
            </a:extLst>
          </p:cNvPr>
          <p:cNvPicPr>
            <a:picLocks noChangeAspect="1"/>
          </p:cNvPicPr>
          <p:nvPr/>
        </p:nvPicPr>
        <p:blipFill>
          <a:blip r:embed="rId2"/>
          <a:stretch>
            <a:fillRect/>
          </a:stretch>
        </p:blipFill>
        <p:spPr>
          <a:xfrm>
            <a:off x="904150" y="432969"/>
            <a:ext cx="10383699" cy="5992061"/>
          </a:xfrm>
          <a:prstGeom prst="rect">
            <a:avLst/>
          </a:prstGeom>
        </p:spPr>
      </p:pic>
    </p:spTree>
    <p:extLst>
      <p:ext uri="{BB962C8B-B14F-4D97-AF65-F5344CB8AC3E}">
        <p14:creationId xmlns:p14="http://schemas.microsoft.com/office/powerpoint/2010/main" val="23333235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EEBABE-0176-43AE-81C3-FC6631270597}"/>
              </a:ext>
            </a:extLst>
          </p:cNvPr>
          <p:cNvSpPr>
            <a:spLocks noGrp="1"/>
          </p:cNvSpPr>
          <p:nvPr>
            <p:ph type="sldNum" sz="quarter" idx="12"/>
          </p:nvPr>
        </p:nvSpPr>
        <p:spPr/>
        <p:txBody>
          <a:bodyPr/>
          <a:lstStyle/>
          <a:p>
            <a:fld id="{565CE74E-AB26-4998-AD42-012C4C1AD076}" type="slidenum">
              <a:rPr lang="zh-CN" altLang="en-US" smtClean="0"/>
              <a:t>84</a:t>
            </a:fld>
            <a:endParaRPr lang="zh-CN" altLang="en-US"/>
          </a:p>
        </p:txBody>
      </p:sp>
      <p:pic>
        <p:nvPicPr>
          <p:cNvPr id="4" name="图片 3">
            <a:extLst>
              <a:ext uri="{FF2B5EF4-FFF2-40B4-BE49-F238E27FC236}">
                <a16:creationId xmlns:a16="http://schemas.microsoft.com/office/drawing/2014/main" id="{891F4134-395B-43A6-AE20-B227F086DBC9}"/>
              </a:ext>
            </a:extLst>
          </p:cNvPr>
          <p:cNvPicPr>
            <a:picLocks noChangeAspect="1"/>
          </p:cNvPicPr>
          <p:nvPr/>
        </p:nvPicPr>
        <p:blipFill>
          <a:blip r:embed="rId2"/>
          <a:stretch>
            <a:fillRect/>
          </a:stretch>
        </p:blipFill>
        <p:spPr>
          <a:xfrm>
            <a:off x="999413" y="518706"/>
            <a:ext cx="10193173" cy="5820587"/>
          </a:xfrm>
          <a:prstGeom prst="rect">
            <a:avLst/>
          </a:prstGeom>
        </p:spPr>
      </p:pic>
    </p:spTree>
    <p:extLst>
      <p:ext uri="{BB962C8B-B14F-4D97-AF65-F5344CB8AC3E}">
        <p14:creationId xmlns:p14="http://schemas.microsoft.com/office/powerpoint/2010/main" val="3672888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C87B32-03CD-4BC6-8E38-65434A6C834C}"/>
              </a:ext>
            </a:extLst>
          </p:cNvPr>
          <p:cNvSpPr>
            <a:spLocks noGrp="1"/>
          </p:cNvSpPr>
          <p:nvPr>
            <p:ph type="sldNum" sz="quarter" idx="12"/>
          </p:nvPr>
        </p:nvSpPr>
        <p:spPr/>
        <p:txBody>
          <a:bodyPr/>
          <a:lstStyle/>
          <a:p>
            <a:fld id="{565CE74E-AB26-4998-AD42-012C4C1AD076}" type="slidenum">
              <a:rPr lang="zh-CN" altLang="en-US" smtClean="0"/>
              <a:t>85</a:t>
            </a:fld>
            <a:endParaRPr lang="zh-CN" altLang="en-US"/>
          </a:p>
        </p:txBody>
      </p:sp>
      <p:pic>
        <p:nvPicPr>
          <p:cNvPr id="4" name="图片 3">
            <a:extLst>
              <a:ext uri="{FF2B5EF4-FFF2-40B4-BE49-F238E27FC236}">
                <a16:creationId xmlns:a16="http://schemas.microsoft.com/office/drawing/2014/main" id="{0750A543-BDB3-40C6-8400-128BF23606F0}"/>
              </a:ext>
            </a:extLst>
          </p:cNvPr>
          <p:cNvPicPr>
            <a:picLocks noChangeAspect="1"/>
          </p:cNvPicPr>
          <p:nvPr/>
        </p:nvPicPr>
        <p:blipFill>
          <a:blip r:embed="rId2"/>
          <a:stretch>
            <a:fillRect/>
          </a:stretch>
        </p:blipFill>
        <p:spPr>
          <a:xfrm>
            <a:off x="1113729" y="918812"/>
            <a:ext cx="9964541" cy="5020376"/>
          </a:xfrm>
          <a:prstGeom prst="rect">
            <a:avLst/>
          </a:prstGeom>
        </p:spPr>
      </p:pic>
    </p:spTree>
    <p:extLst>
      <p:ext uri="{BB962C8B-B14F-4D97-AF65-F5344CB8AC3E}">
        <p14:creationId xmlns:p14="http://schemas.microsoft.com/office/powerpoint/2010/main" val="14685347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FB15B5-DED6-4660-B4EF-5C70DACBCBDB}"/>
              </a:ext>
            </a:extLst>
          </p:cNvPr>
          <p:cNvSpPr>
            <a:spLocks noGrp="1"/>
          </p:cNvSpPr>
          <p:nvPr>
            <p:ph type="sldNum" sz="quarter" idx="12"/>
          </p:nvPr>
        </p:nvSpPr>
        <p:spPr/>
        <p:txBody>
          <a:bodyPr/>
          <a:lstStyle/>
          <a:p>
            <a:fld id="{565CE74E-AB26-4998-AD42-012C4C1AD076}" type="slidenum">
              <a:rPr lang="zh-CN" altLang="en-US" smtClean="0"/>
              <a:t>86</a:t>
            </a:fld>
            <a:endParaRPr lang="zh-CN" altLang="en-US"/>
          </a:p>
        </p:txBody>
      </p:sp>
      <p:pic>
        <p:nvPicPr>
          <p:cNvPr id="4" name="图片 3">
            <a:extLst>
              <a:ext uri="{FF2B5EF4-FFF2-40B4-BE49-F238E27FC236}">
                <a16:creationId xmlns:a16="http://schemas.microsoft.com/office/drawing/2014/main" id="{D032051D-7717-4489-AC31-FBDE4C935A28}"/>
              </a:ext>
            </a:extLst>
          </p:cNvPr>
          <p:cNvPicPr>
            <a:picLocks noChangeAspect="1"/>
          </p:cNvPicPr>
          <p:nvPr/>
        </p:nvPicPr>
        <p:blipFill>
          <a:blip r:embed="rId2"/>
          <a:stretch>
            <a:fillRect/>
          </a:stretch>
        </p:blipFill>
        <p:spPr>
          <a:xfrm>
            <a:off x="1113729" y="918812"/>
            <a:ext cx="9964541" cy="5020376"/>
          </a:xfrm>
          <a:prstGeom prst="rect">
            <a:avLst/>
          </a:prstGeom>
        </p:spPr>
      </p:pic>
      <p:pic>
        <p:nvPicPr>
          <p:cNvPr id="6" name="图片 5">
            <a:extLst>
              <a:ext uri="{FF2B5EF4-FFF2-40B4-BE49-F238E27FC236}">
                <a16:creationId xmlns:a16="http://schemas.microsoft.com/office/drawing/2014/main" id="{494D7C22-C353-4402-9646-923DC241478C}"/>
              </a:ext>
            </a:extLst>
          </p:cNvPr>
          <p:cNvPicPr>
            <a:picLocks noChangeAspect="1"/>
          </p:cNvPicPr>
          <p:nvPr/>
        </p:nvPicPr>
        <p:blipFill>
          <a:blip r:embed="rId3"/>
          <a:stretch>
            <a:fillRect/>
          </a:stretch>
        </p:blipFill>
        <p:spPr>
          <a:xfrm>
            <a:off x="937492" y="499653"/>
            <a:ext cx="10317015" cy="5858693"/>
          </a:xfrm>
          <a:prstGeom prst="rect">
            <a:avLst/>
          </a:prstGeom>
        </p:spPr>
      </p:pic>
    </p:spTree>
    <p:extLst>
      <p:ext uri="{BB962C8B-B14F-4D97-AF65-F5344CB8AC3E}">
        <p14:creationId xmlns:p14="http://schemas.microsoft.com/office/powerpoint/2010/main" val="169069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515600" cy="4966335"/>
          </a:xfrm>
        </p:spPr>
        <p:txBody>
          <a:bodyPr>
            <a:normAutofit/>
          </a:bodyPr>
          <a:lstStyle/>
          <a:p>
            <a:pPr defTabSz="914400" fontAlgn="auto">
              <a:lnSpc>
                <a:spcPct val="150000"/>
              </a:lnSpc>
              <a:spcBef>
                <a:spcPct val="0"/>
              </a:spcBef>
              <a:spcAft>
                <a:spcPts val="0"/>
              </a:spcAft>
              <a:buSzPct val="90000"/>
              <a:buFont typeface="Wingdings" panose="05000000000000000000" charset="0"/>
              <a:buChar char="v"/>
            </a:pP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属于</a:t>
            </a:r>
            <a:r>
              <a:rPr lang="zh-CN" altLang="en-US" sz="2400" b="1">
                <a:solidFill>
                  <a:srgbClr val="FF0000"/>
                </a:solidFill>
                <a:latin typeface="宋体" panose="02010600030101010101" pitchFamily="2" charset="-122"/>
                <a:sym typeface="+mn-ea"/>
              </a:rPr>
              <a:t>强类型编程语言</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解释器会根据赋值或运算来自动</a:t>
            </a:r>
            <a:r>
              <a:rPr lang="zh-CN" altLang="en-US" sz="2400">
                <a:solidFill>
                  <a:srgbClr val="FF0000"/>
                </a:solidFill>
                <a:latin typeface="宋体" panose="02010600030101010101" pitchFamily="2" charset="-122"/>
                <a:sym typeface="+mn-ea"/>
              </a:rPr>
              <a:t>推断</a:t>
            </a:r>
            <a:r>
              <a:rPr lang="zh-CN" altLang="en-US" sz="2400">
                <a:latin typeface="宋体" panose="02010600030101010101" pitchFamily="2" charset="-122"/>
                <a:sym typeface="+mn-ea"/>
              </a:rPr>
              <a:t>变量类型。</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还是一种</a:t>
            </a:r>
            <a:r>
              <a:rPr lang="zh-CN" altLang="en-US" sz="2400" b="1">
                <a:solidFill>
                  <a:srgbClr val="FF0000"/>
                </a:solidFill>
                <a:latin typeface="宋体" panose="02010600030101010101" pitchFamily="2" charset="-122"/>
                <a:sym typeface="+mn-ea"/>
              </a:rPr>
              <a:t>动态类型语言</a:t>
            </a:r>
            <a:r>
              <a:rPr lang="zh-CN" altLang="en-US" sz="2400">
                <a:latin typeface="宋体" panose="02010600030101010101" pitchFamily="2" charset="-122"/>
                <a:sym typeface="+mn-ea"/>
              </a:rPr>
              <a:t>，变量的类型也是可以随时变化的。</a:t>
            </a:r>
            <a:endParaRPr lang="zh-CN" altLang="en-US" sz="2400">
              <a:latin typeface="宋体" panose="02010600030101010101" pitchFamily="2" charset="-122"/>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'int'&gt;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'Hello world.'</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                 #</a:t>
            </a:r>
            <a:r>
              <a:rPr lang="zh-CN" altLang="en-US" sz="1800">
                <a:latin typeface="Consolas" panose="020B0609020204030204" charset="0"/>
                <a:sym typeface="+mn-ea"/>
              </a:rPr>
              <a:t>查看变量类型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'str'&gt;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[1,2,3]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'list'&gt;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isinstance(3, int)             #</a:t>
            </a:r>
            <a:r>
              <a:rPr lang="zh-CN" altLang="en-US" sz="1800">
                <a:latin typeface="Consolas" panose="020B0609020204030204" charset="0"/>
                <a:sym typeface="+mn-ea"/>
              </a:rPr>
              <a:t>测试对象是否是某个类型的实例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isinstance('Hello world', str)</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sz="18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8621</Words>
  <Application>Microsoft Office PowerPoint</Application>
  <PresentationFormat>宽屏</PresentationFormat>
  <Paragraphs>1222</Paragraphs>
  <Slides>86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86</vt:i4>
      </vt:variant>
    </vt:vector>
  </HeadingPairs>
  <TitlesOfParts>
    <vt:vector size="95" baseType="lpstr">
      <vt:lpstr>宋体</vt:lpstr>
      <vt:lpstr>Arial</vt:lpstr>
      <vt:lpstr>Calibri</vt:lpstr>
      <vt:lpstr>Calibri Light</vt:lpstr>
      <vt:lpstr>Consolas</vt:lpstr>
      <vt:lpstr>Wingdings</vt:lpstr>
      <vt:lpstr>Office 主题</vt:lpstr>
      <vt:lpstr>Visio.Drawing.11</vt:lpstr>
      <vt:lpstr>Bitmap Image</vt:lpstr>
      <vt:lpstr>第2章  运算符、表达式与内置对象</vt:lpstr>
      <vt:lpstr>2.1  Python常用内置对象</vt:lpstr>
      <vt:lpstr>2.1  Python常用内置对象</vt:lpstr>
      <vt:lpstr>2.1  Python常用内置对象</vt:lpstr>
      <vt:lpstr>2.1.1  常量与变量</vt:lpstr>
      <vt:lpstr>2.1.1  常量与变量</vt:lpstr>
      <vt:lpstr>2.1.1  常量与变量</vt:lpstr>
      <vt:lpstr>2.1.1  常量与变量</vt:lpstr>
      <vt:lpstr>2.1.1  常量与变量</vt:lpstr>
      <vt:lpstr>2.1.1  常量与变量</vt:lpstr>
      <vt:lpstr>2.1.2  数字</vt:lpstr>
      <vt:lpstr>2.1.2  数字</vt:lpstr>
      <vt:lpstr>2.1.2  数字</vt:lpstr>
      <vt:lpstr>2.1.2  数字</vt:lpstr>
      <vt:lpstr>2.1.2  数字</vt:lpstr>
      <vt:lpstr>2.1.2  数字</vt:lpstr>
      <vt:lpstr>2.1.3  字符串与字节串</vt:lpstr>
      <vt:lpstr>2.1.3  字符串与字节串</vt:lpstr>
      <vt:lpstr>2.1.3  字符串与字节串</vt:lpstr>
      <vt:lpstr>2.1.4  列表、元组、字典、集合</vt:lpstr>
      <vt:lpstr>2.1.4  列表、元组、字典、集合</vt:lpstr>
      <vt:lpstr>2.2  Python运算符与表达式</vt:lpstr>
      <vt:lpstr>2.2  Python运算符与表达式</vt:lpstr>
      <vt:lpstr>2.2  Python运算符与表达式</vt:lpstr>
      <vt:lpstr>2.2.1  算术运算符</vt:lpstr>
      <vt:lpstr>2.2.1  算术运算符</vt:lpstr>
      <vt:lpstr>2.2.1  算术运算符</vt:lpstr>
      <vt:lpstr>2.2.1  算术运算符</vt:lpstr>
      <vt:lpstr>2.2.1  算术运算符</vt:lpstr>
      <vt:lpstr>2.2.2  关系运算符</vt:lpstr>
      <vt:lpstr>2.2.2  关系运算符</vt:lpstr>
      <vt:lpstr>2.2.3  成员测试运算符in与同一性测试运算符is</vt:lpstr>
      <vt:lpstr>2.2.3  成员测试运算符in与同一性测试运算符is</vt:lpstr>
      <vt:lpstr>2.2.4  位运算符与集合运算符</vt:lpstr>
      <vt:lpstr>2.2.4  位运算符与集合运算符</vt:lpstr>
      <vt:lpstr>2.2.4  位运算符与集合运算符</vt:lpstr>
      <vt:lpstr>2.2.5  逻辑运算符</vt:lpstr>
      <vt:lpstr>2.2.5  逻辑运算符</vt:lpstr>
      <vt:lpstr>2.2.6  矩阵乘法运算符@</vt:lpstr>
      <vt:lpstr>2.2.7  补充说明</vt:lpstr>
      <vt:lpstr>2.2.7  补充说明</vt:lpstr>
      <vt:lpstr>2.3  Python关键字简要说明</vt:lpstr>
      <vt:lpstr>2.3  Python关键字简要说明</vt:lpstr>
      <vt:lpstr>2.3  Python关键字简要说明</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2.4.2  最值与求和</vt:lpstr>
      <vt:lpstr>2.4.2  最值与求和</vt:lpstr>
      <vt:lpstr>2.4.3  基本输入输出</vt:lpstr>
      <vt:lpstr>2.4.3  基本输入输出</vt:lpstr>
      <vt:lpstr>2.4.3  基本输入输出</vt:lpstr>
      <vt:lpstr>2.4.4  排序与逆序</vt:lpstr>
      <vt:lpstr>2.4.4  排序与逆序</vt:lpstr>
      <vt:lpstr>2.4.5  枚举与迭代</vt:lpstr>
      <vt:lpstr>2.4.6  map()、reduce()、filter()</vt:lpstr>
      <vt:lpstr>2.4.6  map()、reduce()、filter()</vt:lpstr>
      <vt:lpstr>2.4.6  map()、reduce()、filter()</vt:lpstr>
      <vt:lpstr>2.4.6  map()、reduce()、filter()</vt:lpstr>
      <vt:lpstr>2.4.6  map()、reduce()、filter()</vt:lpstr>
      <vt:lpstr>2.4.6  map()、reduce()、filter()</vt:lpstr>
      <vt:lpstr>2.4.7  range()</vt:lpstr>
      <vt:lpstr>2.4.8  zip()</vt:lpstr>
      <vt:lpstr>2.4.9  eval()、exec()</vt:lpstr>
      <vt:lpstr>2.4.9  eval()、exec()</vt:lpstr>
      <vt:lpstr>2.4.9  eval()、exec()</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运算符、表达式与内置对象</dc:title>
  <dc:creator>Dong</dc:creator>
  <cp:lastModifiedBy>yu bl</cp:lastModifiedBy>
  <cp:revision>374</cp:revision>
  <dcterms:created xsi:type="dcterms:W3CDTF">2015-05-05T08:02:00Z</dcterms:created>
  <dcterms:modified xsi:type="dcterms:W3CDTF">2021-05-22T08:44:47Z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