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1"/>
  </p:notesMasterIdLst>
  <p:handoutMasterIdLst>
    <p:handoutMasterId r:id="rId92"/>
  </p:handoutMasterIdLst>
  <p:sldIdLst>
    <p:sldId id="848" r:id="rId2"/>
    <p:sldId id="1773" r:id="rId3"/>
    <p:sldId id="1774" r:id="rId4"/>
    <p:sldId id="1775" r:id="rId5"/>
    <p:sldId id="1776" r:id="rId6"/>
    <p:sldId id="1777" r:id="rId7"/>
    <p:sldId id="1778" r:id="rId8"/>
    <p:sldId id="1779" r:id="rId9"/>
    <p:sldId id="1780" r:id="rId10"/>
    <p:sldId id="1781" r:id="rId11"/>
    <p:sldId id="1782" r:id="rId12"/>
    <p:sldId id="1783" r:id="rId13"/>
    <p:sldId id="1784" r:id="rId14"/>
    <p:sldId id="1785" r:id="rId15"/>
    <p:sldId id="1852" r:id="rId16"/>
    <p:sldId id="1853" r:id="rId17"/>
    <p:sldId id="1786" r:id="rId18"/>
    <p:sldId id="1787" r:id="rId19"/>
    <p:sldId id="1854" r:id="rId20"/>
    <p:sldId id="1788" r:id="rId21"/>
    <p:sldId id="1789" r:id="rId22"/>
    <p:sldId id="1790" r:id="rId23"/>
    <p:sldId id="1791" r:id="rId24"/>
    <p:sldId id="1855" r:id="rId25"/>
    <p:sldId id="1792" r:id="rId26"/>
    <p:sldId id="1793" r:id="rId27"/>
    <p:sldId id="1794" r:id="rId28"/>
    <p:sldId id="1795" r:id="rId29"/>
    <p:sldId id="1796" r:id="rId30"/>
    <p:sldId id="1798" r:id="rId31"/>
    <p:sldId id="1799" r:id="rId32"/>
    <p:sldId id="1800" r:id="rId33"/>
    <p:sldId id="1801" r:id="rId34"/>
    <p:sldId id="1802" r:id="rId35"/>
    <p:sldId id="1803" r:id="rId36"/>
    <p:sldId id="1804" r:id="rId37"/>
    <p:sldId id="1805" r:id="rId38"/>
    <p:sldId id="1806" r:id="rId39"/>
    <p:sldId id="1807" r:id="rId40"/>
    <p:sldId id="1808" r:id="rId41"/>
    <p:sldId id="1809" r:id="rId42"/>
    <p:sldId id="1810" r:id="rId43"/>
    <p:sldId id="1811" r:id="rId44"/>
    <p:sldId id="1813" r:id="rId45"/>
    <p:sldId id="1814" r:id="rId46"/>
    <p:sldId id="1815" r:id="rId47"/>
    <p:sldId id="1816" r:id="rId48"/>
    <p:sldId id="1817" r:id="rId49"/>
    <p:sldId id="1818" r:id="rId50"/>
    <p:sldId id="1819" r:id="rId51"/>
    <p:sldId id="1820" r:id="rId52"/>
    <p:sldId id="1821" r:id="rId53"/>
    <p:sldId id="1822" r:id="rId54"/>
    <p:sldId id="1823" r:id="rId55"/>
    <p:sldId id="1824" r:id="rId56"/>
    <p:sldId id="1825" r:id="rId57"/>
    <p:sldId id="1826" r:id="rId58"/>
    <p:sldId id="1827" r:id="rId59"/>
    <p:sldId id="1828" r:id="rId60"/>
    <p:sldId id="1829" r:id="rId61"/>
    <p:sldId id="1830" r:id="rId62"/>
    <p:sldId id="1831" r:id="rId63"/>
    <p:sldId id="1832" r:id="rId64"/>
    <p:sldId id="1833" r:id="rId65"/>
    <p:sldId id="1834" r:id="rId66"/>
    <p:sldId id="1835" r:id="rId67"/>
    <p:sldId id="1836" r:id="rId68"/>
    <p:sldId id="1837" r:id="rId69"/>
    <p:sldId id="1838" r:id="rId70"/>
    <p:sldId id="1839" r:id="rId71"/>
    <p:sldId id="1840" r:id="rId72"/>
    <p:sldId id="1856" r:id="rId73"/>
    <p:sldId id="1841" r:id="rId74"/>
    <p:sldId id="1842" r:id="rId75"/>
    <p:sldId id="1843" r:id="rId76"/>
    <p:sldId id="1857" r:id="rId77"/>
    <p:sldId id="1847" r:id="rId78"/>
    <p:sldId id="1848" r:id="rId79"/>
    <p:sldId id="1849" r:id="rId80"/>
    <p:sldId id="1850" r:id="rId81"/>
    <p:sldId id="1851" r:id="rId82"/>
    <p:sldId id="1858" r:id="rId83"/>
    <p:sldId id="1859" r:id="rId84"/>
    <p:sldId id="1860" r:id="rId85"/>
    <p:sldId id="1861" r:id="rId86"/>
    <p:sldId id="1862" r:id="rId87"/>
    <p:sldId id="1863" r:id="rId88"/>
    <p:sldId id="1864" r:id="rId89"/>
    <p:sldId id="1865" r:id="rId9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0" d="100"/>
          <a:sy n="70" d="100"/>
        </p:scale>
        <p:origin x="22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2021/5/22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a:t>单击此处编辑母版标题样式</a:t>
            </a:r>
          </a:p>
        </p:txBody>
      </p:sp>
      <p:sp>
        <p:nvSpPr>
          <p:cNvPr id="3" name="内容占位符 2"/>
          <p:cNvSpPr>
            <a:spLocks noGrp="1"/>
          </p:cNvSpPr>
          <p:nvPr>
            <p:ph idx="1"/>
          </p:nvPr>
        </p:nvSpPr>
        <p:spPr>
          <a:xfrm>
            <a:off x="838200" y="1321435"/>
            <a:ext cx="10515600" cy="463994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pic>
        <p:nvPicPr>
          <p:cNvPr id="112644" name="图片 3" descr="webwxgetmsgimg"/>
          <p:cNvPicPr>
            <a:picLocks noChangeAspect="1"/>
          </p:cNvPicPr>
          <p:nvPr userDrawn="1"/>
        </p:nvPicPr>
        <p:blipFill>
          <a:blip r:embed="rId2"/>
          <a:stretch>
            <a:fillRect/>
          </a:stretch>
        </p:blipFill>
        <p:spPr>
          <a:xfrm>
            <a:off x="10297795" y="4961890"/>
            <a:ext cx="1861185" cy="1862455"/>
          </a:xfrm>
          <a:prstGeom prst="rect">
            <a:avLst/>
          </a:prstGeom>
          <a:noFill/>
          <a:ln w="9525">
            <a:noFill/>
          </a:ln>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2021/5/22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2021/5/22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2021/5/22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0640" y="1122680"/>
            <a:ext cx="12091670" cy="2387600"/>
          </a:xfrm>
        </p:spPr>
        <p:txBody>
          <a:bodyPr/>
          <a:lstStyle/>
          <a:p>
            <a:pPr fontAlgn="auto">
              <a:lnSpc>
                <a:spcPct val="120000"/>
              </a:lnSpc>
            </a:pPr>
            <a:r>
              <a:rPr lang="zh-CN" altLang="en-US"/>
              <a:t>第</a:t>
            </a:r>
            <a:r>
              <a:rPr lang="en-US" altLang="zh-CN"/>
              <a:t>3</a:t>
            </a:r>
            <a:r>
              <a:rPr lang="zh-CN" altLang="en-US"/>
              <a:t>章  详解</a:t>
            </a:r>
            <a:r>
              <a:rPr lang="en-US" altLang="zh-CN"/>
              <a:t>Python</a:t>
            </a:r>
            <a:r>
              <a:rPr lang="zh-CN" altLang="en-US"/>
              <a:t>序列结构</a:t>
            </a:r>
          </a:p>
        </p:txBody>
      </p:sp>
      <p:sp>
        <p:nvSpPr>
          <p:cNvPr id="3" name="副标题 2"/>
          <p:cNvSpPr>
            <a:spLocks noGrp="1"/>
          </p:cNvSpPr>
          <p:nvPr>
            <p:ph type="subTitle" idx="1"/>
          </p:nvPr>
        </p:nvSpPr>
        <p:spPr>
          <a:xfrm>
            <a:off x="1524000" y="3602355"/>
            <a:ext cx="9144000" cy="2298065"/>
          </a:xfrm>
        </p:spPr>
        <p:txBody>
          <a:bodyPr>
            <a:normAutofit/>
          </a:bodyPr>
          <a:lstStyle/>
          <a:p>
            <a:endParaRPr lang="zh-CN" altLang="en-US" sz="2800"/>
          </a:p>
          <a:p>
            <a:r>
              <a:rPr lang="zh-CN" altLang="en-US" sz="2800"/>
              <a:t>董付国</a:t>
            </a:r>
          </a:p>
          <a:p>
            <a:r>
              <a:rPr lang="zh-CN" altLang="en-US" sz="2800"/>
              <a:t>微信公众号：</a:t>
            </a:r>
            <a:r>
              <a:rPr lang="en-US" altLang="zh-CN" sz="2800"/>
              <a:t>Python</a:t>
            </a:r>
            <a:r>
              <a:rPr lang="zh-CN" altLang="en-US" sz="2800"/>
              <a:t>小屋</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3.1.3  列表常用方法</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10</a:t>
            </a:fld>
            <a:endParaRPr lang="zh-CN" altLang="en-US"/>
          </a:p>
        </p:txBody>
      </p:sp>
      <p:graphicFrame>
        <p:nvGraphicFramePr>
          <p:cNvPr id="3" name="表格 -1"/>
          <p:cNvGraphicFramePr/>
          <p:nvPr/>
        </p:nvGraphicFramePr>
        <p:xfrm>
          <a:off x="894080" y="1354455"/>
          <a:ext cx="9445625" cy="5105400"/>
        </p:xfrm>
        <a:graphic>
          <a:graphicData uri="http://schemas.openxmlformats.org/drawingml/2006/table">
            <a:tbl>
              <a:tblPr firstRow="1" bandRow="1">
                <a:tableStyleId>{5940675A-B579-460E-94D1-54222C63F5DA}</a:tableStyleId>
              </a:tblPr>
              <a:tblGrid>
                <a:gridCol w="1998980">
                  <a:extLst>
                    <a:ext uri="{9D8B030D-6E8A-4147-A177-3AD203B41FA5}">
                      <a16:colId xmlns:a16="http://schemas.microsoft.com/office/drawing/2014/main" val="20000"/>
                    </a:ext>
                  </a:extLst>
                </a:gridCol>
                <a:gridCol w="7446645">
                  <a:extLst>
                    <a:ext uri="{9D8B030D-6E8A-4147-A177-3AD203B41FA5}">
                      <a16:colId xmlns:a16="http://schemas.microsoft.com/office/drawing/2014/main" val="20001"/>
                    </a:ext>
                  </a:extLst>
                </a:gridCol>
              </a:tblGrid>
              <a:tr h="224790">
                <a:tc>
                  <a:txBody>
                    <a:bodyPr/>
                    <a:lstStyle/>
                    <a:p>
                      <a:pPr indent="0"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方法</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说明</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5425">
                <a:tc>
                  <a:txBody>
                    <a:bodyPr/>
                    <a:lstStyle/>
                    <a:p>
                      <a:pPr indent="0">
                        <a:buNone/>
                      </a:pPr>
                      <a:r>
                        <a:rPr lang="en-US" altLang="zh-CN" sz="1800" b="0">
                          <a:latin typeface="Calibri" panose="020F0502020204030204" charset="0"/>
                          <a:cs typeface="Calibri" panose="020F0502020204030204" charset="0"/>
                        </a:rPr>
                        <a:t>append(x)</a:t>
                      </a:r>
                      <a:endParaRPr lang="en-US" altLang="zh-CN" sz="1800" b="0">
                        <a:latin typeface="Calibri" panose="020F0502020204030204" charset="0"/>
                        <a:ea typeface="Calibri" panose="020F0502020204030204" charset="0"/>
                        <a:cs typeface="Calibri" panose="020F0502020204030204" charset="0"/>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将</a:t>
                      </a:r>
                      <a:r>
                        <a:rPr lang="en-US" altLang="zh-CN" sz="1800" b="0">
                          <a:latin typeface="宋体" panose="02010600030101010101" pitchFamily="2" charset="-122"/>
                          <a:ea typeface="宋体" panose="02010600030101010101" pitchFamily="2" charset="-122"/>
                          <a:cs typeface="宋体" panose="02010600030101010101" pitchFamily="2" charset="-122"/>
                        </a:rPr>
                        <a:t>x</a:t>
                      </a:r>
                      <a:r>
                        <a:rPr lang="zh-CN" altLang="en-US" sz="1800" b="0">
                          <a:latin typeface="宋体" panose="02010600030101010101" pitchFamily="2" charset="-122"/>
                          <a:ea typeface="宋体" panose="02010600030101010101" pitchFamily="2" charset="-122"/>
                          <a:cs typeface="宋体" panose="02010600030101010101" pitchFamily="2" charset="-122"/>
                        </a:rPr>
                        <a:t>追加至列表尾部</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4790">
                <a:tc>
                  <a:txBody>
                    <a:bodyPr/>
                    <a:lstStyle/>
                    <a:p>
                      <a:pPr indent="0">
                        <a:buNone/>
                      </a:pPr>
                      <a:r>
                        <a:rPr lang="en-US" altLang="zh-CN" sz="1800" b="0">
                          <a:latin typeface="Calibri" panose="020F0502020204030204" charset="0"/>
                          <a:cs typeface="Calibri" panose="020F0502020204030204" charset="0"/>
                        </a:rPr>
                        <a:t>extend(L)</a:t>
                      </a:r>
                      <a:endParaRPr lang="en-US" altLang="zh-CN" sz="1800" b="0">
                        <a:latin typeface="Calibri" panose="020F0502020204030204" charset="0"/>
                        <a:ea typeface="Calibri" panose="020F0502020204030204" charset="0"/>
                        <a:cs typeface="Calibri" panose="020F0502020204030204" charset="0"/>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将列表</a:t>
                      </a:r>
                      <a:r>
                        <a:rPr lang="en-US" altLang="zh-CN" sz="1800" b="0">
                          <a:latin typeface="宋体" panose="02010600030101010101" pitchFamily="2" charset="-122"/>
                          <a:ea typeface="宋体" panose="02010600030101010101" pitchFamily="2" charset="-122"/>
                          <a:cs typeface="宋体" panose="02010600030101010101" pitchFamily="2" charset="-122"/>
                        </a:rPr>
                        <a:t>L</a:t>
                      </a:r>
                      <a:r>
                        <a:rPr lang="zh-CN" altLang="en-US" sz="1800" b="0">
                          <a:latin typeface="宋体" panose="02010600030101010101" pitchFamily="2" charset="-122"/>
                          <a:ea typeface="宋体" panose="02010600030101010101" pitchFamily="2" charset="-122"/>
                          <a:cs typeface="宋体" panose="02010600030101010101" pitchFamily="2" charset="-122"/>
                        </a:rPr>
                        <a:t>中所有元素追加至列表尾部</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0430">
                <a:tc>
                  <a:txBody>
                    <a:bodyPr/>
                    <a:lstStyle/>
                    <a:p>
                      <a:pPr indent="0">
                        <a:buNone/>
                      </a:pPr>
                      <a:r>
                        <a:rPr lang="en-US" altLang="zh-CN" sz="1800" b="0">
                          <a:latin typeface="Calibri" panose="020F0502020204030204" charset="0"/>
                          <a:cs typeface="Calibri" panose="020F0502020204030204" charset="0"/>
                        </a:rPr>
                        <a:t>insert(i</a:t>
                      </a:r>
                      <a:r>
                        <a:rPr lang="en-US" altLang="zh-CN" sz="1800" b="0">
                          <a:latin typeface="宋体" panose="02010600030101010101" pitchFamily="2" charset="-122"/>
                          <a:ea typeface="宋体" panose="02010600030101010101" pitchFamily="2" charset="-122"/>
                          <a:cs typeface="宋体" panose="02010600030101010101" pitchFamily="2" charset="-122"/>
                        </a:rPr>
                        <a:t>ndex</a:t>
                      </a:r>
                      <a:r>
                        <a:rPr lang="en-US" altLang="zh-CN" sz="1800" b="0">
                          <a:latin typeface="Calibri" panose="020F0502020204030204" charset="0"/>
                          <a:cs typeface="Calibri" panose="020F0502020204030204" charset="0"/>
                        </a:rPr>
                        <a:t>, x)</a:t>
                      </a:r>
                      <a:endParaRPr lang="en-US" altLang="zh-CN" sz="1800" b="0">
                        <a:latin typeface="Calibri" panose="020F0502020204030204" charset="0"/>
                        <a:ea typeface="Calibri" panose="020F0502020204030204" charset="0"/>
                        <a:cs typeface="Calibri" panose="020F0502020204030204" charset="0"/>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在列表</a:t>
                      </a: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index</a:t>
                      </a:r>
                      <a:r>
                        <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位置处插入</a:t>
                      </a: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x</a:t>
                      </a:r>
                      <a:r>
                        <a:rPr lang="zh-CN" altLang="en-US" sz="1800" b="0">
                          <a:latin typeface="宋体" panose="02010600030101010101" pitchFamily="2" charset="-122"/>
                          <a:ea typeface="宋体" panose="02010600030101010101" pitchFamily="2" charset="-122"/>
                          <a:cs typeface="宋体" panose="02010600030101010101" pitchFamily="2" charset="-122"/>
                        </a:rPr>
                        <a:t>，该位置后面的所有元素后移并且在列表中的索引加</a:t>
                      </a:r>
                      <a:r>
                        <a:rPr lang="en-US" altLang="zh-CN" sz="1800" b="0">
                          <a:latin typeface="宋体" panose="02010600030101010101" pitchFamily="2" charset="-122"/>
                          <a:ea typeface="宋体" panose="02010600030101010101" pitchFamily="2" charset="-122"/>
                          <a:cs typeface="宋体" panose="02010600030101010101" pitchFamily="2" charset="-122"/>
                        </a:rPr>
                        <a:t>1</a:t>
                      </a:r>
                      <a:r>
                        <a:rPr lang="zh-CN" altLang="en-US" sz="1800" b="0">
                          <a:latin typeface="宋体" panose="02010600030101010101" pitchFamily="2" charset="-122"/>
                          <a:ea typeface="宋体" panose="02010600030101010101" pitchFamily="2" charset="-122"/>
                          <a:cs typeface="宋体" panose="02010600030101010101" pitchFamily="2" charset="-122"/>
                        </a:rPr>
                        <a:t>，如果</a:t>
                      </a:r>
                      <a:r>
                        <a:rPr lang="en-US" altLang="zh-CN" sz="1800" b="0">
                          <a:latin typeface="宋体" panose="02010600030101010101" pitchFamily="2" charset="-122"/>
                          <a:ea typeface="宋体" panose="02010600030101010101" pitchFamily="2" charset="-122"/>
                          <a:cs typeface="宋体" panose="02010600030101010101" pitchFamily="2" charset="-122"/>
                        </a:rPr>
                        <a:t>index</a:t>
                      </a:r>
                      <a:r>
                        <a:rPr lang="zh-CN" altLang="en-US" sz="1800" b="0">
                          <a:latin typeface="宋体" panose="02010600030101010101" pitchFamily="2" charset="-122"/>
                          <a:ea typeface="宋体" panose="02010600030101010101" pitchFamily="2" charset="-122"/>
                          <a:cs typeface="宋体" panose="02010600030101010101" pitchFamily="2" charset="-122"/>
                        </a:rPr>
                        <a:t>为正数且大于列表长度则在列表尾部追加</a:t>
                      </a:r>
                      <a:r>
                        <a:rPr lang="en-US" altLang="zh-CN" sz="1800" b="0">
                          <a:latin typeface="宋体" panose="02010600030101010101" pitchFamily="2" charset="-122"/>
                          <a:ea typeface="宋体" panose="02010600030101010101" pitchFamily="2" charset="-122"/>
                          <a:cs typeface="宋体" panose="02010600030101010101" pitchFamily="2" charset="-122"/>
                        </a:rPr>
                        <a:t>x</a:t>
                      </a:r>
                      <a:r>
                        <a:rPr lang="zh-CN" altLang="en-US" sz="1800" b="0">
                          <a:latin typeface="宋体" panose="02010600030101010101" pitchFamily="2" charset="-122"/>
                          <a:ea typeface="宋体" panose="02010600030101010101" pitchFamily="2" charset="-122"/>
                          <a:cs typeface="宋体" panose="02010600030101010101" pitchFamily="2" charset="-122"/>
                        </a:rPr>
                        <a:t>，如果</a:t>
                      </a:r>
                      <a:r>
                        <a:rPr lang="en-US" altLang="zh-CN" sz="1800" b="0">
                          <a:latin typeface="宋体" panose="02010600030101010101" pitchFamily="2" charset="-122"/>
                          <a:ea typeface="宋体" panose="02010600030101010101" pitchFamily="2" charset="-122"/>
                          <a:cs typeface="宋体" panose="02010600030101010101" pitchFamily="2" charset="-122"/>
                        </a:rPr>
                        <a:t>index</a:t>
                      </a:r>
                      <a:r>
                        <a:rPr lang="zh-CN" altLang="en-US" sz="1800" b="0">
                          <a:latin typeface="宋体" panose="02010600030101010101" pitchFamily="2" charset="-122"/>
                          <a:ea typeface="宋体" panose="02010600030101010101" pitchFamily="2" charset="-122"/>
                          <a:cs typeface="宋体" panose="02010600030101010101" pitchFamily="2" charset="-122"/>
                        </a:rPr>
                        <a:t>为负数且小于列表长度的相反数则在列表头部插入元素</a:t>
                      </a:r>
                      <a:r>
                        <a:rPr lang="en-US" altLang="zh-CN" sz="1800" b="0">
                          <a:latin typeface="宋体" panose="02010600030101010101" pitchFamily="2" charset="-122"/>
                          <a:ea typeface="宋体" panose="02010600030101010101" pitchFamily="2" charset="-122"/>
                          <a:cs typeface="宋体" panose="02010600030101010101" pitchFamily="2" charset="-122"/>
                        </a:rPr>
                        <a:t>x</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0215">
                <a:tc>
                  <a:txBody>
                    <a:bodyPr/>
                    <a:lstStyle/>
                    <a:p>
                      <a:pPr indent="0">
                        <a:buNone/>
                      </a:pPr>
                      <a:r>
                        <a:rPr lang="en-US" altLang="zh-CN" sz="1800" b="0">
                          <a:latin typeface="Calibri" panose="020F0502020204030204" charset="0"/>
                          <a:cs typeface="Calibri" panose="020F0502020204030204" charset="0"/>
                        </a:rPr>
                        <a:t>remove(x)</a:t>
                      </a:r>
                      <a:endParaRPr lang="en-US" altLang="zh-CN" sz="1800" b="0">
                        <a:latin typeface="Calibri" panose="020F0502020204030204" charset="0"/>
                        <a:ea typeface="Calibri" panose="020F0502020204030204" charset="0"/>
                        <a:cs typeface="Calibri" panose="020F0502020204030204" charset="0"/>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在列表中</a:t>
                      </a:r>
                      <a:r>
                        <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删除第一个值为</a:t>
                      </a: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x</a:t>
                      </a:r>
                      <a:r>
                        <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的元素</a:t>
                      </a:r>
                      <a:r>
                        <a:rPr lang="zh-CN" altLang="en-US" sz="1800" b="0">
                          <a:latin typeface="宋体" panose="02010600030101010101" pitchFamily="2" charset="-122"/>
                          <a:ea typeface="宋体" panose="02010600030101010101" pitchFamily="2" charset="-122"/>
                          <a:cs typeface="宋体" panose="02010600030101010101" pitchFamily="2" charset="-122"/>
                        </a:rPr>
                        <a:t>，该元素之后所有元素前移并且索引减</a:t>
                      </a:r>
                      <a:r>
                        <a:rPr lang="en-US" altLang="zh-CN" sz="1800" b="0">
                          <a:latin typeface="宋体" panose="02010600030101010101" pitchFamily="2" charset="-122"/>
                          <a:ea typeface="宋体" panose="02010600030101010101" pitchFamily="2" charset="-122"/>
                          <a:cs typeface="宋体" panose="02010600030101010101" pitchFamily="2" charset="-122"/>
                        </a:rPr>
                        <a:t>1</a:t>
                      </a:r>
                      <a:r>
                        <a:rPr lang="zh-CN" altLang="en-US" sz="1800" b="0">
                          <a:latin typeface="宋体" panose="02010600030101010101" pitchFamily="2" charset="-122"/>
                          <a:ea typeface="宋体" panose="02010600030101010101" pitchFamily="2" charset="-122"/>
                          <a:cs typeface="宋体" panose="02010600030101010101" pitchFamily="2" charset="-122"/>
                        </a:rPr>
                        <a:t>，如果列表中不存在</a:t>
                      </a:r>
                      <a:r>
                        <a:rPr lang="en-US" altLang="zh-CN" sz="1800" b="0">
                          <a:latin typeface="宋体" panose="02010600030101010101" pitchFamily="2" charset="-122"/>
                          <a:ea typeface="宋体" panose="02010600030101010101" pitchFamily="2" charset="-122"/>
                          <a:cs typeface="宋体" panose="02010600030101010101" pitchFamily="2" charset="-122"/>
                        </a:rPr>
                        <a:t>x</a:t>
                      </a:r>
                      <a:r>
                        <a:rPr lang="zh-CN" altLang="en-US" sz="1800" b="0">
                          <a:latin typeface="宋体" panose="02010600030101010101" pitchFamily="2" charset="-122"/>
                          <a:ea typeface="宋体" panose="02010600030101010101" pitchFamily="2" charset="-122"/>
                          <a:cs typeface="宋体" panose="02010600030101010101" pitchFamily="2" charset="-122"/>
                        </a:rPr>
                        <a:t>则抛出异常</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00430">
                <a:tc>
                  <a:txBody>
                    <a:bodyPr/>
                    <a:lstStyle/>
                    <a:p>
                      <a:pPr indent="0">
                        <a:buNone/>
                      </a:pPr>
                      <a:r>
                        <a:rPr lang="en-US" altLang="zh-CN" sz="1800" b="0">
                          <a:latin typeface="Calibri" panose="020F0502020204030204" charset="0"/>
                          <a:cs typeface="Calibri" panose="020F0502020204030204" charset="0"/>
                        </a:rPr>
                        <a:t>pop([i</a:t>
                      </a:r>
                      <a:r>
                        <a:rPr lang="en-US" altLang="zh-CN" sz="1800" b="0">
                          <a:latin typeface="宋体" panose="02010600030101010101" pitchFamily="2" charset="-122"/>
                          <a:ea typeface="宋体" panose="02010600030101010101" pitchFamily="2" charset="-122"/>
                          <a:cs typeface="宋体" panose="02010600030101010101" pitchFamily="2" charset="-122"/>
                        </a:rPr>
                        <a:t>ndex</a:t>
                      </a:r>
                      <a:r>
                        <a:rPr lang="en-US" altLang="zh-CN" sz="1800" b="0">
                          <a:latin typeface="Calibri" panose="020F0502020204030204" charset="0"/>
                          <a:cs typeface="Calibri" panose="020F0502020204030204" charset="0"/>
                        </a:rPr>
                        <a:t>])</a:t>
                      </a:r>
                      <a:endParaRPr lang="en-US" altLang="zh-CN" sz="1800" b="0">
                        <a:latin typeface="Calibri" panose="020F0502020204030204" charset="0"/>
                        <a:ea typeface="Calibri" panose="020F0502020204030204" charset="0"/>
                        <a:cs typeface="Calibri" panose="020F0502020204030204" charset="0"/>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删除并返回列表中下标为</a:t>
                      </a: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index</a:t>
                      </a:r>
                      <a:r>
                        <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的元素</a:t>
                      </a:r>
                      <a:r>
                        <a:rPr lang="zh-CN" altLang="en-US" sz="1800" b="0">
                          <a:latin typeface="宋体" panose="02010600030101010101" pitchFamily="2" charset="-122"/>
                          <a:ea typeface="宋体" panose="02010600030101010101" pitchFamily="2" charset="-122"/>
                          <a:cs typeface="宋体" panose="02010600030101010101" pitchFamily="2" charset="-122"/>
                        </a:rPr>
                        <a:t>，如果不指定</a:t>
                      </a:r>
                      <a:r>
                        <a:rPr lang="en-US" altLang="zh-CN" sz="1800" b="0">
                          <a:latin typeface="宋体" panose="02010600030101010101" pitchFamily="2" charset="-122"/>
                          <a:ea typeface="宋体" panose="02010600030101010101" pitchFamily="2" charset="-122"/>
                          <a:cs typeface="宋体" panose="02010600030101010101" pitchFamily="2" charset="-122"/>
                        </a:rPr>
                        <a:t>index</a:t>
                      </a:r>
                      <a:r>
                        <a:rPr lang="zh-CN" altLang="en-US" sz="1800" b="0">
                          <a:latin typeface="宋体" panose="02010600030101010101" pitchFamily="2" charset="-122"/>
                          <a:ea typeface="宋体" panose="02010600030101010101" pitchFamily="2" charset="-122"/>
                          <a:cs typeface="宋体" panose="02010600030101010101" pitchFamily="2" charset="-122"/>
                        </a:rPr>
                        <a:t>则默认为</a:t>
                      </a:r>
                      <a:r>
                        <a:rPr lang="en-US" altLang="zh-CN" sz="1800" b="0">
                          <a:latin typeface="宋体" panose="02010600030101010101" pitchFamily="2" charset="-122"/>
                          <a:ea typeface="宋体" panose="02010600030101010101" pitchFamily="2" charset="-122"/>
                          <a:cs typeface="宋体" panose="02010600030101010101" pitchFamily="2" charset="-122"/>
                        </a:rPr>
                        <a:t>-1</a:t>
                      </a:r>
                      <a:r>
                        <a:rPr lang="zh-CN" altLang="en-US" sz="1800" b="0">
                          <a:latin typeface="宋体" panose="02010600030101010101" pitchFamily="2" charset="-122"/>
                          <a:ea typeface="宋体" panose="02010600030101010101" pitchFamily="2" charset="-122"/>
                          <a:cs typeface="宋体" panose="02010600030101010101" pitchFamily="2" charset="-122"/>
                        </a:rPr>
                        <a:t>，弹出最后一个元素；如果弹出中间位置的元素则后面的元素索引减</a:t>
                      </a:r>
                      <a:r>
                        <a:rPr lang="en-US" altLang="zh-CN" sz="1800" b="0">
                          <a:latin typeface="宋体" panose="02010600030101010101" pitchFamily="2" charset="-122"/>
                          <a:ea typeface="宋体" panose="02010600030101010101" pitchFamily="2" charset="-122"/>
                          <a:cs typeface="宋体" panose="02010600030101010101" pitchFamily="2" charset="-122"/>
                        </a:rPr>
                        <a:t>1</a:t>
                      </a:r>
                      <a:r>
                        <a:rPr lang="zh-CN" altLang="en-US" sz="1800" b="0">
                          <a:latin typeface="宋体" panose="02010600030101010101" pitchFamily="2" charset="-122"/>
                          <a:ea typeface="宋体" panose="02010600030101010101" pitchFamily="2" charset="-122"/>
                          <a:cs typeface="宋体" panose="02010600030101010101" pitchFamily="2" charset="-122"/>
                        </a:rPr>
                        <a:t>；如果</a:t>
                      </a:r>
                      <a:r>
                        <a:rPr lang="en-US" altLang="zh-CN" sz="1800" b="0">
                          <a:latin typeface="宋体" panose="02010600030101010101" pitchFamily="2" charset="-122"/>
                          <a:ea typeface="宋体" panose="02010600030101010101" pitchFamily="2" charset="-122"/>
                          <a:cs typeface="宋体" panose="02010600030101010101" pitchFamily="2" charset="-122"/>
                        </a:rPr>
                        <a:t>index</a:t>
                      </a:r>
                      <a:r>
                        <a:rPr lang="zh-CN" altLang="en-US" sz="1800" b="0">
                          <a:latin typeface="宋体" panose="02010600030101010101" pitchFamily="2" charset="-122"/>
                          <a:ea typeface="宋体" panose="02010600030101010101" pitchFamily="2" charset="-122"/>
                          <a:cs typeface="宋体" panose="02010600030101010101" pitchFamily="2" charset="-122"/>
                        </a:rPr>
                        <a:t>不是</a:t>
                      </a:r>
                      <a:r>
                        <a:rPr lang="en-US" altLang="zh-CN" sz="1800" b="0">
                          <a:latin typeface="宋体" panose="02010600030101010101" pitchFamily="2" charset="-122"/>
                          <a:ea typeface="宋体" panose="02010600030101010101" pitchFamily="2" charset="-122"/>
                          <a:cs typeface="宋体" panose="02010600030101010101" pitchFamily="2" charset="-122"/>
                        </a:rPr>
                        <a:t>[-L, L]</a:t>
                      </a:r>
                      <a:r>
                        <a:rPr lang="zh-CN" altLang="en-US" sz="1800" b="0">
                          <a:latin typeface="宋体" panose="02010600030101010101" pitchFamily="2" charset="-122"/>
                          <a:ea typeface="宋体" panose="02010600030101010101" pitchFamily="2" charset="-122"/>
                          <a:cs typeface="宋体" panose="02010600030101010101" pitchFamily="2" charset="-122"/>
                        </a:rPr>
                        <a:t>区间上的整数则抛出异常</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5425">
                <a:tc>
                  <a:txBody>
                    <a:bodyPr/>
                    <a:lstStyle/>
                    <a:p>
                      <a:pPr indent="0">
                        <a:buNone/>
                      </a:pPr>
                      <a:r>
                        <a:rPr lang="en-US" altLang="zh-CN" sz="1800" b="0">
                          <a:latin typeface="Calibri" panose="020F0502020204030204" charset="0"/>
                          <a:cs typeface="Calibri" panose="020F0502020204030204" charset="0"/>
                        </a:rPr>
                        <a:t>clear()</a:t>
                      </a:r>
                      <a:endParaRPr lang="en-US" altLang="zh-CN" sz="1800" b="0">
                        <a:latin typeface="Calibri" panose="020F0502020204030204" charset="0"/>
                        <a:ea typeface="Calibri" panose="020F0502020204030204" charset="0"/>
                        <a:cs typeface="Calibri" panose="020F0502020204030204" charset="0"/>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清空列表，删除列表中所有元素，保留列表对象</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7020">
                <a:tc>
                  <a:txBody>
                    <a:bodyPr/>
                    <a:lstStyle/>
                    <a:p>
                      <a:pPr indent="0">
                        <a:buNone/>
                      </a:pPr>
                      <a:r>
                        <a:rPr lang="en-US" altLang="zh-CN" sz="1800" b="0">
                          <a:latin typeface="Calibri" panose="020F0502020204030204" charset="0"/>
                          <a:cs typeface="Calibri" panose="020F0502020204030204" charset="0"/>
                        </a:rPr>
                        <a:t>index(x)</a:t>
                      </a:r>
                      <a:endParaRPr lang="en-US" altLang="zh-CN" sz="1800" b="0">
                        <a:latin typeface="Calibri" panose="020F0502020204030204" charset="0"/>
                        <a:ea typeface="Calibri" panose="020F0502020204030204" charset="0"/>
                        <a:cs typeface="Calibri" panose="020F0502020204030204" charset="0"/>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返回列表中第一个值为</a:t>
                      </a:r>
                      <a:r>
                        <a:rPr lang="en-US" altLang="zh-CN" sz="1800" b="0">
                          <a:latin typeface="宋体" panose="02010600030101010101" pitchFamily="2" charset="-122"/>
                          <a:ea typeface="宋体" panose="02010600030101010101" pitchFamily="2" charset="-122"/>
                          <a:cs typeface="宋体" panose="02010600030101010101" pitchFamily="2" charset="-122"/>
                        </a:rPr>
                        <a:t>x</a:t>
                      </a:r>
                      <a:r>
                        <a:rPr lang="zh-CN" altLang="en-US" sz="1800" b="0">
                          <a:latin typeface="宋体" panose="02010600030101010101" pitchFamily="2" charset="-122"/>
                          <a:ea typeface="宋体" panose="02010600030101010101" pitchFamily="2" charset="-122"/>
                          <a:cs typeface="宋体" panose="02010600030101010101" pitchFamily="2" charset="-122"/>
                        </a:rPr>
                        <a:t>的元素的索引，若不存在值为</a:t>
                      </a:r>
                      <a:r>
                        <a:rPr lang="en-US" altLang="zh-CN" sz="1800" b="0">
                          <a:latin typeface="宋体" panose="02010600030101010101" pitchFamily="2" charset="-122"/>
                          <a:ea typeface="宋体" panose="02010600030101010101" pitchFamily="2" charset="-122"/>
                          <a:cs typeface="宋体" panose="02010600030101010101" pitchFamily="2" charset="-122"/>
                        </a:rPr>
                        <a:t>x</a:t>
                      </a:r>
                      <a:r>
                        <a:rPr lang="zh-CN" altLang="en-US" sz="1800" b="0">
                          <a:latin typeface="宋体" panose="02010600030101010101" pitchFamily="2" charset="-122"/>
                          <a:ea typeface="宋体" panose="02010600030101010101" pitchFamily="2" charset="-122"/>
                          <a:cs typeface="宋体" panose="02010600030101010101" pitchFamily="2" charset="-122"/>
                        </a:rPr>
                        <a:t>的元素则抛出异常</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4790">
                <a:tc>
                  <a:txBody>
                    <a:bodyPr/>
                    <a:lstStyle/>
                    <a:p>
                      <a:pPr indent="0">
                        <a:buNone/>
                      </a:pPr>
                      <a:r>
                        <a:rPr lang="en-US" altLang="zh-CN" sz="1800" b="0">
                          <a:latin typeface="Calibri" panose="020F0502020204030204" charset="0"/>
                          <a:cs typeface="Calibri" panose="020F0502020204030204" charset="0"/>
                        </a:rPr>
                        <a:t>count(x)</a:t>
                      </a:r>
                      <a:endParaRPr lang="en-US" altLang="zh-CN" sz="1800" b="0">
                        <a:latin typeface="Calibri" panose="020F0502020204030204" charset="0"/>
                        <a:ea typeface="Calibri" panose="020F0502020204030204" charset="0"/>
                        <a:cs typeface="Calibri" panose="020F0502020204030204" charset="0"/>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返回</a:t>
                      </a:r>
                      <a:r>
                        <a:rPr lang="en-US" altLang="zh-CN" sz="1800" b="0">
                          <a:latin typeface="宋体" panose="02010600030101010101" pitchFamily="2" charset="-122"/>
                          <a:ea typeface="宋体" panose="02010600030101010101" pitchFamily="2" charset="-122"/>
                          <a:cs typeface="宋体" panose="02010600030101010101" pitchFamily="2" charset="-122"/>
                        </a:rPr>
                        <a:t>x</a:t>
                      </a:r>
                      <a:r>
                        <a:rPr lang="zh-CN" altLang="en-US" sz="1800" b="0">
                          <a:latin typeface="宋体" panose="02010600030101010101" pitchFamily="2" charset="-122"/>
                          <a:ea typeface="宋体" panose="02010600030101010101" pitchFamily="2" charset="-122"/>
                          <a:cs typeface="宋体" panose="02010600030101010101" pitchFamily="2" charset="-122"/>
                        </a:rPr>
                        <a:t>在列表中的出现次数</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5425">
                <a:tc>
                  <a:txBody>
                    <a:bodyPr/>
                    <a:lstStyle/>
                    <a:p>
                      <a:pPr indent="0">
                        <a:buNone/>
                      </a:pPr>
                      <a:r>
                        <a:rPr lang="en-US" altLang="zh-CN" sz="1800" b="0">
                          <a:latin typeface="Calibri" panose="020F0502020204030204" charset="0"/>
                          <a:cs typeface="Calibri" panose="020F0502020204030204" charset="0"/>
                        </a:rPr>
                        <a:t>reverse()</a:t>
                      </a:r>
                      <a:endParaRPr lang="en-US" altLang="zh-CN" sz="1800" b="0">
                        <a:latin typeface="Calibri" panose="020F0502020204030204" charset="0"/>
                        <a:ea typeface="Calibri" panose="020F0502020204030204" charset="0"/>
                        <a:cs typeface="Calibri" panose="020F0502020204030204" charset="0"/>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对列表所有元素进行原地逆序，首尾交换</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50215">
                <a:tc>
                  <a:txBody>
                    <a:bodyPr/>
                    <a:lstStyle/>
                    <a:p>
                      <a:pPr indent="0">
                        <a:buNone/>
                      </a:pPr>
                      <a:r>
                        <a:rPr lang="en-US" altLang="zh-CN" sz="1800" b="0">
                          <a:latin typeface="Calibri" panose="020F0502020204030204" charset="0"/>
                          <a:cs typeface="Calibri" panose="020F0502020204030204" charset="0"/>
                        </a:rPr>
                        <a:t>sort(</a:t>
                      </a:r>
                      <a:r>
                        <a:rPr lang="en-US" altLang="zh-CN" sz="1800" b="0">
                          <a:latin typeface="宋体" panose="02010600030101010101" pitchFamily="2" charset="-122"/>
                          <a:ea typeface="宋体" panose="02010600030101010101" pitchFamily="2" charset="-122"/>
                          <a:cs typeface="宋体" panose="02010600030101010101" pitchFamily="2" charset="-122"/>
                        </a:rPr>
                        <a:t>key=None, reverse=False</a:t>
                      </a:r>
                      <a:r>
                        <a:rPr lang="en-US" altLang="zh-CN" sz="1800" b="0">
                          <a:latin typeface="Calibri" panose="020F0502020204030204" charset="0"/>
                          <a:cs typeface="Calibri" panose="020F0502020204030204" charset="0"/>
                        </a:rPr>
                        <a:t>)</a:t>
                      </a:r>
                      <a:endParaRPr lang="en-US" altLang="zh-CN" sz="1800" b="0">
                        <a:latin typeface="Calibri" panose="020F0502020204030204" charset="0"/>
                        <a:ea typeface="Calibri" panose="020F0502020204030204" charset="0"/>
                        <a:cs typeface="Calibri" panose="020F0502020204030204" charset="0"/>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对列表中的元素进行原地排序，</a:t>
                      </a:r>
                      <a:r>
                        <a:rPr lang="en-US" altLang="zh-CN" sz="1800" b="0">
                          <a:latin typeface="宋体" panose="02010600030101010101" pitchFamily="2" charset="-122"/>
                          <a:ea typeface="宋体" panose="02010600030101010101" pitchFamily="2" charset="-122"/>
                          <a:cs typeface="宋体" panose="02010600030101010101" pitchFamily="2" charset="-122"/>
                        </a:rPr>
                        <a:t>key</a:t>
                      </a:r>
                      <a:r>
                        <a:rPr lang="zh-CN" altLang="en-US" sz="1800" b="0">
                          <a:latin typeface="宋体" panose="02010600030101010101" pitchFamily="2" charset="-122"/>
                          <a:ea typeface="宋体" panose="02010600030101010101" pitchFamily="2" charset="-122"/>
                          <a:cs typeface="宋体" panose="02010600030101010101" pitchFamily="2" charset="-122"/>
                        </a:rPr>
                        <a:t>用来指定排序规则，</a:t>
                      </a:r>
                      <a:r>
                        <a:rPr lang="en-US" altLang="zh-CN" sz="1800" b="0">
                          <a:latin typeface="宋体" panose="02010600030101010101" pitchFamily="2" charset="-122"/>
                          <a:ea typeface="宋体" panose="02010600030101010101" pitchFamily="2" charset="-122"/>
                          <a:cs typeface="宋体" panose="02010600030101010101" pitchFamily="2" charset="-122"/>
                        </a:rPr>
                        <a:t>reverse</a:t>
                      </a:r>
                      <a:r>
                        <a:rPr lang="zh-CN" altLang="en-US" sz="1800" b="0">
                          <a:latin typeface="宋体" panose="02010600030101010101" pitchFamily="2" charset="-122"/>
                          <a:ea typeface="宋体" panose="02010600030101010101" pitchFamily="2" charset="-122"/>
                          <a:cs typeface="宋体" panose="02010600030101010101" pitchFamily="2" charset="-122"/>
                        </a:rPr>
                        <a:t>为</a:t>
                      </a:r>
                      <a:r>
                        <a:rPr lang="en-US" altLang="zh-CN" sz="1800" b="0">
                          <a:latin typeface="宋体" panose="02010600030101010101" pitchFamily="2" charset="-122"/>
                          <a:ea typeface="宋体" panose="02010600030101010101" pitchFamily="2" charset="-122"/>
                          <a:cs typeface="宋体" panose="02010600030101010101" pitchFamily="2" charset="-122"/>
                        </a:rPr>
                        <a:t>False</a:t>
                      </a:r>
                      <a:r>
                        <a:rPr lang="zh-CN" altLang="en-US" sz="1800" b="0">
                          <a:latin typeface="宋体" panose="02010600030101010101" pitchFamily="2" charset="-122"/>
                          <a:ea typeface="宋体" panose="02010600030101010101" pitchFamily="2" charset="-122"/>
                          <a:cs typeface="宋体" panose="02010600030101010101" pitchFamily="2" charset="-122"/>
                        </a:rPr>
                        <a:t>表示升序，</a:t>
                      </a:r>
                      <a:r>
                        <a:rPr lang="en-US" altLang="zh-CN" sz="1800" b="0">
                          <a:latin typeface="宋体" panose="02010600030101010101" pitchFamily="2" charset="-122"/>
                          <a:ea typeface="宋体" panose="02010600030101010101" pitchFamily="2" charset="-122"/>
                          <a:cs typeface="宋体" panose="02010600030101010101" pitchFamily="2" charset="-122"/>
                        </a:rPr>
                        <a:t>True</a:t>
                      </a:r>
                      <a:r>
                        <a:rPr lang="zh-CN" altLang="en-US" sz="1800" b="0">
                          <a:latin typeface="宋体" panose="02010600030101010101" pitchFamily="2" charset="-122"/>
                          <a:ea typeface="宋体" panose="02010600030101010101" pitchFamily="2" charset="-122"/>
                          <a:cs typeface="宋体" panose="02010600030101010101" pitchFamily="2" charset="-122"/>
                        </a:rPr>
                        <a:t>表示降序</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24790">
                <a:tc>
                  <a:txBody>
                    <a:bodyPr/>
                    <a:lstStyle/>
                    <a:p>
                      <a:pPr indent="0">
                        <a:buNone/>
                      </a:pPr>
                      <a:r>
                        <a:rPr lang="en-US" altLang="zh-CN" sz="1800" b="0">
                          <a:latin typeface="Calibri" panose="020F0502020204030204" charset="0"/>
                          <a:cs typeface="Calibri" panose="020F0502020204030204" charset="0"/>
                        </a:rPr>
                        <a:t>copy()</a:t>
                      </a:r>
                      <a:endParaRPr lang="en-US" altLang="zh-CN" sz="1800" b="0">
                        <a:latin typeface="Calibri" panose="020F0502020204030204" charset="0"/>
                        <a:ea typeface="Calibri" panose="020F0502020204030204" charset="0"/>
                        <a:cs typeface="Calibri" panose="020F0502020204030204" charset="0"/>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返回列表的浅复制</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3.1.3  列表常用方法</a:t>
            </a:r>
            <a:endParaRPr lang="zh-CN" altLang="en-US"/>
          </a:p>
        </p:txBody>
      </p:sp>
      <p:sp>
        <p:nvSpPr>
          <p:cNvPr id="3" name="内容占位符 2"/>
          <p:cNvSpPr>
            <a:spLocks noGrp="1"/>
          </p:cNvSpPr>
          <p:nvPr>
            <p:ph idx="1"/>
          </p:nvPr>
        </p:nvSpPr>
        <p:spPr/>
        <p:txBody>
          <a:bodyPr>
            <a:normAutofit/>
          </a:bodyPr>
          <a:lstStyle/>
          <a:p>
            <a:pPr marL="0" indent="0" fontAlgn="auto">
              <a:lnSpc>
                <a:spcPct val="100000"/>
              </a:lnSpc>
              <a:spcBef>
                <a:spcPts val="0"/>
              </a:spcBef>
              <a:buNone/>
            </a:pPr>
            <a:r>
              <a:rPr lang="zh-CN" altLang="en-US" sz="2400"/>
              <a:t>（1）append()、insert()、extend()</a:t>
            </a:r>
          </a:p>
          <a:p>
            <a:pPr marL="0" indent="0" fontAlgn="auto">
              <a:lnSpc>
                <a:spcPct val="100000"/>
              </a:lnSpc>
              <a:spcBef>
                <a:spcPts val="0"/>
              </a:spcBef>
              <a:buNone/>
            </a:pPr>
            <a:r>
              <a:rPr lang="zh-CN" altLang="en-US" sz="2400"/>
              <a:t>append()用于向列表尾部追加一个元素，insert()用于向列表任意指定位置插入一个元素，extend()用于将另一个列表中的所有元素追加至当前列表的尾部。这3个方法都属于</a:t>
            </a:r>
            <a:r>
              <a:rPr lang="zh-CN" altLang="en-US" sz="2400">
                <a:solidFill>
                  <a:srgbClr val="FF0000"/>
                </a:solidFill>
              </a:rPr>
              <a:t>原地操作</a:t>
            </a:r>
            <a:r>
              <a:rPr lang="zh-CN" altLang="en-US" sz="2400"/>
              <a:t>，不影响列表对象在内存中的起始地址。</a:t>
            </a:r>
          </a:p>
          <a:p>
            <a:pPr marL="0" indent="0" fontAlgn="auto">
              <a:lnSpc>
                <a:spcPct val="100000"/>
              </a:lnSpc>
              <a:spcBef>
                <a:spcPts val="0"/>
              </a:spcBef>
              <a:buNone/>
            </a:pPr>
            <a:r>
              <a:rPr lang="zh-CN" altLang="en-US" sz="2000">
                <a:latin typeface="Consolas" panose="020B0609020204030204" charset="0"/>
              </a:rPr>
              <a:t>&gt;&gt;&gt; x = [1, 2, 3]</a:t>
            </a:r>
          </a:p>
          <a:p>
            <a:pPr marL="0" indent="0" fontAlgn="auto">
              <a:lnSpc>
                <a:spcPct val="100000"/>
              </a:lnSpc>
              <a:spcBef>
                <a:spcPts val="0"/>
              </a:spcBef>
              <a:buNone/>
            </a:pPr>
            <a:r>
              <a:rPr lang="zh-CN" altLang="en-US" sz="2000">
                <a:latin typeface="Consolas" panose="020B0609020204030204" charset="0"/>
              </a:rPr>
              <a:t>&gt;&gt;&gt; id(x)                           #查看对象的内存地址</a:t>
            </a:r>
          </a:p>
          <a:p>
            <a:pPr marL="0" indent="0" fontAlgn="auto">
              <a:lnSpc>
                <a:spcPct val="100000"/>
              </a:lnSpc>
              <a:spcBef>
                <a:spcPts val="0"/>
              </a:spcBef>
              <a:buNone/>
            </a:pPr>
            <a:r>
              <a:rPr lang="zh-CN" altLang="en-US" sz="2000">
                <a:solidFill>
                  <a:srgbClr val="00B0F0"/>
                </a:solidFill>
                <a:latin typeface="Consolas" panose="020B0609020204030204" charset="0"/>
              </a:rPr>
              <a:t>50159368</a:t>
            </a:r>
          </a:p>
          <a:p>
            <a:pPr marL="0" indent="0" fontAlgn="auto">
              <a:lnSpc>
                <a:spcPct val="100000"/>
              </a:lnSpc>
              <a:spcBef>
                <a:spcPts val="0"/>
              </a:spcBef>
              <a:buNone/>
            </a:pPr>
            <a:r>
              <a:rPr lang="zh-CN" altLang="en-US" sz="2000">
                <a:latin typeface="Consolas" panose="020B0609020204030204" charset="0"/>
              </a:rPr>
              <a:t>&gt;&gt;&gt; x.append(4)                     #在尾部追加元素</a:t>
            </a:r>
          </a:p>
          <a:p>
            <a:pPr marL="0" indent="0" fontAlgn="auto">
              <a:lnSpc>
                <a:spcPct val="100000"/>
              </a:lnSpc>
              <a:spcBef>
                <a:spcPts val="0"/>
              </a:spcBef>
              <a:buNone/>
            </a:pPr>
            <a:r>
              <a:rPr lang="zh-CN" altLang="en-US" sz="2000">
                <a:latin typeface="Consolas" panose="020B0609020204030204" charset="0"/>
              </a:rPr>
              <a:t>&gt;&gt;&gt; x.insert(0, 0)                  #在指定位置插入元素</a:t>
            </a:r>
          </a:p>
          <a:p>
            <a:pPr marL="0" indent="0" fontAlgn="auto">
              <a:lnSpc>
                <a:spcPct val="100000"/>
              </a:lnSpc>
              <a:spcBef>
                <a:spcPts val="0"/>
              </a:spcBef>
              <a:buNone/>
            </a:pPr>
            <a:r>
              <a:rPr lang="zh-CN" altLang="en-US" sz="2000">
                <a:latin typeface="Consolas" panose="020B0609020204030204" charset="0"/>
              </a:rPr>
              <a:t>&gt;&gt;&gt; x.extend([5, 6, 7])             #在尾部追加多个元素</a:t>
            </a:r>
          </a:p>
          <a:p>
            <a:pPr marL="0" indent="0" fontAlgn="auto">
              <a:lnSpc>
                <a:spcPct val="100000"/>
              </a:lnSpc>
              <a:spcBef>
                <a:spcPts val="0"/>
              </a:spcBef>
              <a:buNone/>
            </a:pPr>
            <a:r>
              <a:rPr lang="zh-CN" altLang="en-US" sz="2000">
                <a:latin typeface="Consolas" panose="020B0609020204030204" charset="0"/>
              </a:rPr>
              <a:t>&gt;&gt;&gt; x</a:t>
            </a:r>
          </a:p>
          <a:p>
            <a:pPr marL="0" indent="0" fontAlgn="auto">
              <a:lnSpc>
                <a:spcPct val="100000"/>
              </a:lnSpc>
              <a:spcBef>
                <a:spcPts val="0"/>
              </a:spcBef>
              <a:buNone/>
            </a:pPr>
            <a:r>
              <a:rPr lang="zh-CN" altLang="en-US" sz="2000">
                <a:solidFill>
                  <a:srgbClr val="00B0F0"/>
                </a:solidFill>
                <a:latin typeface="Consolas" panose="020B0609020204030204" charset="0"/>
              </a:rPr>
              <a:t>[0, 1, 2, 3, 4, 5, 6, 7]</a:t>
            </a:r>
          </a:p>
          <a:p>
            <a:pPr marL="0" indent="0" fontAlgn="auto">
              <a:lnSpc>
                <a:spcPct val="100000"/>
              </a:lnSpc>
              <a:spcBef>
                <a:spcPts val="0"/>
              </a:spcBef>
              <a:buNone/>
            </a:pPr>
            <a:r>
              <a:rPr lang="zh-CN" altLang="en-US" sz="2000">
                <a:latin typeface="Consolas" panose="020B0609020204030204" charset="0"/>
              </a:rPr>
              <a:t>&gt;&gt;&gt; id(x)                           #列表在内存中的地址不变</a:t>
            </a:r>
          </a:p>
          <a:p>
            <a:pPr marL="0" indent="0" fontAlgn="auto">
              <a:lnSpc>
                <a:spcPct val="100000"/>
              </a:lnSpc>
              <a:spcBef>
                <a:spcPts val="0"/>
              </a:spcBef>
              <a:buNone/>
            </a:pPr>
            <a:r>
              <a:rPr lang="zh-CN" altLang="en-US" sz="2000">
                <a:solidFill>
                  <a:srgbClr val="00B0F0"/>
                </a:solidFill>
                <a:latin typeface="Consolas" panose="020B0609020204030204" charset="0"/>
              </a:rPr>
              <a:t>50159368</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3.1.3  列表常用方法</a:t>
            </a:r>
            <a:endParaRPr lang="zh-CN" altLang="en-US"/>
          </a:p>
        </p:txBody>
      </p:sp>
      <p:sp>
        <p:nvSpPr>
          <p:cNvPr id="3" name="内容占位符 2"/>
          <p:cNvSpPr>
            <a:spLocks noGrp="1"/>
          </p:cNvSpPr>
          <p:nvPr>
            <p:ph idx="1"/>
          </p:nvPr>
        </p:nvSpPr>
        <p:spPr>
          <a:xfrm>
            <a:off x="838200" y="1321435"/>
            <a:ext cx="10945495" cy="5288280"/>
          </a:xfrm>
        </p:spPr>
        <p:txBody>
          <a:bodyPr>
            <a:normAutofit fontScale="97500" lnSpcReduction="10000"/>
          </a:bodyPr>
          <a:lstStyle/>
          <a:p>
            <a:pPr marL="0" indent="0" fontAlgn="auto">
              <a:lnSpc>
                <a:spcPct val="100000"/>
              </a:lnSpc>
              <a:spcBef>
                <a:spcPts val="0"/>
              </a:spcBef>
              <a:buNone/>
            </a:pPr>
            <a:r>
              <a:rPr lang="zh-CN" altLang="en-US" sz="2400"/>
              <a:t>（2）pop()、remove()、clear()</a:t>
            </a:r>
          </a:p>
          <a:p>
            <a:pPr marL="0" indent="0" fontAlgn="auto">
              <a:lnSpc>
                <a:spcPct val="100000"/>
              </a:lnSpc>
              <a:spcBef>
                <a:spcPts val="0"/>
              </a:spcBef>
              <a:buNone/>
            </a:pPr>
            <a:r>
              <a:rPr lang="zh-CN" altLang="en-US" sz="2400"/>
              <a:t>pop()用于删除并返回指定位置（默认是最后一个）上的元素；remove()用于删除列表中第一个值与指定值相等的元素；clear()用于清空列表中的所有元素。这3个方法也属于</a:t>
            </a:r>
            <a:r>
              <a:rPr lang="zh-CN" altLang="en-US" sz="2400">
                <a:solidFill>
                  <a:srgbClr val="FF0000"/>
                </a:solidFill>
              </a:rPr>
              <a:t>原地操作</a:t>
            </a:r>
            <a:r>
              <a:rPr lang="zh-CN" altLang="en-US" sz="2400"/>
              <a:t>。</a:t>
            </a:r>
          </a:p>
          <a:p>
            <a:pPr marL="0" indent="0" fontAlgn="auto">
              <a:lnSpc>
                <a:spcPct val="100000"/>
              </a:lnSpc>
              <a:spcBef>
                <a:spcPts val="0"/>
              </a:spcBef>
              <a:buNone/>
            </a:pPr>
            <a:r>
              <a:rPr lang="zh-CN" altLang="en-US" sz="2400"/>
              <a:t>另外，还可以使用del命令删除列表中指定位置的元素，同样也属于原地操作。</a:t>
            </a:r>
          </a:p>
          <a:p>
            <a:pPr marL="0" indent="0" fontAlgn="auto">
              <a:lnSpc>
                <a:spcPct val="100000"/>
              </a:lnSpc>
              <a:spcBef>
                <a:spcPts val="0"/>
              </a:spcBef>
              <a:buNone/>
            </a:pPr>
            <a:r>
              <a:rPr lang="zh-CN" altLang="en-US" sz="1800">
                <a:latin typeface="Consolas" panose="020B0609020204030204" charset="0"/>
              </a:rPr>
              <a:t>&gt;&gt;&gt; x = [1, 2, 3, 4, 5, 6, 7]</a:t>
            </a:r>
          </a:p>
          <a:p>
            <a:pPr marL="0" indent="0" fontAlgn="auto">
              <a:lnSpc>
                <a:spcPct val="100000"/>
              </a:lnSpc>
              <a:spcBef>
                <a:spcPts val="0"/>
              </a:spcBef>
              <a:buNone/>
            </a:pPr>
            <a:r>
              <a:rPr lang="zh-CN" altLang="en-US" sz="1800">
                <a:latin typeface="Consolas" panose="020B0609020204030204" charset="0"/>
              </a:rPr>
              <a:t>&gt;&gt;&gt; x.pop()                        #弹出并返回尾部元素</a:t>
            </a:r>
          </a:p>
          <a:p>
            <a:pPr marL="0" indent="0" fontAlgn="auto">
              <a:lnSpc>
                <a:spcPct val="100000"/>
              </a:lnSpc>
              <a:spcBef>
                <a:spcPts val="0"/>
              </a:spcBef>
              <a:buNone/>
            </a:pPr>
            <a:r>
              <a:rPr lang="zh-CN" altLang="en-US" sz="1800">
                <a:solidFill>
                  <a:srgbClr val="00B0F0"/>
                </a:solidFill>
                <a:latin typeface="Consolas" panose="020B0609020204030204" charset="0"/>
              </a:rPr>
              <a:t>7</a:t>
            </a:r>
          </a:p>
          <a:p>
            <a:pPr marL="0" indent="0" fontAlgn="auto">
              <a:lnSpc>
                <a:spcPct val="100000"/>
              </a:lnSpc>
              <a:spcBef>
                <a:spcPts val="0"/>
              </a:spcBef>
              <a:buNone/>
            </a:pPr>
            <a:r>
              <a:rPr lang="zh-CN" altLang="en-US" sz="1800">
                <a:latin typeface="Consolas" panose="020B0609020204030204" charset="0"/>
              </a:rPr>
              <a:t>&gt;&gt;&gt; x.pop(0)                       #弹出并返回指定位置的元素</a:t>
            </a:r>
          </a:p>
          <a:p>
            <a:pPr marL="0" indent="0" fontAlgn="auto">
              <a:lnSpc>
                <a:spcPct val="100000"/>
              </a:lnSpc>
              <a:spcBef>
                <a:spcPts val="0"/>
              </a:spcBef>
              <a:buNone/>
            </a:pPr>
            <a:r>
              <a:rPr lang="zh-CN" altLang="en-US" sz="1800">
                <a:solidFill>
                  <a:srgbClr val="00B0F0"/>
                </a:solidFill>
                <a:latin typeface="Consolas" panose="020B0609020204030204" charset="0"/>
              </a:rPr>
              <a:t>1</a:t>
            </a:r>
          </a:p>
          <a:p>
            <a:pPr marL="0" indent="0" fontAlgn="auto">
              <a:lnSpc>
                <a:spcPct val="100000"/>
              </a:lnSpc>
              <a:spcBef>
                <a:spcPts val="0"/>
              </a:spcBef>
              <a:buNone/>
            </a:pPr>
            <a:r>
              <a:rPr lang="zh-CN" altLang="en-US" sz="1800">
                <a:latin typeface="Consolas" panose="020B0609020204030204" charset="0"/>
              </a:rPr>
              <a:t>&gt;&gt;&gt; x.clear()                      #删除所有元素</a:t>
            </a:r>
          </a:p>
          <a:p>
            <a:pPr marL="0" indent="0" fontAlgn="auto">
              <a:lnSpc>
                <a:spcPct val="100000"/>
              </a:lnSpc>
              <a:spcBef>
                <a:spcPts val="0"/>
              </a:spcBef>
              <a:buNone/>
            </a:pPr>
            <a:r>
              <a:rPr lang="zh-CN" altLang="en-US" sz="1800">
                <a:latin typeface="Consolas" panose="020B0609020204030204" charset="0"/>
              </a:rPr>
              <a:t>&gt;&gt;&gt; x</a:t>
            </a:r>
          </a:p>
          <a:p>
            <a:pPr marL="0" indent="0" fontAlgn="auto">
              <a:lnSpc>
                <a:spcPct val="100000"/>
              </a:lnSpc>
              <a:spcBef>
                <a:spcPts val="0"/>
              </a:spcBef>
              <a:buNone/>
            </a:pPr>
            <a:r>
              <a:rPr lang="zh-CN" altLang="en-US" sz="1800">
                <a:solidFill>
                  <a:srgbClr val="00B0F0"/>
                </a:solidFill>
                <a:latin typeface="Consolas" panose="020B0609020204030204" charset="0"/>
              </a:rPr>
              <a:t>[]</a:t>
            </a:r>
          </a:p>
          <a:p>
            <a:pPr marL="0" indent="0" fontAlgn="auto">
              <a:lnSpc>
                <a:spcPct val="100000"/>
              </a:lnSpc>
              <a:spcBef>
                <a:spcPts val="0"/>
              </a:spcBef>
              <a:buNone/>
            </a:pPr>
            <a:r>
              <a:rPr lang="zh-CN" altLang="en-US" sz="1800">
                <a:latin typeface="Consolas" panose="020B0609020204030204" charset="0"/>
              </a:rPr>
              <a:t>&gt;&gt;&gt; x = [1, 2, 1, 1, 2]</a:t>
            </a:r>
          </a:p>
          <a:p>
            <a:pPr marL="0" indent="0" fontAlgn="auto">
              <a:lnSpc>
                <a:spcPct val="100000"/>
              </a:lnSpc>
              <a:spcBef>
                <a:spcPts val="0"/>
              </a:spcBef>
              <a:buNone/>
            </a:pPr>
            <a:r>
              <a:rPr lang="zh-CN" altLang="en-US" sz="1800">
                <a:latin typeface="Consolas" panose="020B0609020204030204" charset="0"/>
              </a:rPr>
              <a:t>&gt;&gt;&gt; x.remove(2)                    #删除首个值为2的元素</a:t>
            </a:r>
          </a:p>
          <a:p>
            <a:pPr marL="0" indent="0" fontAlgn="auto">
              <a:lnSpc>
                <a:spcPct val="100000"/>
              </a:lnSpc>
              <a:spcBef>
                <a:spcPts val="0"/>
              </a:spcBef>
              <a:buNone/>
            </a:pPr>
            <a:r>
              <a:rPr lang="zh-CN" altLang="en-US" sz="1800">
                <a:latin typeface="Consolas" panose="020B0609020204030204" charset="0"/>
              </a:rPr>
              <a:t>&gt;&gt;&gt; del x[3]                       #删除指定位置上的元素</a:t>
            </a:r>
          </a:p>
          <a:p>
            <a:pPr marL="0" indent="0" fontAlgn="auto">
              <a:lnSpc>
                <a:spcPct val="100000"/>
              </a:lnSpc>
              <a:spcBef>
                <a:spcPts val="0"/>
              </a:spcBef>
              <a:buNone/>
            </a:pPr>
            <a:r>
              <a:rPr lang="zh-CN" altLang="en-US" sz="1800">
                <a:latin typeface="Consolas" panose="020B0609020204030204" charset="0"/>
              </a:rPr>
              <a:t>&gt;&gt;&gt; x</a:t>
            </a:r>
          </a:p>
          <a:p>
            <a:pPr marL="0" indent="0" fontAlgn="auto">
              <a:lnSpc>
                <a:spcPct val="100000"/>
              </a:lnSpc>
              <a:spcBef>
                <a:spcPts val="0"/>
              </a:spcBef>
              <a:buNone/>
            </a:pPr>
            <a:r>
              <a:rPr lang="zh-CN" altLang="en-US" sz="1800">
                <a:solidFill>
                  <a:srgbClr val="00B0F0"/>
                </a:solidFill>
                <a:latin typeface="Consolas" panose="020B0609020204030204" charset="0"/>
              </a:rPr>
              <a:t>[1, 1, 1]</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3.1.3  列表常用方法</a:t>
            </a:r>
            <a:endParaRPr lang="zh-CN" altLang="en-US"/>
          </a:p>
        </p:txBody>
      </p:sp>
      <p:sp>
        <p:nvSpPr>
          <p:cNvPr id="3" name="内容占位符 2"/>
          <p:cNvSpPr>
            <a:spLocks noGrp="1"/>
          </p:cNvSpPr>
          <p:nvPr>
            <p:ph idx="1"/>
          </p:nvPr>
        </p:nvSpPr>
        <p:spPr/>
        <p:txBody>
          <a:bodyPr>
            <a:normAutofit/>
          </a:bodyPr>
          <a:lstStyle/>
          <a:p>
            <a:pPr marL="0" indent="0" fontAlgn="auto">
              <a:lnSpc>
                <a:spcPct val="100000"/>
              </a:lnSpc>
              <a:spcBef>
                <a:spcPts val="0"/>
              </a:spcBef>
              <a:buNone/>
            </a:pPr>
            <a:r>
              <a:rPr lang="zh-CN" altLang="en-US" sz="2400"/>
              <a:t>（3）count()、index()</a:t>
            </a:r>
          </a:p>
          <a:p>
            <a:pPr marL="0" indent="0" fontAlgn="auto">
              <a:lnSpc>
                <a:spcPct val="100000"/>
              </a:lnSpc>
              <a:spcBef>
                <a:spcPts val="0"/>
              </a:spcBef>
              <a:buNone/>
            </a:pPr>
            <a:r>
              <a:rPr lang="zh-CN" altLang="en-US" sz="2400"/>
              <a:t>列表方法count()用于返回列表中指定元素出现的次数；index()用于返回指定元素在列表中</a:t>
            </a:r>
            <a:r>
              <a:rPr lang="zh-CN" altLang="en-US" sz="2400">
                <a:solidFill>
                  <a:srgbClr val="FF0000"/>
                </a:solidFill>
              </a:rPr>
              <a:t>首次出现的位置</a:t>
            </a:r>
            <a:r>
              <a:rPr lang="zh-CN" altLang="en-US" sz="2400"/>
              <a:t>，如果该元素不在列表中则抛出异常。</a:t>
            </a:r>
          </a:p>
          <a:p>
            <a:pPr marL="0" indent="0" fontAlgn="auto">
              <a:lnSpc>
                <a:spcPct val="100000"/>
              </a:lnSpc>
              <a:spcBef>
                <a:spcPts val="0"/>
              </a:spcBef>
              <a:buNone/>
            </a:pPr>
            <a:r>
              <a:rPr lang="zh-CN" altLang="en-US" sz="2000">
                <a:latin typeface="Consolas" panose="020B0609020204030204" charset="0"/>
              </a:rPr>
              <a:t>&gt;&gt;&gt; x = [1, 2, 2, 3, 3, 3, 4, 4, 4, 4]</a:t>
            </a:r>
          </a:p>
          <a:p>
            <a:pPr marL="0" indent="0" fontAlgn="auto">
              <a:lnSpc>
                <a:spcPct val="100000"/>
              </a:lnSpc>
              <a:spcBef>
                <a:spcPts val="0"/>
              </a:spcBef>
              <a:buNone/>
            </a:pPr>
            <a:r>
              <a:rPr lang="zh-CN" altLang="en-US" sz="2000">
                <a:latin typeface="Consolas" panose="020B0609020204030204" charset="0"/>
              </a:rPr>
              <a:t>&gt;&gt;&gt; x.count(3)                     #元素3在列表x中的出现次数</a:t>
            </a:r>
          </a:p>
          <a:p>
            <a:pPr marL="0" indent="0" fontAlgn="auto">
              <a:lnSpc>
                <a:spcPct val="100000"/>
              </a:lnSpc>
              <a:spcBef>
                <a:spcPts val="0"/>
              </a:spcBef>
              <a:buNone/>
            </a:pPr>
            <a:r>
              <a:rPr lang="zh-CN" altLang="en-US" sz="2000">
                <a:solidFill>
                  <a:srgbClr val="00B0F0"/>
                </a:solidFill>
                <a:latin typeface="Consolas" panose="020B0609020204030204" charset="0"/>
              </a:rPr>
              <a:t>3</a:t>
            </a:r>
          </a:p>
          <a:p>
            <a:pPr marL="0" indent="0" fontAlgn="auto">
              <a:lnSpc>
                <a:spcPct val="100000"/>
              </a:lnSpc>
              <a:spcBef>
                <a:spcPts val="0"/>
              </a:spcBef>
              <a:buNone/>
            </a:pPr>
            <a:r>
              <a:rPr lang="zh-CN" altLang="en-US" sz="2000">
                <a:latin typeface="Consolas" panose="020B0609020204030204" charset="0"/>
              </a:rPr>
              <a:t>&gt;&gt;&gt; x.count(5)                     #不存在，返回0</a:t>
            </a:r>
          </a:p>
          <a:p>
            <a:pPr marL="0" indent="0" fontAlgn="auto">
              <a:lnSpc>
                <a:spcPct val="100000"/>
              </a:lnSpc>
              <a:spcBef>
                <a:spcPts val="0"/>
              </a:spcBef>
              <a:buNone/>
            </a:pPr>
            <a:r>
              <a:rPr lang="zh-CN" altLang="en-US" sz="2000">
                <a:solidFill>
                  <a:srgbClr val="00B0F0"/>
                </a:solidFill>
                <a:latin typeface="Consolas" panose="020B0609020204030204" charset="0"/>
              </a:rPr>
              <a:t>0</a:t>
            </a:r>
          </a:p>
          <a:p>
            <a:pPr marL="0" indent="0" fontAlgn="auto">
              <a:lnSpc>
                <a:spcPct val="100000"/>
              </a:lnSpc>
              <a:spcBef>
                <a:spcPts val="0"/>
              </a:spcBef>
              <a:buNone/>
            </a:pPr>
            <a:r>
              <a:rPr lang="zh-CN" altLang="en-US" sz="2000">
                <a:latin typeface="Consolas" panose="020B0609020204030204" charset="0"/>
              </a:rPr>
              <a:t>&gt;&gt;&gt; x.index(2)                     #元素2在列表x中首次出现的索引</a:t>
            </a:r>
          </a:p>
          <a:p>
            <a:pPr marL="0" indent="0" fontAlgn="auto">
              <a:lnSpc>
                <a:spcPct val="100000"/>
              </a:lnSpc>
              <a:spcBef>
                <a:spcPts val="0"/>
              </a:spcBef>
              <a:buNone/>
            </a:pPr>
            <a:r>
              <a:rPr lang="zh-CN" altLang="en-US" sz="2000">
                <a:solidFill>
                  <a:srgbClr val="00B0F0"/>
                </a:solidFill>
                <a:latin typeface="Consolas" panose="020B0609020204030204" charset="0"/>
              </a:rPr>
              <a:t>1</a:t>
            </a:r>
          </a:p>
          <a:p>
            <a:pPr marL="0" indent="0" fontAlgn="auto">
              <a:lnSpc>
                <a:spcPct val="100000"/>
              </a:lnSpc>
              <a:spcBef>
                <a:spcPts val="0"/>
              </a:spcBef>
              <a:buNone/>
            </a:pPr>
            <a:r>
              <a:rPr lang="zh-CN" altLang="en-US" sz="2000">
                <a:latin typeface="Consolas" panose="020B0609020204030204" charset="0"/>
              </a:rPr>
              <a:t>&gt;&gt;&gt; x.index(5)                     #列表x中没有5，抛出异常</a:t>
            </a:r>
          </a:p>
          <a:p>
            <a:pPr marL="0" indent="0" fontAlgn="auto">
              <a:lnSpc>
                <a:spcPct val="100000"/>
              </a:lnSpc>
              <a:spcBef>
                <a:spcPts val="0"/>
              </a:spcBef>
              <a:buNone/>
            </a:pPr>
            <a:r>
              <a:rPr lang="zh-CN" altLang="en-US" sz="2000">
                <a:solidFill>
                  <a:srgbClr val="FF0000"/>
                </a:solidFill>
                <a:latin typeface="Consolas" panose="020B0609020204030204" charset="0"/>
              </a:rPr>
              <a:t>ValueError: 5 is not in list</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3.1.3  列表常用方法</a:t>
            </a:r>
            <a:endParaRPr lang="zh-CN" altLang="en-US"/>
          </a:p>
        </p:txBody>
      </p:sp>
      <p:sp>
        <p:nvSpPr>
          <p:cNvPr id="3" name="内容占位符 2"/>
          <p:cNvSpPr>
            <a:spLocks noGrp="1"/>
          </p:cNvSpPr>
          <p:nvPr>
            <p:ph idx="1"/>
          </p:nvPr>
        </p:nvSpPr>
        <p:spPr>
          <a:xfrm>
            <a:off x="838200" y="1321435"/>
            <a:ext cx="10515600" cy="5215255"/>
          </a:xfrm>
        </p:spPr>
        <p:txBody>
          <a:bodyPr>
            <a:normAutofit fontScale="87500" lnSpcReduction="20000"/>
          </a:bodyPr>
          <a:lstStyle/>
          <a:p>
            <a:pPr marL="0" indent="0" fontAlgn="auto">
              <a:lnSpc>
                <a:spcPct val="100000"/>
              </a:lnSpc>
              <a:spcBef>
                <a:spcPts val="0"/>
              </a:spcBef>
              <a:buNone/>
            </a:pPr>
            <a:r>
              <a:rPr lang="zh-CN" altLang="en-US" sz="2400"/>
              <a:t>（4）sort()、reverse()</a:t>
            </a:r>
          </a:p>
          <a:p>
            <a:pPr marL="0" indent="0" fontAlgn="auto">
              <a:lnSpc>
                <a:spcPct val="100000"/>
              </a:lnSpc>
              <a:spcBef>
                <a:spcPts val="0"/>
              </a:spcBef>
              <a:buNone/>
            </a:pPr>
            <a:r>
              <a:rPr lang="zh-CN" altLang="en-US" sz="2400"/>
              <a:t>列表对象的sort()方法用于按照指定的规则对所有元素进行排序；reverse()方法用于将列表所有元素逆序或翻转。</a:t>
            </a:r>
          </a:p>
          <a:p>
            <a:pPr marL="0" indent="0" fontAlgn="auto">
              <a:lnSpc>
                <a:spcPct val="100000"/>
              </a:lnSpc>
              <a:spcBef>
                <a:spcPts val="0"/>
              </a:spcBef>
              <a:buNone/>
            </a:pPr>
            <a:r>
              <a:rPr lang="zh-CN" altLang="en-US" sz="2000">
                <a:latin typeface="Consolas" panose="020B0609020204030204" charset="0"/>
              </a:rPr>
              <a:t>&gt;&gt;&gt; x = list(range(11))                       #包含11个整数的列表</a:t>
            </a:r>
          </a:p>
          <a:p>
            <a:pPr marL="0" indent="0" fontAlgn="auto">
              <a:lnSpc>
                <a:spcPct val="100000"/>
              </a:lnSpc>
              <a:spcBef>
                <a:spcPts val="0"/>
              </a:spcBef>
              <a:buNone/>
            </a:pPr>
            <a:r>
              <a:rPr lang="zh-CN" altLang="en-US" sz="2000">
                <a:latin typeface="Consolas" panose="020B0609020204030204" charset="0"/>
              </a:rPr>
              <a:t>&gt;&gt;&gt; import random</a:t>
            </a:r>
          </a:p>
          <a:p>
            <a:pPr marL="0" indent="0" fontAlgn="auto">
              <a:lnSpc>
                <a:spcPct val="100000"/>
              </a:lnSpc>
              <a:spcBef>
                <a:spcPts val="0"/>
              </a:spcBef>
              <a:buNone/>
            </a:pPr>
            <a:r>
              <a:rPr lang="zh-CN" altLang="en-US" sz="2000">
                <a:latin typeface="Consolas" panose="020B0609020204030204" charset="0"/>
              </a:rPr>
              <a:t>&gt;&gt;&gt; random.shuffle(x)                         #把列表x中的元素随机乱序</a:t>
            </a:r>
          </a:p>
          <a:p>
            <a:pPr marL="0" indent="0" fontAlgn="auto">
              <a:lnSpc>
                <a:spcPct val="100000"/>
              </a:lnSpc>
              <a:spcBef>
                <a:spcPts val="0"/>
              </a:spcBef>
              <a:buNone/>
            </a:pPr>
            <a:r>
              <a:rPr lang="zh-CN" altLang="en-US" sz="2000">
                <a:latin typeface="Consolas" panose="020B0609020204030204" charset="0"/>
              </a:rPr>
              <a:t>&gt;&gt;&gt; x</a:t>
            </a:r>
          </a:p>
          <a:p>
            <a:pPr marL="0" indent="0" fontAlgn="auto">
              <a:lnSpc>
                <a:spcPct val="100000"/>
              </a:lnSpc>
              <a:spcBef>
                <a:spcPts val="0"/>
              </a:spcBef>
              <a:buNone/>
            </a:pPr>
            <a:r>
              <a:rPr lang="zh-CN" altLang="en-US" sz="2000">
                <a:solidFill>
                  <a:srgbClr val="00B0F0"/>
                </a:solidFill>
                <a:latin typeface="Consolas" panose="020B0609020204030204" charset="0"/>
              </a:rPr>
              <a:t>[6, 0, 1, 7, 4, 3, 2, 8, 5, 10, 9]</a:t>
            </a:r>
          </a:p>
          <a:p>
            <a:pPr marL="0" indent="0" fontAlgn="auto">
              <a:lnSpc>
                <a:spcPct val="100000"/>
              </a:lnSpc>
              <a:spcBef>
                <a:spcPts val="0"/>
              </a:spcBef>
              <a:buNone/>
            </a:pPr>
            <a:r>
              <a:rPr lang="zh-CN" altLang="en-US" sz="2000">
                <a:latin typeface="Consolas" panose="020B0609020204030204" charset="0"/>
              </a:rPr>
              <a:t>&gt;&gt;&gt; x.sort(key=lambda item:len(str(item)), reverse=True)  #按转换成字符串以后的长度，降序排列</a:t>
            </a:r>
          </a:p>
          <a:p>
            <a:pPr marL="0" indent="0" fontAlgn="auto">
              <a:lnSpc>
                <a:spcPct val="100000"/>
              </a:lnSpc>
              <a:spcBef>
                <a:spcPts val="0"/>
              </a:spcBef>
              <a:buNone/>
            </a:pPr>
            <a:r>
              <a:rPr lang="zh-CN" altLang="en-US" sz="2000">
                <a:latin typeface="Consolas" panose="020B0609020204030204" charset="0"/>
              </a:rPr>
              <a:t>&gt;&gt;&gt; x</a:t>
            </a:r>
          </a:p>
          <a:p>
            <a:pPr marL="0" indent="0" fontAlgn="auto">
              <a:lnSpc>
                <a:spcPct val="100000"/>
              </a:lnSpc>
              <a:spcBef>
                <a:spcPts val="0"/>
              </a:spcBef>
              <a:buNone/>
            </a:pPr>
            <a:r>
              <a:rPr lang="zh-CN" altLang="en-US" sz="2000">
                <a:solidFill>
                  <a:srgbClr val="00B0F0"/>
                </a:solidFill>
                <a:latin typeface="Consolas" panose="020B0609020204030204" charset="0"/>
              </a:rPr>
              <a:t>[10, 6, 0, 1, 7, 4, 3, 2, 8, 5, 9]</a:t>
            </a:r>
          </a:p>
          <a:p>
            <a:pPr marL="0" indent="0" fontAlgn="auto">
              <a:lnSpc>
                <a:spcPct val="100000"/>
              </a:lnSpc>
              <a:spcBef>
                <a:spcPts val="0"/>
              </a:spcBef>
              <a:buNone/>
            </a:pPr>
            <a:r>
              <a:rPr lang="zh-CN" altLang="en-US" sz="2000">
                <a:latin typeface="Consolas" panose="020B0609020204030204" charset="0"/>
              </a:rPr>
              <a:t>&gt;&gt;&gt; x.sort(key=str)                           #按转换为字符串后的大小，升序排序</a:t>
            </a:r>
          </a:p>
          <a:p>
            <a:pPr marL="0" indent="0" fontAlgn="auto">
              <a:lnSpc>
                <a:spcPct val="100000"/>
              </a:lnSpc>
              <a:spcBef>
                <a:spcPts val="0"/>
              </a:spcBef>
              <a:buNone/>
            </a:pPr>
            <a:r>
              <a:rPr lang="zh-CN" altLang="en-US" sz="2000">
                <a:latin typeface="Consolas" panose="020B0609020204030204" charset="0"/>
              </a:rPr>
              <a:t>&gt;&gt;&gt; x</a:t>
            </a:r>
          </a:p>
          <a:p>
            <a:pPr marL="0" indent="0" fontAlgn="auto">
              <a:lnSpc>
                <a:spcPct val="100000"/>
              </a:lnSpc>
              <a:spcBef>
                <a:spcPts val="0"/>
              </a:spcBef>
              <a:buNone/>
            </a:pPr>
            <a:r>
              <a:rPr lang="zh-CN" altLang="en-US" sz="2000">
                <a:solidFill>
                  <a:srgbClr val="00B0F0"/>
                </a:solidFill>
                <a:latin typeface="Consolas" panose="020B0609020204030204" charset="0"/>
              </a:rPr>
              <a:t>[0, 1, 10, 2, 3, 4, 5, 6, 7, 8, 9]</a:t>
            </a:r>
          </a:p>
          <a:p>
            <a:pPr marL="0" indent="0" fontAlgn="auto">
              <a:lnSpc>
                <a:spcPct val="100000"/>
              </a:lnSpc>
              <a:spcBef>
                <a:spcPts val="0"/>
              </a:spcBef>
              <a:buNone/>
            </a:pPr>
            <a:r>
              <a:rPr lang="zh-CN" altLang="en-US" sz="2000">
                <a:latin typeface="Consolas" panose="020B0609020204030204" charset="0"/>
              </a:rPr>
              <a:t>&gt;&gt;&gt; x.sort()                                  #按默认规则排序</a:t>
            </a:r>
          </a:p>
          <a:p>
            <a:pPr marL="0" indent="0" fontAlgn="auto">
              <a:lnSpc>
                <a:spcPct val="100000"/>
              </a:lnSpc>
              <a:spcBef>
                <a:spcPts val="0"/>
              </a:spcBef>
              <a:buNone/>
            </a:pPr>
            <a:r>
              <a:rPr lang="zh-CN" altLang="en-US" sz="2000">
                <a:latin typeface="Consolas" panose="020B0609020204030204" charset="0"/>
              </a:rPr>
              <a:t>&gt;&gt;&gt; x</a:t>
            </a:r>
          </a:p>
          <a:p>
            <a:pPr marL="0" indent="0" fontAlgn="auto">
              <a:lnSpc>
                <a:spcPct val="100000"/>
              </a:lnSpc>
              <a:spcBef>
                <a:spcPts val="0"/>
              </a:spcBef>
              <a:buNone/>
            </a:pPr>
            <a:r>
              <a:rPr lang="zh-CN" altLang="en-US" sz="2000">
                <a:solidFill>
                  <a:srgbClr val="00B0F0"/>
                </a:solidFill>
                <a:latin typeface="Consolas" panose="020B0609020204030204" charset="0"/>
              </a:rPr>
              <a:t>[0, 1, 2, 3, 4, 5, 6, 7, 8, 9, 10]</a:t>
            </a:r>
          </a:p>
          <a:p>
            <a:pPr marL="0" indent="0" fontAlgn="auto">
              <a:lnSpc>
                <a:spcPct val="100000"/>
              </a:lnSpc>
              <a:spcBef>
                <a:spcPts val="0"/>
              </a:spcBef>
              <a:buNone/>
            </a:pPr>
            <a:r>
              <a:rPr lang="zh-CN" altLang="en-US" sz="2000">
                <a:latin typeface="Consolas" panose="020B0609020204030204" charset="0"/>
              </a:rPr>
              <a:t>&gt;&gt;&gt; x.reverse()                               #把所有元素翻转或逆序</a:t>
            </a:r>
          </a:p>
          <a:p>
            <a:pPr marL="0" indent="0" fontAlgn="auto">
              <a:lnSpc>
                <a:spcPct val="100000"/>
              </a:lnSpc>
              <a:spcBef>
                <a:spcPts val="0"/>
              </a:spcBef>
              <a:buNone/>
            </a:pPr>
            <a:r>
              <a:rPr lang="zh-CN" altLang="en-US" sz="2000">
                <a:latin typeface="Consolas" panose="020B0609020204030204" charset="0"/>
              </a:rPr>
              <a:t>&gt;&gt;&gt; x</a:t>
            </a:r>
          </a:p>
          <a:p>
            <a:pPr marL="0" indent="0" fontAlgn="auto">
              <a:lnSpc>
                <a:spcPct val="100000"/>
              </a:lnSpc>
              <a:spcBef>
                <a:spcPts val="0"/>
              </a:spcBef>
              <a:buNone/>
            </a:pPr>
            <a:r>
              <a:rPr lang="zh-CN" altLang="en-US" sz="2000">
                <a:solidFill>
                  <a:srgbClr val="00B0F0"/>
                </a:solidFill>
                <a:latin typeface="Consolas" panose="020B0609020204030204" charset="0"/>
              </a:rPr>
              <a:t>[10, 9, 8, 7, 6, 5, 4, 3, 2, 1, 0]</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sym typeface="+mn-ea"/>
              </a:rPr>
              <a:t>3.1.3  列表常用方法</a:t>
            </a:r>
            <a:endParaRPr lang="en-US"/>
          </a:p>
        </p:txBody>
      </p:sp>
      <p:sp>
        <p:nvSpPr>
          <p:cNvPr id="3" name="Content Placeholder 2"/>
          <p:cNvSpPr>
            <a:spLocks noGrp="1"/>
          </p:cNvSpPr>
          <p:nvPr>
            <p:ph idx="1"/>
          </p:nvPr>
        </p:nvSpPr>
        <p:spPr>
          <a:xfrm>
            <a:off x="838200" y="1321435"/>
            <a:ext cx="10515600" cy="5320665"/>
          </a:xfrm>
        </p:spPr>
        <p:txBody>
          <a:bodyPr>
            <a:normAutofit/>
          </a:bodyPr>
          <a:lstStyle/>
          <a:p>
            <a:pPr marL="0" indent="0" fontAlgn="auto">
              <a:lnSpc>
                <a:spcPct val="100000"/>
              </a:lnSpc>
              <a:spcBef>
                <a:spcPts val="0"/>
              </a:spcBef>
              <a:buNone/>
            </a:pPr>
            <a:r>
              <a:rPr lang="en-US" sz="2400"/>
              <a:t>（5）copy()</a:t>
            </a:r>
          </a:p>
          <a:p>
            <a:pPr fontAlgn="auto">
              <a:lnSpc>
                <a:spcPct val="100000"/>
              </a:lnSpc>
              <a:spcBef>
                <a:spcPts val="0"/>
              </a:spcBef>
              <a:buFont typeface="Arial" panose="020B0604020202020204" pitchFamily="34" charset="0"/>
              <a:buChar char="•"/>
            </a:pPr>
            <a:r>
              <a:rPr lang="en-US" sz="2400"/>
              <a:t>列表对象的copy()方法返回列表的浅复制。</a:t>
            </a:r>
          </a:p>
          <a:p>
            <a:pPr marL="0" indent="0" fontAlgn="auto">
              <a:lnSpc>
                <a:spcPct val="100000"/>
              </a:lnSpc>
              <a:spcBef>
                <a:spcPts val="0"/>
              </a:spcBef>
              <a:buNone/>
            </a:pPr>
            <a:r>
              <a:rPr lang="en-US" sz="2000"/>
              <a:t>&gt;&gt;&gt; x = [1, 2, [3, 4]]                    #原列表中包含子列表</a:t>
            </a:r>
          </a:p>
          <a:p>
            <a:pPr marL="0" indent="0" fontAlgn="auto">
              <a:lnSpc>
                <a:spcPct val="100000"/>
              </a:lnSpc>
              <a:spcBef>
                <a:spcPts val="0"/>
              </a:spcBef>
              <a:buNone/>
            </a:pPr>
            <a:r>
              <a:rPr lang="en-US" sz="2000"/>
              <a:t>&gt;&gt;&gt; y = x.copy()                       #浅复制</a:t>
            </a:r>
          </a:p>
          <a:p>
            <a:pPr marL="0" indent="0" fontAlgn="auto">
              <a:lnSpc>
                <a:spcPct val="100000"/>
              </a:lnSpc>
              <a:spcBef>
                <a:spcPts val="0"/>
              </a:spcBef>
              <a:buNone/>
            </a:pPr>
            <a:r>
              <a:rPr lang="en-US" sz="2000"/>
              <a:t>&gt;&gt;&gt; y                                #两个列表中的内容看起来完全一样</a:t>
            </a:r>
          </a:p>
          <a:p>
            <a:pPr marL="0" indent="0" fontAlgn="auto">
              <a:lnSpc>
                <a:spcPct val="100000"/>
              </a:lnSpc>
              <a:spcBef>
                <a:spcPts val="0"/>
              </a:spcBef>
              <a:buNone/>
            </a:pPr>
            <a:r>
              <a:rPr lang="en-US" sz="2000">
                <a:solidFill>
                  <a:srgbClr val="00B0F0"/>
                </a:solidFill>
              </a:rPr>
              <a:t>[1, 2, [3, 4]]</a:t>
            </a:r>
          </a:p>
          <a:p>
            <a:pPr marL="0" indent="0" fontAlgn="auto">
              <a:lnSpc>
                <a:spcPct val="100000"/>
              </a:lnSpc>
              <a:spcBef>
                <a:spcPts val="0"/>
              </a:spcBef>
              <a:buNone/>
            </a:pPr>
            <a:r>
              <a:rPr lang="en-US" sz="2000"/>
              <a:t>&gt;&gt;&gt; y[2].append(5)                     #为新列表中的子列表追加元素</a:t>
            </a:r>
          </a:p>
          <a:p>
            <a:pPr marL="0" indent="0" fontAlgn="auto">
              <a:lnSpc>
                <a:spcPct val="100000"/>
              </a:lnSpc>
              <a:spcBef>
                <a:spcPts val="0"/>
              </a:spcBef>
              <a:buNone/>
            </a:pPr>
            <a:r>
              <a:rPr lang="en-US" sz="2000"/>
              <a:t>&gt;&gt;&gt; x[0] = 6                          #整数、实数等不可变类型不受此影响</a:t>
            </a:r>
          </a:p>
          <a:p>
            <a:pPr marL="0" indent="0" fontAlgn="auto">
              <a:lnSpc>
                <a:spcPct val="100000"/>
              </a:lnSpc>
              <a:spcBef>
                <a:spcPts val="0"/>
              </a:spcBef>
              <a:buNone/>
            </a:pPr>
            <a:r>
              <a:rPr lang="en-US" sz="2000"/>
              <a:t>&gt;&gt;&gt; y.append(6)                       #在新列表尾部追加元素</a:t>
            </a:r>
          </a:p>
          <a:p>
            <a:pPr marL="0" indent="0" fontAlgn="auto">
              <a:lnSpc>
                <a:spcPct val="100000"/>
              </a:lnSpc>
              <a:spcBef>
                <a:spcPts val="0"/>
              </a:spcBef>
              <a:buNone/>
            </a:pPr>
            <a:r>
              <a:rPr lang="en-US" sz="2000"/>
              <a:t>&gt;&gt;&gt; y</a:t>
            </a:r>
          </a:p>
          <a:p>
            <a:pPr marL="0" indent="0" fontAlgn="auto">
              <a:lnSpc>
                <a:spcPct val="100000"/>
              </a:lnSpc>
              <a:spcBef>
                <a:spcPts val="0"/>
              </a:spcBef>
              <a:buNone/>
            </a:pPr>
            <a:r>
              <a:rPr lang="en-US" sz="2000">
                <a:solidFill>
                  <a:srgbClr val="00B0F0"/>
                </a:solidFill>
              </a:rPr>
              <a:t>[1, 2, [3, 4, 5], 6]</a:t>
            </a:r>
          </a:p>
          <a:p>
            <a:pPr marL="0" indent="0" fontAlgn="auto">
              <a:lnSpc>
                <a:spcPct val="100000"/>
              </a:lnSpc>
              <a:spcBef>
                <a:spcPts val="0"/>
              </a:spcBef>
              <a:buNone/>
            </a:pPr>
            <a:r>
              <a:rPr lang="en-US" sz="2000"/>
              <a:t>&gt;&gt;&gt; x                                #原列表不受影响</a:t>
            </a:r>
          </a:p>
          <a:p>
            <a:pPr marL="0" indent="0" fontAlgn="auto">
              <a:lnSpc>
                <a:spcPct val="100000"/>
              </a:lnSpc>
              <a:spcBef>
                <a:spcPts val="0"/>
              </a:spcBef>
              <a:buNone/>
            </a:pPr>
            <a:r>
              <a:rPr lang="en-US" sz="2000">
                <a:solidFill>
                  <a:srgbClr val="00B0F0"/>
                </a:solidFill>
              </a:rPr>
              <a:t>[6, 2, [3, 4, 5]]</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sym typeface="+mn-ea"/>
              </a:rPr>
              <a:t>3.1.3  列表常用方法</a:t>
            </a:r>
            <a:endParaRPr lang="en-US"/>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a:t>可以使用标准库copy中的deepcopy()函数实现深复制。所谓深复制，是指对原列表中的元素进行递归，把所有的值都复制到新列表中，对嵌套的子列表不再是复制引用。这样一来，新列表和原列表是互相独立，修改任何一个都不会影响另外一个。</a:t>
            </a:r>
          </a:p>
          <a:p>
            <a:pPr marL="0" indent="0" fontAlgn="auto">
              <a:lnSpc>
                <a:spcPct val="100000"/>
              </a:lnSpc>
              <a:spcBef>
                <a:spcPts val="0"/>
              </a:spcBef>
              <a:buNone/>
            </a:pPr>
            <a:r>
              <a:rPr lang="en-US" sz="2000"/>
              <a:t>&gt;&gt;&gt; import copy</a:t>
            </a:r>
          </a:p>
          <a:p>
            <a:pPr marL="0" indent="0" fontAlgn="auto">
              <a:lnSpc>
                <a:spcPct val="100000"/>
              </a:lnSpc>
              <a:spcBef>
                <a:spcPts val="0"/>
              </a:spcBef>
              <a:buNone/>
            </a:pPr>
            <a:r>
              <a:rPr lang="en-US" sz="2000"/>
              <a:t>&gt;&gt;&gt; x = [1, 2, [3, 4]]</a:t>
            </a:r>
          </a:p>
          <a:p>
            <a:pPr marL="0" indent="0" fontAlgn="auto">
              <a:lnSpc>
                <a:spcPct val="100000"/>
              </a:lnSpc>
              <a:spcBef>
                <a:spcPts val="0"/>
              </a:spcBef>
              <a:buNone/>
            </a:pPr>
            <a:r>
              <a:rPr lang="en-US" sz="2000"/>
              <a:t>&gt;&gt;&gt; y = copy.deepcopy(x)               #深复制</a:t>
            </a:r>
          </a:p>
          <a:p>
            <a:pPr marL="0" indent="0" fontAlgn="auto">
              <a:lnSpc>
                <a:spcPct val="100000"/>
              </a:lnSpc>
              <a:spcBef>
                <a:spcPts val="0"/>
              </a:spcBef>
              <a:buNone/>
            </a:pPr>
            <a:r>
              <a:rPr lang="en-US" sz="2000"/>
              <a:t>&gt;&gt;&gt; x[2].append(5)                    #为原列表中的子列表追加元素</a:t>
            </a:r>
          </a:p>
          <a:p>
            <a:pPr marL="0" indent="0" fontAlgn="auto">
              <a:lnSpc>
                <a:spcPct val="100000"/>
              </a:lnSpc>
              <a:spcBef>
                <a:spcPts val="0"/>
              </a:spcBef>
              <a:buNone/>
            </a:pPr>
            <a:r>
              <a:rPr lang="en-US" sz="2000"/>
              <a:t>&gt;&gt;&gt; y.append(6)                      #在新列表尾部追加元素</a:t>
            </a:r>
          </a:p>
          <a:p>
            <a:pPr marL="0" indent="0" fontAlgn="auto">
              <a:lnSpc>
                <a:spcPct val="100000"/>
              </a:lnSpc>
              <a:spcBef>
                <a:spcPts val="0"/>
              </a:spcBef>
              <a:buNone/>
            </a:pPr>
            <a:r>
              <a:rPr lang="en-US" sz="2000"/>
              <a:t>&gt;&gt;&gt; y</a:t>
            </a:r>
          </a:p>
          <a:p>
            <a:pPr marL="0" indent="0" fontAlgn="auto">
              <a:lnSpc>
                <a:spcPct val="100000"/>
              </a:lnSpc>
              <a:spcBef>
                <a:spcPts val="0"/>
              </a:spcBef>
              <a:buNone/>
            </a:pPr>
            <a:r>
              <a:rPr lang="en-US" sz="2000"/>
              <a:t>[1, 2, [3, 4], 6]</a:t>
            </a:r>
          </a:p>
          <a:p>
            <a:pPr marL="0" indent="0" fontAlgn="auto">
              <a:lnSpc>
                <a:spcPct val="100000"/>
              </a:lnSpc>
              <a:spcBef>
                <a:spcPts val="0"/>
              </a:spcBef>
              <a:buNone/>
            </a:pPr>
            <a:r>
              <a:rPr lang="en-US" sz="2000"/>
              <a:t>&gt;&gt;&gt; x</a:t>
            </a:r>
          </a:p>
          <a:p>
            <a:pPr marL="0" indent="0" fontAlgn="auto">
              <a:lnSpc>
                <a:spcPct val="100000"/>
              </a:lnSpc>
              <a:spcBef>
                <a:spcPts val="0"/>
              </a:spcBef>
              <a:buNone/>
            </a:pPr>
            <a:r>
              <a:rPr lang="en-US" sz="2000"/>
              <a:t>[1, 2, [3, 4, 5]]</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3.1.4  列表对象支持的运算符</a:t>
            </a:r>
          </a:p>
        </p:txBody>
      </p:sp>
      <p:sp>
        <p:nvSpPr>
          <p:cNvPr id="3" name="内容占位符 2"/>
          <p:cNvSpPr>
            <a:spLocks noGrp="1"/>
          </p:cNvSpPr>
          <p:nvPr>
            <p:ph idx="1"/>
          </p:nvPr>
        </p:nvSpPr>
        <p:spPr>
          <a:xfrm>
            <a:off x="838200" y="1321435"/>
            <a:ext cx="10515600" cy="5195570"/>
          </a:xfrm>
        </p:spPr>
        <p:txBody>
          <a:bodyPr>
            <a:normAutofit/>
          </a:bodyPr>
          <a:lstStyle/>
          <a:p>
            <a:pPr indent="-228600" fontAlgn="auto">
              <a:lnSpc>
                <a:spcPct val="100000"/>
              </a:lnSpc>
              <a:spcBef>
                <a:spcPts val="0"/>
              </a:spcBef>
            </a:pPr>
            <a:r>
              <a:rPr lang="zh-CN" altLang="en-US" sz="2400"/>
              <a:t>加法运算符+也可以实现列表增加元素的目的，但不属于原地操作，而是</a:t>
            </a:r>
            <a:r>
              <a:rPr lang="zh-CN" altLang="en-US" sz="2400">
                <a:solidFill>
                  <a:srgbClr val="FF0000"/>
                </a:solidFill>
              </a:rPr>
              <a:t>返回新列表</a:t>
            </a:r>
            <a:r>
              <a:rPr lang="zh-CN" altLang="en-US" sz="2400"/>
              <a:t>，涉及大量元素的复制，效率非常低。使用复合赋值运算符+=实现列表追加元素时属于原地操作，与append()方法一样高效。</a:t>
            </a:r>
          </a:p>
          <a:p>
            <a:pPr marL="0" indent="0" fontAlgn="auto">
              <a:lnSpc>
                <a:spcPct val="100000"/>
              </a:lnSpc>
              <a:spcBef>
                <a:spcPts val="0"/>
              </a:spcBef>
              <a:buNone/>
            </a:pPr>
            <a:r>
              <a:rPr lang="zh-CN" altLang="en-US" sz="2000">
                <a:latin typeface="Consolas" panose="020B0609020204030204" charset="0"/>
              </a:rPr>
              <a:t>&gt;&gt;&gt; x = [1, 2, 3]</a:t>
            </a:r>
          </a:p>
          <a:p>
            <a:pPr marL="0" indent="0" fontAlgn="auto">
              <a:lnSpc>
                <a:spcPct val="100000"/>
              </a:lnSpc>
              <a:spcBef>
                <a:spcPts val="0"/>
              </a:spcBef>
              <a:buNone/>
            </a:pPr>
            <a:r>
              <a:rPr lang="zh-CN" altLang="en-US" sz="2000">
                <a:latin typeface="Consolas" panose="020B0609020204030204" charset="0"/>
              </a:rPr>
              <a:t>&gt;&gt;&gt; id(x)</a:t>
            </a:r>
          </a:p>
          <a:p>
            <a:pPr marL="0" indent="0" fontAlgn="auto">
              <a:lnSpc>
                <a:spcPct val="100000"/>
              </a:lnSpc>
              <a:spcBef>
                <a:spcPts val="0"/>
              </a:spcBef>
              <a:buNone/>
            </a:pPr>
            <a:r>
              <a:rPr lang="zh-CN" altLang="en-US" sz="2000">
                <a:solidFill>
                  <a:srgbClr val="00B0F0"/>
                </a:solidFill>
                <a:latin typeface="Consolas" panose="020B0609020204030204" charset="0"/>
              </a:rPr>
              <a:t>53868168</a:t>
            </a:r>
          </a:p>
          <a:p>
            <a:pPr marL="0" indent="0" fontAlgn="auto">
              <a:lnSpc>
                <a:spcPct val="100000"/>
              </a:lnSpc>
              <a:spcBef>
                <a:spcPts val="0"/>
              </a:spcBef>
              <a:buNone/>
            </a:pPr>
            <a:r>
              <a:rPr lang="zh-CN" altLang="en-US" sz="2000">
                <a:latin typeface="Consolas" panose="020B0609020204030204" charset="0"/>
              </a:rPr>
              <a:t>&gt;&gt;&gt; x = x + [4]                        #连接两个列表</a:t>
            </a:r>
          </a:p>
          <a:p>
            <a:pPr marL="0" indent="0" fontAlgn="auto">
              <a:lnSpc>
                <a:spcPct val="100000"/>
              </a:lnSpc>
              <a:spcBef>
                <a:spcPts val="0"/>
              </a:spcBef>
              <a:buNone/>
            </a:pPr>
            <a:r>
              <a:rPr lang="zh-CN" altLang="en-US" sz="2000">
                <a:latin typeface="Consolas" panose="020B0609020204030204" charset="0"/>
              </a:rPr>
              <a:t>&gt;&gt;&gt; x</a:t>
            </a:r>
          </a:p>
          <a:p>
            <a:pPr marL="0" indent="0" fontAlgn="auto">
              <a:lnSpc>
                <a:spcPct val="100000"/>
              </a:lnSpc>
              <a:spcBef>
                <a:spcPts val="0"/>
              </a:spcBef>
              <a:buNone/>
            </a:pPr>
            <a:r>
              <a:rPr lang="zh-CN" altLang="en-US" sz="2000">
                <a:solidFill>
                  <a:srgbClr val="00B0F0"/>
                </a:solidFill>
                <a:latin typeface="Consolas" panose="020B0609020204030204" charset="0"/>
              </a:rPr>
              <a:t>[1, 2, 3, 4]</a:t>
            </a:r>
          </a:p>
          <a:p>
            <a:pPr marL="0" indent="0" fontAlgn="auto">
              <a:lnSpc>
                <a:spcPct val="100000"/>
              </a:lnSpc>
              <a:spcBef>
                <a:spcPts val="0"/>
              </a:spcBef>
              <a:buNone/>
            </a:pPr>
            <a:r>
              <a:rPr lang="zh-CN" altLang="en-US" sz="2000">
                <a:latin typeface="Consolas" panose="020B0609020204030204" charset="0"/>
              </a:rPr>
              <a:t>&gt;&gt;&gt; id(x)                              #内存地址发生改变</a:t>
            </a:r>
          </a:p>
          <a:p>
            <a:pPr marL="0" indent="0" fontAlgn="auto">
              <a:lnSpc>
                <a:spcPct val="100000"/>
              </a:lnSpc>
              <a:spcBef>
                <a:spcPts val="0"/>
              </a:spcBef>
              <a:buNone/>
            </a:pPr>
            <a:r>
              <a:rPr lang="zh-CN" altLang="en-US" sz="2000">
                <a:solidFill>
                  <a:srgbClr val="00B0F0"/>
                </a:solidFill>
                <a:latin typeface="Consolas" panose="020B0609020204030204" charset="0"/>
              </a:rPr>
              <a:t>53875720</a:t>
            </a:r>
          </a:p>
          <a:p>
            <a:pPr marL="0" indent="0" fontAlgn="auto">
              <a:lnSpc>
                <a:spcPct val="100000"/>
              </a:lnSpc>
              <a:spcBef>
                <a:spcPts val="0"/>
              </a:spcBef>
              <a:buNone/>
            </a:pPr>
            <a:r>
              <a:rPr lang="zh-CN" altLang="en-US" sz="2000">
                <a:latin typeface="Consolas" panose="020B0609020204030204" charset="0"/>
              </a:rPr>
              <a:t>&gt;&gt;&gt; x += [5]                           #为列表追加元素</a:t>
            </a:r>
          </a:p>
          <a:p>
            <a:pPr marL="0" indent="0" fontAlgn="auto">
              <a:lnSpc>
                <a:spcPct val="100000"/>
              </a:lnSpc>
              <a:spcBef>
                <a:spcPts val="0"/>
              </a:spcBef>
              <a:buNone/>
            </a:pPr>
            <a:r>
              <a:rPr lang="zh-CN" altLang="en-US" sz="2000">
                <a:latin typeface="Consolas" panose="020B0609020204030204" charset="0"/>
              </a:rPr>
              <a:t>&gt;&gt;&gt; x</a:t>
            </a:r>
          </a:p>
          <a:p>
            <a:pPr marL="0" indent="0" fontAlgn="auto">
              <a:lnSpc>
                <a:spcPct val="100000"/>
              </a:lnSpc>
              <a:spcBef>
                <a:spcPts val="0"/>
              </a:spcBef>
              <a:buNone/>
            </a:pPr>
            <a:r>
              <a:rPr lang="zh-CN" altLang="en-US" sz="2000">
                <a:solidFill>
                  <a:srgbClr val="00B0F0"/>
                </a:solidFill>
                <a:latin typeface="Consolas" panose="020B0609020204030204" charset="0"/>
              </a:rPr>
              <a:t>[1, 2, 3, 4, 5]</a:t>
            </a:r>
          </a:p>
          <a:p>
            <a:pPr marL="0" indent="0" fontAlgn="auto">
              <a:lnSpc>
                <a:spcPct val="100000"/>
              </a:lnSpc>
              <a:spcBef>
                <a:spcPts val="0"/>
              </a:spcBef>
              <a:buNone/>
            </a:pPr>
            <a:r>
              <a:rPr lang="zh-CN" altLang="en-US" sz="2000">
                <a:latin typeface="Consolas" panose="020B0609020204030204" charset="0"/>
              </a:rPr>
              <a:t>&gt;&gt;&gt; id(x)                              #内存地址不变</a:t>
            </a:r>
          </a:p>
          <a:p>
            <a:pPr marL="0" indent="0" fontAlgn="auto">
              <a:lnSpc>
                <a:spcPct val="100000"/>
              </a:lnSpc>
              <a:spcBef>
                <a:spcPts val="0"/>
              </a:spcBef>
              <a:buNone/>
            </a:pPr>
            <a:r>
              <a:rPr lang="zh-CN" altLang="en-US" sz="2000">
                <a:solidFill>
                  <a:srgbClr val="00B0F0"/>
                </a:solidFill>
                <a:latin typeface="Consolas" panose="020B0609020204030204" charset="0"/>
              </a:rPr>
              <a:t>53875720</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3.1.4  列表对象支持的运算符</a:t>
            </a:r>
            <a:endParaRPr lang="zh-CN" altLang="en-US"/>
          </a:p>
        </p:txBody>
      </p:sp>
      <p:sp>
        <p:nvSpPr>
          <p:cNvPr id="3" name="内容占位符 2"/>
          <p:cNvSpPr>
            <a:spLocks noGrp="1"/>
          </p:cNvSpPr>
          <p:nvPr>
            <p:ph idx="1"/>
          </p:nvPr>
        </p:nvSpPr>
        <p:spPr>
          <a:xfrm>
            <a:off x="838200" y="1321435"/>
            <a:ext cx="10515600" cy="5306060"/>
          </a:xfrm>
        </p:spPr>
        <p:txBody>
          <a:bodyPr>
            <a:normAutofit/>
          </a:bodyPr>
          <a:lstStyle/>
          <a:p>
            <a:pPr fontAlgn="auto">
              <a:lnSpc>
                <a:spcPct val="100000"/>
              </a:lnSpc>
              <a:spcBef>
                <a:spcPts val="0"/>
              </a:spcBef>
            </a:pPr>
            <a:r>
              <a:rPr lang="zh-CN" altLang="en-US" sz="2400"/>
              <a:t>乘法运算符*可以用于列表和整数相乘，表示序列重复，</a:t>
            </a:r>
            <a:r>
              <a:rPr lang="zh-CN" altLang="en-US" sz="2400">
                <a:solidFill>
                  <a:srgbClr val="FF0000"/>
                </a:solidFill>
              </a:rPr>
              <a:t>返回新列表</a:t>
            </a:r>
            <a:r>
              <a:rPr lang="zh-CN" altLang="en-US" sz="2400"/>
              <a:t>。运算符*=也可以用于列表元素重复，属于原地操作。</a:t>
            </a:r>
          </a:p>
          <a:p>
            <a:pPr marL="0" indent="0" fontAlgn="auto">
              <a:lnSpc>
                <a:spcPct val="100000"/>
              </a:lnSpc>
              <a:spcBef>
                <a:spcPts val="0"/>
              </a:spcBef>
              <a:buNone/>
            </a:pPr>
            <a:r>
              <a:rPr lang="zh-CN" altLang="en-US" sz="2000">
                <a:latin typeface="Consolas" panose="020B0609020204030204" charset="0"/>
              </a:rPr>
              <a:t>&gt;&gt;&gt; x = [1, 2, 3, 4]</a:t>
            </a:r>
          </a:p>
          <a:p>
            <a:pPr marL="0" indent="0" fontAlgn="auto">
              <a:lnSpc>
                <a:spcPct val="100000"/>
              </a:lnSpc>
              <a:spcBef>
                <a:spcPts val="0"/>
              </a:spcBef>
              <a:buNone/>
            </a:pPr>
            <a:r>
              <a:rPr lang="zh-CN" altLang="en-US" sz="2000">
                <a:latin typeface="Consolas" panose="020B0609020204030204" charset="0"/>
              </a:rPr>
              <a:t>&gt;&gt;&gt; id(x)</a:t>
            </a:r>
          </a:p>
          <a:p>
            <a:pPr marL="0" indent="0" fontAlgn="auto">
              <a:lnSpc>
                <a:spcPct val="100000"/>
              </a:lnSpc>
              <a:spcBef>
                <a:spcPts val="0"/>
              </a:spcBef>
              <a:buNone/>
            </a:pPr>
            <a:r>
              <a:rPr lang="zh-CN" altLang="en-US" sz="2000">
                <a:solidFill>
                  <a:srgbClr val="00B0F0"/>
                </a:solidFill>
                <a:latin typeface="Consolas" panose="020B0609020204030204" charset="0"/>
              </a:rPr>
              <a:t>54497224</a:t>
            </a:r>
          </a:p>
          <a:p>
            <a:pPr marL="0" indent="0" fontAlgn="auto">
              <a:lnSpc>
                <a:spcPct val="100000"/>
              </a:lnSpc>
              <a:spcBef>
                <a:spcPts val="0"/>
              </a:spcBef>
              <a:buNone/>
            </a:pPr>
            <a:r>
              <a:rPr lang="zh-CN" altLang="en-US" sz="2000">
                <a:latin typeface="Consolas" panose="020B0609020204030204" charset="0"/>
              </a:rPr>
              <a:t>&gt;&gt;&gt; x = x * 2                           #元素重复，返回新列表</a:t>
            </a:r>
          </a:p>
          <a:p>
            <a:pPr marL="0" indent="0" fontAlgn="auto">
              <a:lnSpc>
                <a:spcPct val="100000"/>
              </a:lnSpc>
              <a:spcBef>
                <a:spcPts val="0"/>
              </a:spcBef>
              <a:buNone/>
            </a:pPr>
            <a:r>
              <a:rPr lang="zh-CN" altLang="en-US" sz="2000">
                <a:latin typeface="Consolas" panose="020B0609020204030204" charset="0"/>
              </a:rPr>
              <a:t>&gt;&gt;&gt; x</a:t>
            </a:r>
          </a:p>
          <a:p>
            <a:pPr marL="0" indent="0" fontAlgn="auto">
              <a:lnSpc>
                <a:spcPct val="100000"/>
              </a:lnSpc>
              <a:spcBef>
                <a:spcPts val="0"/>
              </a:spcBef>
              <a:buNone/>
            </a:pPr>
            <a:r>
              <a:rPr lang="zh-CN" altLang="en-US" sz="2000">
                <a:solidFill>
                  <a:srgbClr val="00B0F0"/>
                </a:solidFill>
                <a:latin typeface="Consolas" panose="020B0609020204030204" charset="0"/>
              </a:rPr>
              <a:t>[1, 2, 3, 4, 1, 2, 3, 4]</a:t>
            </a:r>
          </a:p>
          <a:p>
            <a:pPr marL="0" indent="0" fontAlgn="auto">
              <a:lnSpc>
                <a:spcPct val="100000"/>
              </a:lnSpc>
              <a:spcBef>
                <a:spcPts val="0"/>
              </a:spcBef>
              <a:buNone/>
            </a:pPr>
            <a:r>
              <a:rPr lang="zh-CN" altLang="en-US" sz="2000">
                <a:latin typeface="Consolas" panose="020B0609020204030204" charset="0"/>
              </a:rPr>
              <a:t>&gt;&gt;&gt; id(x)                               #地址发生改变</a:t>
            </a:r>
          </a:p>
          <a:p>
            <a:pPr marL="0" indent="0" fontAlgn="auto">
              <a:lnSpc>
                <a:spcPct val="100000"/>
              </a:lnSpc>
              <a:spcBef>
                <a:spcPts val="0"/>
              </a:spcBef>
              <a:buNone/>
            </a:pPr>
            <a:r>
              <a:rPr lang="zh-CN" altLang="en-US" sz="2000">
                <a:solidFill>
                  <a:srgbClr val="00B0F0"/>
                </a:solidFill>
                <a:latin typeface="Consolas" panose="020B0609020204030204" charset="0"/>
              </a:rPr>
              <a:t>54603912</a:t>
            </a:r>
          </a:p>
          <a:p>
            <a:pPr marL="0" indent="0" fontAlgn="auto">
              <a:lnSpc>
                <a:spcPct val="100000"/>
              </a:lnSpc>
              <a:spcBef>
                <a:spcPts val="0"/>
              </a:spcBef>
              <a:buNone/>
            </a:pPr>
            <a:r>
              <a:rPr lang="zh-CN" altLang="en-US" sz="2000">
                <a:latin typeface="Consolas" panose="020B0609020204030204" charset="0"/>
              </a:rPr>
              <a:t>&gt;&gt;&gt; x *= 2                              #元素重复，原地进行</a:t>
            </a:r>
          </a:p>
          <a:p>
            <a:pPr marL="0" indent="0" fontAlgn="auto">
              <a:lnSpc>
                <a:spcPct val="100000"/>
              </a:lnSpc>
              <a:spcBef>
                <a:spcPts val="0"/>
              </a:spcBef>
              <a:buNone/>
            </a:pPr>
            <a:r>
              <a:rPr lang="zh-CN" altLang="en-US" sz="2000">
                <a:latin typeface="Consolas" panose="020B0609020204030204" charset="0"/>
              </a:rPr>
              <a:t>&gt;&gt;&gt; x</a:t>
            </a:r>
          </a:p>
          <a:p>
            <a:pPr marL="0" indent="0" fontAlgn="auto">
              <a:lnSpc>
                <a:spcPct val="100000"/>
              </a:lnSpc>
              <a:spcBef>
                <a:spcPts val="0"/>
              </a:spcBef>
              <a:buNone/>
            </a:pPr>
            <a:r>
              <a:rPr lang="zh-CN" altLang="en-US" sz="2000">
                <a:solidFill>
                  <a:srgbClr val="00B0F0"/>
                </a:solidFill>
                <a:latin typeface="Consolas" panose="020B0609020204030204" charset="0"/>
              </a:rPr>
              <a:t>[1, 2, 3, 4, 1, 2, 3, 4, 1, 2, 3, 4, 1, 2, 3, 4]</a:t>
            </a:r>
          </a:p>
          <a:p>
            <a:pPr marL="0" indent="0" fontAlgn="auto">
              <a:lnSpc>
                <a:spcPct val="100000"/>
              </a:lnSpc>
              <a:spcBef>
                <a:spcPts val="0"/>
              </a:spcBef>
              <a:buNone/>
            </a:pPr>
            <a:r>
              <a:rPr lang="zh-CN" altLang="en-US" sz="2000">
                <a:latin typeface="Consolas" panose="020B0609020204030204" charset="0"/>
              </a:rPr>
              <a:t>&gt;&gt;&gt; id(x)                               #地址不变</a:t>
            </a:r>
          </a:p>
          <a:p>
            <a:pPr marL="0" indent="0" fontAlgn="auto">
              <a:lnSpc>
                <a:spcPct val="100000"/>
              </a:lnSpc>
              <a:spcBef>
                <a:spcPts val="0"/>
              </a:spcBef>
              <a:buNone/>
            </a:pPr>
            <a:r>
              <a:rPr lang="zh-CN" altLang="en-US" sz="2000">
                <a:solidFill>
                  <a:srgbClr val="00B0F0"/>
                </a:solidFill>
                <a:latin typeface="Consolas" panose="020B0609020204030204" charset="0"/>
              </a:rPr>
              <a:t>54603912</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sym typeface="+mn-ea"/>
              </a:rPr>
              <a:t>3.1.4  列表对象支持的运算符</a:t>
            </a:r>
            <a:endParaRPr lang="en-US"/>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a:t>由于Python列表中元素存储的是地址而不是值，当包含子列表的列表进行元素重复的时候，情况会复杂一些。</a:t>
            </a:r>
          </a:p>
          <a:p>
            <a:pPr marL="0" indent="0" fontAlgn="auto">
              <a:lnSpc>
                <a:spcPct val="100000"/>
              </a:lnSpc>
              <a:spcBef>
                <a:spcPts val="0"/>
              </a:spcBef>
              <a:buNone/>
            </a:pPr>
            <a:r>
              <a:rPr lang="en-US" sz="2000">
                <a:latin typeface="Consolas" panose="020B0609020204030204" charset="0"/>
              </a:rPr>
              <a:t>&gt;&gt;&gt; x = [[1]] * 3</a:t>
            </a:r>
          </a:p>
          <a:p>
            <a:pPr marL="0" indent="0" fontAlgn="auto">
              <a:lnSpc>
                <a:spcPct val="100000"/>
              </a:lnSpc>
              <a:spcBef>
                <a:spcPts val="0"/>
              </a:spcBef>
              <a:buNone/>
            </a:pPr>
            <a:r>
              <a:rPr lang="en-US" sz="2000">
                <a:latin typeface="Consolas" panose="020B0609020204030204" charset="0"/>
              </a:rPr>
              <a:t>&gt;&gt;&gt; x</a:t>
            </a:r>
          </a:p>
          <a:p>
            <a:pPr marL="0" indent="0" fontAlgn="auto">
              <a:lnSpc>
                <a:spcPct val="100000"/>
              </a:lnSpc>
              <a:spcBef>
                <a:spcPts val="0"/>
              </a:spcBef>
              <a:buNone/>
            </a:pPr>
            <a:r>
              <a:rPr lang="en-US" sz="2000">
                <a:solidFill>
                  <a:srgbClr val="00B0F0"/>
                </a:solidFill>
                <a:latin typeface="Consolas" panose="020B0609020204030204" charset="0"/>
              </a:rPr>
              <a:t>[[1], [1], [1]]</a:t>
            </a:r>
          </a:p>
          <a:p>
            <a:pPr marL="0" indent="0" fontAlgn="auto">
              <a:lnSpc>
                <a:spcPct val="100000"/>
              </a:lnSpc>
              <a:spcBef>
                <a:spcPts val="0"/>
              </a:spcBef>
              <a:buNone/>
            </a:pPr>
            <a:r>
              <a:rPr lang="en-US" sz="2000">
                <a:latin typeface="Consolas" panose="020B0609020204030204" charset="0"/>
              </a:rPr>
              <a:t>&gt;&gt;&gt; id(x[0]) == id(x[1]) == id(x[2])  #新列表x中的3个元素是同一个列表对象</a:t>
            </a:r>
          </a:p>
          <a:p>
            <a:pPr marL="0" indent="0" fontAlgn="auto">
              <a:lnSpc>
                <a:spcPct val="100000"/>
              </a:lnSpc>
              <a:spcBef>
                <a:spcPts val="0"/>
              </a:spcBef>
              <a:buNone/>
            </a:pPr>
            <a:r>
              <a:rPr lang="en-US" sz="2000">
                <a:solidFill>
                  <a:srgbClr val="00B0F0"/>
                </a:solidFill>
                <a:latin typeface="Consolas" panose="020B0609020204030204" charset="0"/>
              </a:rPr>
              <a:t>True</a:t>
            </a:r>
          </a:p>
          <a:p>
            <a:pPr marL="0" indent="0" fontAlgn="auto">
              <a:lnSpc>
                <a:spcPct val="100000"/>
              </a:lnSpc>
              <a:spcBef>
                <a:spcPts val="0"/>
              </a:spcBef>
              <a:buNone/>
            </a:pPr>
            <a:r>
              <a:rPr lang="en-US" sz="2000">
                <a:latin typeface="Consolas" panose="020B0609020204030204" charset="0"/>
              </a:rPr>
              <a:t>&gt;&gt;&gt; x[0].append(3)                    #为其中一个子列表追加新元素</a:t>
            </a:r>
          </a:p>
          <a:p>
            <a:pPr marL="0" indent="0" fontAlgn="auto">
              <a:lnSpc>
                <a:spcPct val="100000"/>
              </a:lnSpc>
              <a:spcBef>
                <a:spcPts val="0"/>
              </a:spcBef>
              <a:buNone/>
            </a:pPr>
            <a:r>
              <a:rPr lang="en-US" sz="2000">
                <a:latin typeface="Consolas" panose="020B0609020204030204" charset="0"/>
              </a:rPr>
              <a:t>&gt;&gt;&gt; x                                 #另外两个子列表会受到同样的影响</a:t>
            </a:r>
          </a:p>
          <a:p>
            <a:pPr marL="0" indent="0" fontAlgn="auto">
              <a:lnSpc>
                <a:spcPct val="100000"/>
              </a:lnSpc>
              <a:spcBef>
                <a:spcPts val="0"/>
              </a:spcBef>
              <a:buNone/>
            </a:pPr>
            <a:r>
              <a:rPr lang="en-US" sz="2000">
                <a:solidFill>
                  <a:srgbClr val="00B0F0"/>
                </a:solidFill>
                <a:latin typeface="Consolas" panose="020B0609020204030204" charset="0"/>
              </a:rPr>
              <a:t>[[1, 3], [1, 3], [1, 3]]</a:t>
            </a:r>
          </a:p>
          <a:p>
            <a:pPr marL="0" indent="0" fontAlgn="auto">
              <a:lnSpc>
                <a:spcPct val="100000"/>
              </a:lnSpc>
              <a:spcBef>
                <a:spcPts val="0"/>
              </a:spcBef>
              <a:buNone/>
            </a:pPr>
            <a:r>
              <a:rPr lang="en-US" sz="2000">
                <a:latin typeface="Consolas" panose="020B0609020204030204" charset="0"/>
              </a:rPr>
              <a:t>&gt;&gt;&gt; x[0] = [1, 2, 3]                  #直接修改第一个元素的值</a:t>
            </a:r>
          </a:p>
          <a:p>
            <a:pPr marL="0" indent="0" fontAlgn="auto">
              <a:lnSpc>
                <a:spcPct val="100000"/>
              </a:lnSpc>
              <a:spcBef>
                <a:spcPts val="0"/>
              </a:spcBef>
              <a:buNone/>
            </a:pPr>
            <a:r>
              <a:rPr lang="en-US" sz="2000">
                <a:latin typeface="Consolas" panose="020B0609020204030204" charset="0"/>
              </a:rPr>
              <a:t>&gt;&gt;&gt; x                                 #不影响另外两个元素</a:t>
            </a:r>
          </a:p>
          <a:p>
            <a:pPr marL="0" indent="0" fontAlgn="auto">
              <a:lnSpc>
                <a:spcPct val="100000"/>
              </a:lnSpc>
              <a:spcBef>
                <a:spcPts val="0"/>
              </a:spcBef>
              <a:buNone/>
            </a:pPr>
            <a:r>
              <a:rPr lang="en-US" sz="2000">
                <a:solidFill>
                  <a:srgbClr val="00B0F0"/>
                </a:solidFill>
                <a:latin typeface="Consolas" panose="020B0609020204030204" charset="0"/>
              </a:rPr>
              <a:t>[[1, 2, 3], [1, 3], [1, 3]]</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a:t>
            </a:r>
            <a:r>
              <a:rPr lang="en-US" altLang="zh-CN"/>
              <a:t>3</a:t>
            </a:r>
            <a:r>
              <a:rPr lang="zh-CN" altLang="en-US"/>
              <a:t>章  详解</a:t>
            </a:r>
            <a:r>
              <a:rPr lang="en-US" altLang="zh-CN"/>
              <a:t>Python</a:t>
            </a:r>
            <a:r>
              <a:rPr lang="zh-CN" altLang="en-US"/>
              <a:t>序列结构</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a:t>
            </a:fld>
            <a:endParaRPr lang="zh-CN" altLang="en-US"/>
          </a:p>
        </p:txBody>
      </p:sp>
      <p:grpSp>
        <p:nvGrpSpPr>
          <p:cNvPr id="15361" name="画布 8"/>
          <p:cNvGrpSpPr/>
          <p:nvPr/>
        </p:nvGrpSpPr>
        <p:grpSpPr>
          <a:xfrm>
            <a:off x="1885950" y="1679575"/>
            <a:ext cx="6751638" cy="4132263"/>
            <a:chOff x="0" y="0"/>
            <a:chExt cx="4302760" cy="3054985"/>
          </a:xfrm>
        </p:grpSpPr>
        <p:sp>
          <p:nvSpPr>
            <p:cNvPr id="15362" name="画布 8"/>
            <p:cNvSpPr/>
            <p:nvPr/>
          </p:nvSpPr>
          <p:spPr>
            <a:xfrm>
              <a:off x="0" y="0"/>
              <a:ext cx="4302760" cy="3054985"/>
            </a:xfrm>
            <a:prstGeom prst="rect">
              <a:avLst/>
            </a:prstGeom>
            <a:noFill/>
            <a:ln w="9525">
              <a:noFill/>
            </a:ln>
          </p:spPr>
          <p:txBody>
            <a:bodyPr anchor="t"/>
            <a:lstStyle/>
            <a:p>
              <a:endParaRPr lang="en-US" altLang="en-US">
                <a:latin typeface="Arial" panose="020B0604020202020204" pitchFamily="34" charset="0"/>
                <a:ea typeface="宋体" panose="02010600030101010101" pitchFamily="2" charset="-122"/>
              </a:endParaRPr>
            </a:p>
          </p:txBody>
        </p:sp>
        <p:sp>
          <p:nvSpPr>
            <p:cNvPr id="9" name="文本框 9"/>
            <p:cNvSpPr txBox="1"/>
            <p:nvPr/>
          </p:nvSpPr>
          <p:spPr>
            <a:xfrm>
              <a:off x="95250" y="661035"/>
              <a:ext cx="734695"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有序序列</a:t>
              </a:r>
            </a:p>
          </p:txBody>
        </p:sp>
        <p:sp>
          <p:nvSpPr>
            <p:cNvPr id="10" name="文本框 10"/>
            <p:cNvSpPr txBox="1"/>
            <p:nvPr/>
          </p:nvSpPr>
          <p:spPr>
            <a:xfrm>
              <a:off x="104775" y="1510665"/>
              <a:ext cx="734695"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无序序列</a:t>
              </a:r>
            </a:p>
          </p:txBody>
        </p:sp>
        <p:sp>
          <p:nvSpPr>
            <p:cNvPr id="11" name="文本框 11"/>
            <p:cNvSpPr txBox="1"/>
            <p:nvPr/>
          </p:nvSpPr>
          <p:spPr>
            <a:xfrm>
              <a:off x="1545473" y="25351"/>
              <a:ext cx="1194211"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列表</a:t>
              </a:r>
            </a:p>
          </p:txBody>
        </p:sp>
        <p:sp>
          <p:nvSpPr>
            <p:cNvPr id="12" name="文本框 12"/>
            <p:cNvSpPr txBox="1"/>
            <p:nvPr/>
          </p:nvSpPr>
          <p:spPr>
            <a:xfrm>
              <a:off x="1540617" y="512646"/>
              <a:ext cx="1198662"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元组</a:t>
              </a:r>
            </a:p>
          </p:txBody>
        </p:sp>
        <p:sp>
          <p:nvSpPr>
            <p:cNvPr id="13" name="文本框 13"/>
            <p:cNvSpPr txBox="1"/>
            <p:nvPr/>
          </p:nvSpPr>
          <p:spPr>
            <a:xfrm>
              <a:off x="1540617" y="1001350"/>
              <a:ext cx="1198662"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字符串</a:t>
              </a:r>
            </a:p>
          </p:txBody>
        </p:sp>
        <p:sp>
          <p:nvSpPr>
            <p:cNvPr id="14" name="文本框 14"/>
            <p:cNvSpPr txBox="1"/>
            <p:nvPr/>
          </p:nvSpPr>
          <p:spPr>
            <a:xfrm>
              <a:off x="1539807" y="1507893"/>
              <a:ext cx="1199876"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字典</a:t>
              </a:r>
            </a:p>
          </p:txBody>
        </p:sp>
        <p:sp>
          <p:nvSpPr>
            <p:cNvPr id="15" name="文本框 15"/>
            <p:cNvSpPr txBox="1"/>
            <p:nvPr/>
          </p:nvSpPr>
          <p:spPr>
            <a:xfrm>
              <a:off x="1539403" y="2043542"/>
              <a:ext cx="1200686"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集合</a:t>
              </a:r>
            </a:p>
          </p:txBody>
        </p:sp>
        <p:sp>
          <p:nvSpPr>
            <p:cNvPr id="16" name="文本框 16"/>
            <p:cNvSpPr txBox="1"/>
            <p:nvPr/>
          </p:nvSpPr>
          <p:spPr>
            <a:xfrm>
              <a:off x="1539807" y="2526142"/>
              <a:ext cx="1200281" cy="499971"/>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range、zip、map、enumerate等</a:t>
              </a:r>
            </a:p>
          </p:txBody>
        </p:sp>
        <p:sp>
          <p:nvSpPr>
            <p:cNvPr id="17" name="文本框 17"/>
            <p:cNvSpPr txBox="1"/>
            <p:nvPr/>
          </p:nvSpPr>
          <p:spPr>
            <a:xfrm>
              <a:off x="3305810" y="687705"/>
              <a:ext cx="915670"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可变序列</a:t>
              </a:r>
            </a:p>
          </p:txBody>
        </p:sp>
        <p:sp>
          <p:nvSpPr>
            <p:cNvPr id="18" name="文本框 18"/>
            <p:cNvSpPr txBox="1"/>
            <p:nvPr/>
          </p:nvSpPr>
          <p:spPr>
            <a:xfrm>
              <a:off x="3305175" y="1513205"/>
              <a:ext cx="914400"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不可变序列</a:t>
              </a:r>
            </a:p>
          </p:txBody>
        </p:sp>
        <p:cxnSp>
          <p:nvCxnSpPr>
            <p:cNvPr id="19" name="直接箭头连接符 19"/>
            <p:cNvCxnSpPr>
              <a:stCxn id="11" idx="3"/>
              <a:endCxn id="17" idx="1"/>
            </p:cNvCxnSpPr>
            <p:nvPr/>
          </p:nvCxnSpPr>
          <p:spPr>
            <a:xfrm>
              <a:off x="2739890" y="166370"/>
              <a:ext cx="565743" cy="662872"/>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0" name="直接箭头连接符 20"/>
            <p:cNvCxnSpPr>
              <a:stCxn id="14" idx="3"/>
              <a:endCxn id="17" idx="1"/>
            </p:cNvCxnSpPr>
            <p:nvPr/>
          </p:nvCxnSpPr>
          <p:spPr>
            <a:xfrm flipV="1">
              <a:off x="2739546" y="828955"/>
              <a:ext cx="566147" cy="819670"/>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1" name="直接箭头连接符 21"/>
            <p:cNvCxnSpPr>
              <a:stCxn id="15" idx="3"/>
              <a:endCxn id="17" idx="1"/>
            </p:cNvCxnSpPr>
            <p:nvPr/>
          </p:nvCxnSpPr>
          <p:spPr>
            <a:xfrm flipV="1">
              <a:off x="2740329" y="829081"/>
              <a:ext cx="565338" cy="1355319"/>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2" name="直接箭头连接符 22"/>
            <p:cNvCxnSpPr>
              <a:stCxn id="12" idx="3"/>
              <a:endCxn id="18" idx="1"/>
            </p:cNvCxnSpPr>
            <p:nvPr/>
          </p:nvCxnSpPr>
          <p:spPr>
            <a:xfrm>
              <a:off x="2739597" y="653415"/>
              <a:ext cx="565743" cy="100088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3" name="直接箭头连接符 23"/>
            <p:cNvCxnSpPr>
              <a:stCxn id="13" idx="3"/>
              <a:endCxn id="18" idx="1"/>
            </p:cNvCxnSpPr>
            <p:nvPr/>
          </p:nvCxnSpPr>
          <p:spPr>
            <a:xfrm>
              <a:off x="2739571" y="1142365"/>
              <a:ext cx="565743" cy="512176"/>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4" name="直接箭头连接符 24"/>
            <p:cNvCxnSpPr>
              <a:stCxn id="16" idx="3"/>
              <a:endCxn id="18" idx="1"/>
            </p:cNvCxnSpPr>
            <p:nvPr/>
          </p:nvCxnSpPr>
          <p:spPr>
            <a:xfrm flipV="1">
              <a:off x="2739980" y="1654220"/>
              <a:ext cx="565338" cy="112200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5" name="直接箭头连接符 25"/>
            <p:cNvCxnSpPr>
              <a:stCxn id="11" idx="1"/>
              <a:endCxn id="9" idx="3"/>
            </p:cNvCxnSpPr>
            <p:nvPr/>
          </p:nvCxnSpPr>
          <p:spPr>
            <a:xfrm flipH="1">
              <a:off x="829898" y="166370"/>
              <a:ext cx="715879" cy="636113"/>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6" name="直接箭头连接符 26"/>
            <p:cNvCxnSpPr>
              <a:stCxn id="12" idx="1"/>
              <a:endCxn id="9" idx="3"/>
            </p:cNvCxnSpPr>
            <p:nvPr/>
          </p:nvCxnSpPr>
          <p:spPr>
            <a:xfrm flipH="1">
              <a:off x="829675" y="653415"/>
              <a:ext cx="711023" cy="148818"/>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7" name="直接箭头连接符 27"/>
            <p:cNvCxnSpPr>
              <a:stCxn id="13" idx="1"/>
              <a:endCxn id="9" idx="3"/>
            </p:cNvCxnSpPr>
            <p:nvPr/>
          </p:nvCxnSpPr>
          <p:spPr>
            <a:xfrm flipH="1" flipV="1">
              <a:off x="829675" y="802479"/>
              <a:ext cx="711023" cy="339886"/>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直接箭头连接符 28"/>
            <p:cNvCxnSpPr>
              <a:stCxn id="16" idx="1"/>
              <a:endCxn id="9" idx="3"/>
            </p:cNvCxnSpPr>
            <p:nvPr/>
          </p:nvCxnSpPr>
          <p:spPr>
            <a:xfrm flipH="1" flipV="1">
              <a:off x="829849" y="802158"/>
              <a:ext cx="709809" cy="1974062"/>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9" name="直接箭头连接符 29"/>
            <p:cNvCxnSpPr>
              <a:stCxn id="14" idx="1"/>
              <a:endCxn id="10" idx="3"/>
            </p:cNvCxnSpPr>
            <p:nvPr/>
          </p:nvCxnSpPr>
          <p:spPr>
            <a:xfrm flipH="1">
              <a:off x="839157" y="1648626"/>
              <a:ext cx="700501" cy="3286"/>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0" name="直接箭头连接符 30"/>
            <p:cNvCxnSpPr>
              <a:stCxn id="15" idx="1"/>
              <a:endCxn id="10" idx="3"/>
            </p:cNvCxnSpPr>
            <p:nvPr/>
          </p:nvCxnSpPr>
          <p:spPr>
            <a:xfrm flipH="1" flipV="1">
              <a:off x="838926" y="1652037"/>
              <a:ext cx="700501" cy="532363"/>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3.1.4  列表对象支持的运算符</a:t>
            </a:r>
            <a:endParaRPr lang="zh-CN" altLang="en-US"/>
          </a:p>
        </p:txBody>
      </p:sp>
      <p:sp>
        <p:nvSpPr>
          <p:cNvPr id="3" name="内容占位符 2"/>
          <p:cNvSpPr>
            <a:spLocks noGrp="1"/>
          </p:cNvSpPr>
          <p:nvPr>
            <p:ph idx="1"/>
          </p:nvPr>
        </p:nvSpPr>
        <p:spPr/>
        <p:txBody>
          <a:bodyPr/>
          <a:lstStyle/>
          <a:p>
            <a:r>
              <a:rPr lang="zh-CN" altLang="en-US" sz="2400"/>
              <a:t>成员测试运算符in可用于测试列表中是否包含某个元素，</a:t>
            </a:r>
            <a:r>
              <a:rPr lang="zh-CN" altLang="en-US" sz="2400">
                <a:solidFill>
                  <a:srgbClr val="FF0000"/>
                </a:solidFill>
              </a:rPr>
              <a:t>查询时间随着列表长度的增加而线性增加</a:t>
            </a:r>
            <a:r>
              <a:rPr lang="zh-CN" altLang="en-US" sz="2400"/>
              <a:t>，而同样的操作对于集合而言则是常数级的。</a:t>
            </a:r>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&gt;&gt;&gt; 3 in [1, 2, 3]</a:t>
            </a:r>
          </a:p>
          <a:p>
            <a:pPr marL="0" indent="0">
              <a:buNone/>
            </a:pPr>
            <a:r>
              <a:rPr lang="zh-CN" altLang="en-US" sz="2000">
                <a:solidFill>
                  <a:srgbClr val="00B0F0"/>
                </a:solidFill>
                <a:latin typeface="Consolas" panose="020B0609020204030204" charset="0"/>
              </a:rPr>
              <a:t>True</a:t>
            </a:r>
          </a:p>
          <a:p>
            <a:pPr marL="0" indent="0">
              <a:buNone/>
            </a:pPr>
            <a:r>
              <a:rPr lang="zh-CN" altLang="en-US" sz="2000">
                <a:latin typeface="Consolas" panose="020B0609020204030204" charset="0"/>
              </a:rPr>
              <a:t>&gt;&gt;&gt; 3 in [1, 2, '3']</a:t>
            </a:r>
          </a:p>
          <a:p>
            <a:pPr marL="0" indent="0">
              <a:buNone/>
            </a:pPr>
            <a:r>
              <a:rPr lang="zh-CN" altLang="en-US" sz="2000">
                <a:solidFill>
                  <a:srgbClr val="00B0F0"/>
                </a:solidFill>
                <a:latin typeface="Consolas" panose="020B0609020204030204" charset="0"/>
              </a:rPr>
              <a:t>False</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3.1.5  内置函数对列表的操作</a:t>
            </a:r>
          </a:p>
        </p:txBody>
      </p:sp>
      <p:sp>
        <p:nvSpPr>
          <p:cNvPr id="3" name="内容占位符 2"/>
          <p:cNvSpPr>
            <a:spLocks noGrp="1"/>
          </p:cNvSpPr>
          <p:nvPr>
            <p:ph idx="1"/>
          </p:nvPr>
        </p:nvSpPr>
        <p:spPr/>
        <p:txBody>
          <a:bodyPr/>
          <a:lstStyle/>
          <a:p>
            <a:pPr fontAlgn="auto">
              <a:lnSpc>
                <a:spcPct val="100000"/>
              </a:lnSpc>
              <a:spcBef>
                <a:spcPts val="400"/>
              </a:spcBef>
            </a:pPr>
            <a:r>
              <a:rPr lang="zh-CN" altLang="en-US" sz="2400"/>
              <a:t>max()、min()函数用于返回列表中所有元素的最大值和最小值，</a:t>
            </a:r>
          </a:p>
          <a:p>
            <a:pPr fontAlgn="auto">
              <a:lnSpc>
                <a:spcPct val="100000"/>
              </a:lnSpc>
              <a:spcBef>
                <a:spcPts val="400"/>
              </a:spcBef>
            </a:pPr>
            <a:r>
              <a:rPr lang="zh-CN" altLang="en-US" sz="2400"/>
              <a:t>sum()函数用于返回列表中所有元素之和；</a:t>
            </a:r>
          </a:p>
          <a:p>
            <a:pPr fontAlgn="auto">
              <a:lnSpc>
                <a:spcPct val="100000"/>
              </a:lnSpc>
              <a:spcBef>
                <a:spcPts val="400"/>
              </a:spcBef>
            </a:pPr>
            <a:r>
              <a:rPr lang="zh-CN" altLang="en-US" sz="2400"/>
              <a:t>len()函数用于返回列表中元素个数，zip()函数用于将多个列表中元素重新组合为元组并返回包含这些元组的zip对象；</a:t>
            </a:r>
          </a:p>
          <a:p>
            <a:pPr fontAlgn="auto">
              <a:lnSpc>
                <a:spcPct val="100000"/>
              </a:lnSpc>
              <a:spcBef>
                <a:spcPts val="400"/>
              </a:spcBef>
            </a:pPr>
            <a:r>
              <a:rPr lang="zh-CN" altLang="en-US" sz="2400"/>
              <a:t>enumerate()函数返回包含若干下标和值的迭代对象；</a:t>
            </a:r>
          </a:p>
          <a:p>
            <a:pPr fontAlgn="auto">
              <a:lnSpc>
                <a:spcPct val="100000"/>
              </a:lnSpc>
              <a:spcBef>
                <a:spcPts val="400"/>
              </a:spcBef>
            </a:pPr>
            <a:r>
              <a:rPr lang="zh-CN" altLang="en-US" sz="2400"/>
              <a:t>map()函数把函数映射到列表上的每个元素，filter()函数根据指定函数的返回值对列表元素进行过滤；</a:t>
            </a:r>
          </a:p>
          <a:p>
            <a:pPr fontAlgn="auto">
              <a:lnSpc>
                <a:spcPct val="100000"/>
              </a:lnSpc>
              <a:spcBef>
                <a:spcPts val="400"/>
              </a:spcBef>
            </a:pPr>
            <a:r>
              <a:rPr lang="zh-CN" altLang="en-US" sz="2400"/>
              <a:t>all()函数用来测试列表中是否所有元素都等价于True，any()用来测试列表中是否有等价于True的元素。</a:t>
            </a:r>
          </a:p>
          <a:p>
            <a:pPr fontAlgn="auto">
              <a:lnSpc>
                <a:spcPct val="100000"/>
              </a:lnSpc>
              <a:spcBef>
                <a:spcPts val="400"/>
              </a:spcBef>
            </a:pPr>
            <a:r>
              <a:rPr lang="zh-CN" altLang="en-US" sz="2400"/>
              <a:t>标准库functools中的reduce()函数以及标准库itertools中的compress()、groupby()、dropwhile()等大量函数也可以对列表进行操作。</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3.1.5  内置函数对列表的操作</a:t>
            </a:r>
            <a:endParaRPr lang="zh-CN" altLang="en-US"/>
          </a:p>
        </p:txBody>
      </p:sp>
      <p:sp>
        <p:nvSpPr>
          <p:cNvPr id="3" name="内容占位符 2"/>
          <p:cNvSpPr>
            <a:spLocks noGrp="1"/>
          </p:cNvSpPr>
          <p:nvPr>
            <p:ph idx="1"/>
          </p:nvPr>
        </p:nvSpPr>
        <p:spPr>
          <a:xfrm>
            <a:off x="838200" y="1321435"/>
            <a:ext cx="10515600" cy="4918075"/>
          </a:xfrm>
        </p:spPr>
        <p:txBody>
          <a:bodyPr>
            <a:normAutofit/>
          </a:bodyPr>
          <a:lstStyle/>
          <a:p>
            <a:pPr marL="0" indent="0" fontAlgn="auto">
              <a:lnSpc>
                <a:spcPct val="100000"/>
              </a:lnSpc>
              <a:spcBef>
                <a:spcPts val="0"/>
              </a:spcBef>
              <a:buNone/>
            </a:pPr>
            <a:r>
              <a:rPr lang="zh-CN" altLang="en-US" sz="2000">
                <a:latin typeface="Consolas" panose="020B0609020204030204" charset="0"/>
              </a:rPr>
              <a:t>&gt;&gt;&gt; x = list(range(11))              #生成列表</a:t>
            </a:r>
          </a:p>
          <a:p>
            <a:pPr marL="0" indent="0" fontAlgn="auto">
              <a:lnSpc>
                <a:spcPct val="100000"/>
              </a:lnSpc>
              <a:spcBef>
                <a:spcPts val="0"/>
              </a:spcBef>
              <a:buNone/>
            </a:pPr>
            <a:r>
              <a:rPr lang="zh-CN" altLang="en-US" sz="2000">
                <a:latin typeface="Consolas" panose="020B0609020204030204" charset="0"/>
              </a:rPr>
              <a:t>&gt;&gt;&gt; import random</a:t>
            </a:r>
          </a:p>
          <a:p>
            <a:pPr marL="0" indent="0" fontAlgn="auto">
              <a:lnSpc>
                <a:spcPct val="100000"/>
              </a:lnSpc>
              <a:spcBef>
                <a:spcPts val="0"/>
              </a:spcBef>
              <a:buNone/>
            </a:pPr>
            <a:r>
              <a:rPr lang="zh-CN" altLang="en-US" sz="2000">
                <a:latin typeface="Consolas" panose="020B0609020204030204" charset="0"/>
              </a:rPr>
              <a:t>&gt;&gt;&gt; random.shuffle(x)                #打乱列表中元素顺序</a:t>
            </a:r>
          </a:p>
          <a:p>
            <a:pPr marL="0" indent="0" fontAlgn="auto">
              <a:lnSpc>
                <a:spcPct val="100000"/>
              </a:lnSpc>
              <a:spcBef>
                <a:spcPts val="0"/>
              </a:spcBef>
              <a:buNone/>
            </a:pPr>
            <a:r>
              <a:rPr lang="zh-CN" altLang="en-US" sz="2000">
                <a:latin typeface="Consolas" panose="020B0609020204030204" charset="0"/>
              </a:rPr>
              <a:t>&gt;&gt;&gt; x</a:t>
            </a:r>
          </a:p>
          <a:p>
            <a:pPr marL="0" indent="0" fontAlgn="auto">
              <a:lnSpc>
                <a:spcPct val="100000"/>
              </a:lnSpc>
              <a:spcBef>
                <a:spcPts val="0"/>
              </a:spcBef>
              <a:buNone/>
            </a:pPr>
            <a:r>
              <a:rPr lang="zh-CN" altLang="en-US" sz="2000">
                <a:solidFill>
                  <a:srgbClr val="00B0F0"/>
                </a:solidFill>
                <a:latin typeface="Consolas" panose="020B0609020204030204" charset="0"/>
              </a:rPr>
              <a:t>[0, 6, 10, 9, 8, 7, 4, 5, 2, 1, 3]</a:t>
            </a:r>
          </a:p>
          <a:p>
            <a:pPr marL="0" indent="0" fontAlgn="auto">
              <a:lnSpc>
                <a:spcPct val="100000"/>
              </a:lnSpc>
              <a:spcBef>
                <a:spcPts val="0"/>
              </a:spcBef>
              <a:buNone/>
            </a:pPr>
            <a:r>
              <a:rPr lang="zh-CN" altLang="en-US" sz="2000">
                <a:latin typeface="Consolas" panose="020B0609020204030204" charset="0"/>
              </a:rPr>
              <a:t>&gt;&gt;&gt; all(x)                           #测试是否所有元素都等价于True</a:t>
            </a:r>
          </a:p>
          <a:p>
            <a:pPr marL="0" indent="0" fontAlgn="auto">
              <a:lnSpc>
                <a:spcPct val="100000"/>
              </a:lnSpc>
              <a:spcBef>
                <a:spcPts val="0"/>
              </a:spcBef>
              <a:buNone/>
            </a:pPr>
            <a:r>
              <a:rPr lang="zh-CN" altLang="en-US" sz="2000">
                <a:solidFill>
                  <a:srgbClr val="00B0F0"/>
                </a:solidFill>
                <a:latin typeface="Consolas" panose="020B0609020204030204" charset="0"/>
              </a:rPr>
              <a:t>False</a:t>
            </a:r>
          </a:p>
          <a:p>
            <a:pPr marL="0" indent="0" fontAlgn="auto">
              <a:lnSpc>
                <a:spcPct val="100000"/>
              </a:lnSpc>
              <a:spcBef>
                <a:spcPts val="0"/>
              </a:spcBef>
              <a:buNone/>
            </a:pPr>
            <a:r>
              <a:rPr lang="zh-CN" altLang="en-US" sz="2000">
                <a:latin typeface="Consolas" panose="020B0609020204030204" charset="0"/>
              </a:rPr>
              <a:t>&gt;&gt;&gt; any(x)                           #测试是否存在等价于True的元素</a:t>
            </a:r>
          </a:p>
          <a:p>
            <a:pPr marL="0" indent="0" fontAlgn="auto">
              <a:lnSpc>
                <a:spcPct val="100000"/>
              </a:lnSpc>
              <a:spcBef>
                <a:spcPts val="0"/>
              </a:spcBef>
              <a:buNone/>
            </a:pPr>
            <a:r>
              <a:rPr lang="zh-CN" altLang="en-US" sz="2000">
                <a:solidFill>
                  <a:srgbClr val="00B0F0"/>
                </a:solidFill>
                <a:latin typeface="Consolas" panose="020B0609020204030204" charset="0"/>
              </a:rPr>
              <a:t>True</a:t>
            </a:r>
          </a:p>
          <a:p>
            <a:pPr marL="0" indent="0" fontAlgn="auto">
              <a:lnSpc>
                <a:spcPct val="100000"/>
              </a:lnSpc>
              <a:spcBef>
                <a:spcPts val="0"/>
              </a:spcBef>
              <a:buNone/>
            </a:pPr>
            <a:r>
              <a:rPr lang="zh-CN" altLang="en-US" sz="2000">
                <a:latin typeface="Consolas" panose="020B0609020204030204" charset="0"/>
              </a:rPr>
              <a:t>&gt;&gt;&gt; max(x)                           #返回最大值</a:t>
            </a:r>
          </a:p>
          <a:p>
            <a:pPr marL="0" indent="0" fontAlgn="auto">
              <a:lnSpc>
                <a:spcPct val="100000"/>
              </a:lnSpc>
              <a:spcBef>
                <a:spcPts val="0"/>
              </a:spcBef>
              <a:buNone/>
            </a:pPr>
            <a:r>
              <a:rPr lang="zh-CN" altLang="en-US" sz="2000">
                <a:solidFill>
                  <a:srgbClr val="00B0F0"/>
                </a:solidFill>
                <a:latin typeface="Consolas" panose="020B0609020204030204" charset="0"/>
              </a:rPr>
              <a:t>10</a:t>
            </a:r>
          </a:p>
          <a:p>
            <a:pPr marL="0" indent="0" fontAlgn="auto">
              <a:lnSpc>
                <a:spcPct val="100000"/>
              </a:lnSpc>
              <a:spcBef>
                <a:spcPts val="0"/>
              </a:spcBef>
              <a:buNone/>
            </a:pPr>
            <a:r>
              <a:rPr lang="zh-CN" altLang="en-US" sz="2000">
                <a:latin typeface="Consolas" panose="020B0609020204030204" charset="0"/>
              </a:rPr>
              <a:t>&gt;&gt;&gt; max(x, key=str)                  #按指定规则返回最大值</a:t>
            </a:r>
          </a:p>
          <a:p>
            <a:pPr marL="0" indent="0" fontAlgn="auto">
              <a:lnSpc>
                <a:spcPct val="100000"/>
              </a:lnSpc>
              <a:spcBef>
                <a:spcPts val="0"/>
              </a:spcBef>
              <a:buNone/>
            </a:pPr>
            <a:r>
              <a:rPr lang="zh-CN" altLang="en-US" sz="2000">
                <a:solidFill>
                  <a:srgbClr val="00B0F0"/>
                </a:solidFill>
                <a:latin typeface="Consolas" panose="020B0609020204030204" charset="0"/>
              </a:rPr>
              <a:t>9</a:t>
            </a:r>
          </a:p>
          <a:p>
            <a:pPr marL="0" indent="0" fontAlgn="auto">
              <a:lnSpc>
                <a:spcPct val="100000"/>
              </a:lnSpc>
              <a:spcBef>
                <a:spcPts val="0"/>
              </a:spcBef>
              <a:buNone/>
            </a:pPr>
            <a:r>
              <a:rPr lang="zh-CN" altLang="en-US" sz="2000">
                <a:latin typeface="Consolas" panose="020B0609020204030204" charset="0"/>
              </a:rPr>
              <a:t>&gt;&gt;&gt; min(x)</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0</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3.1.5  内置函数对列表的操作</a:t>
            </a:r>
            <a:endParaRPr lang="zh-CN" altLang="en-US"/>
          </a:p>
        </p:txBody>
      </p:sp>
      <p:sp>
        <p:nvSpPr>
          <p:cNvPr id="3" name="内容占位符 2"/>
          <p:cNvSpPr>
            <a:spLocks noGrp="1"/>
          </p:cNvSpPr>
          <p:nvPr>
            <p:ph idx="1"/>
          </p:nvPr>
        </p:nvSpPr>
        <p:spPr>
          <a:xfrm>
            <a:off x="838200" y="1321435"/>
            <a:ext cx="10515600" cy="5035550"/>
          </a:xfrm>
        </p:spPr>
        <p:txBody>
          <a:bodyPr>
            <a:normAutofit/>
          </a:bodyPr>
          <a:lstStyle/>
          <a:p>
            <a:pPr marL="0" indent="0" fontAlgn="auto">
              <a:lnSpc>
                <a:spcPct val="100000"/>
              </a:lnSpc>
              <a:spcBef>
                <a:spcPts val="0"/>
              </a:spcBef>
              <a:buNone/>
            </a:pPr>
            <a:r>
              <a:rPr lang="zh-CN" altLang="en-US" sz="2000">
                <a:latin typeface="Consolas" panose="020B0609020204030204" charset="0"/>
              </a:rPr>
              <a:t>&gt;&gt;&gt; sum(x)                    #所有元素之和</a:t>
            </a:r>
          </a:p>
          <a:p>
            <a:pPr marL="0" indent="0" fontAlgn="auto">
              <a:lnSpc>
                <a:spcPct val="100000"/>
              </a:lnSpc>
              <a:spcBef>
                <a:spcPts val="0"/>
              </a:spcBef>
              <a:buNone/>
            </a:pPr>
            <a:r>
              <a:rPr lang="zh-CN" altLang="en-US" sz="2000">
                <a:solidFill>
                  <a:srgbClr val="00B0F0"/>
                </a:solidFill>
                <a:latin typeface="Consolas" panose="020B0609020204030204" charset="0"/>
              </a:rPr>
              <a:t>55</a:t>
            </a:r>
          </a:p>
          <a:p>
            <a:pPr marL="0" indent="0" fontAlgn="auto">
              <a:lnSpc>
                <a:spcPct val="100000"/>
              </a:lnSpc>
              <a:spcBef>
                <a:spcPts val="0"/>
              </a:spcBef>
              <a:buNone/>
            </a:pPr>
            <a:r>
              <a:rPr lang="zh-CN" altLang="en-US" sz="2000">
                <a:latin typeface="Consolas" panose="020B0609020204030204" charset="0"/>
              </a:rPr>
              <a:t>&gt;&gt;&gt; len(x)                    #列表元素个数</a:t>
            </a:r>
          </a:p>
          <a:p>
            <a:pPr marL="0" indent="0" fontAlgn="auto">
              <a:lnSpc>
                <a:spcPct val="100000"/>
              </a:lnSpc>
              <a:spcBef>
                <a:spcPts val="0"/>
              </a:spcBef>
              <a:buNone/>
            </a:pPr>
            <a:r>
              <a:rPr lang="zh-CN" altLang="en-US" sz="2000">
                <a:solidFill>
                  <a:srgbClr val="00B0F0"/>
                </a:solidFill>
                <a:latin typeface="Consolas" panose="020B0609020204030204" charset="0"/>
              </a:rPr>
              <a:t>11</a:t>
            </a:r>
          </a:p>
          <a:p>
            <a:pPr marL="0" indent="0" fontAlgn="auto">
              <a:lnSpc>
                <a:spcPct val="100000"/>
              </a:lnSpc>
              <a:spcBef>
                <a:spcPts val="0"/>
              </a:spcBef>
              <a:buNone/>
            </a:pPr>
            <a:r>
              <a:rPr lang="zh-CN" altLang="en-US" sz="2000">
                <a:latin typeface="Consolas" panose="020B0609020204030204" charset="0"/>
              </a:rPr>
              <a:t>&gt;&gt;&gt; list(zip(x, [1]*11))      #多列表元素重新组合</a:t>
            </a:r>
          </a:p>
          <a:p>
            <a:pPr marL="0" indent="0" fontAlgn="auto">
              <a:lnSpc>
                <a:spcPct val="100000"/>
              </a:lnSpc>
              <a:spcBef>
                <a:spcPts val="0"/>
              </a:spcBef>
              <a:buNone/>
            </a:pPr>
            <a:r>
              <a:rPr lang="zh-CN" altLang="en-US" sz="2000">
                <a:solidFill>
                  <a:srgbClr val="00B0F0"/>
                </a:solidFill>
                <a:latin typeface="Consolas" panose="020B0609020204030204" charset="0"/>
              </a:rPr>
              <a:t>[(0, 1), (6, 1), (10, 1), (9, 1), (8, 1), (7, 1), (4, 1), (5, 1), (2, 1), (1, 1), (3, 1)]</a:t>
            </a:r>
          </a:p>
          <a:p>
            <a:pPr marL="0" indent="0" fontAlgn="auto">
              <a:lnSpc>
                <a:spcPct val="100000"/>
              </a:lnSpc>
              <a:spcBef>
                <a:spcPts val="0"/>
              </a:spcBef>
              <a:buNone/>
            </a:pPr>
            <a:r>
              <a:rPr lang="zh-CN" altLang="en-US" sz="2000">
                <a:latin typeface="Consolas" panose="020B0609020204030204" charset="0"/>
              </a:rPr>
              <a:t>&gt;&gt;&gt; list(zip(range(1,4)))     #zip()函数也可以用于一个序列或迭代对象</a:t>
            </a:r>
          </a:p>
          <a:p>
            <a:pPr marL="0" indent="0" fontAlgn="auto">
              <a:lnSpc>
                <a:spcPct val="100000"/>
              </a:lnSpc>
              <a:spcBef>
                <a:spcPts val="0"/>
              </a:spcBef>
              <a:buNone/>
            </a:pPr>
            <a:r>
              <a:rPr lang="zh-CN" altLang="en-US" sz="2000">
                <a:solidFill>
                  <a:srgbClr val="00B0F0"/>
                </a:solidFill>
                <a:latin typeface="Consolas" panose="020B0609020204030204" charset="0"/>
              </a:rPr>
              <a:t>[(1,), (2,), (3,)]</a:t>
            </a:r>
          </a:p>
          <a:p>
            <a:pPr marL="0" indent="0" fontAlgn="auto">
              <a:lnSpc>
                <a:spcPct val="100000"/>
              </a:lnSpc>
              <a:spcBef>
                <a:spcPts val="0"/>
              </a:spcBef>
              <a:buNone/>
            </a:pPr>
            <a:r>
              <a:rPr lang="zh-CN" altLang="en-US" sz="2000">
                <a:latin typeface="Consolas" panose="020B0609020204030204" charset="0"/>
              </a:rPr>
              <a:t>&gt;&gt;&gt; list(zip(['a', 'b', 'c'], [1, 2]))    #如果两个列表不等长，以短的为准</a:t>
            </a:r>
          </a:p>
          <a:p>
            <a:pPr marL="0" indent="0" fontAlgn="auto">
              <a:lnSpc>
                <a:spcPct val="100000"/>
              </a:lnSpc>
              <a:spcBef>
                <a:spcPts val="0"/>
              </a:spcBef>
              <a:buNone/>
            </a:pPr>
            <a:r>
              <a:rPr lang="zh-CN" altLang="en-US" sz="2000">
                <a:solidFill>
                  <a:srgbClr val="00B0F0"/>
                </a:solidFill>
                <a:latin typeface="Consolas" panose="020B0609020204030204" charset="0"/>
              </a:rPr>
              <a:t>[('a', 1), ('b', 2)]</a:t>
            </a:r>
          </a:p>
          <a:p>
            <a:pPr marL="0" indent="0" fontAlgn="auto">
              <a:lnSpc>
                <a:spcPct val="100000"/>
              </a:lnSpc>
              <a:spcBef>
                <a:spcPts val="0"/>
              </a:spcBef>
              <a:buNone/>
            </a:pPr>
            <a:r>
              <a:rPr lang="zh-CN" altLang="en-US" sz="2000">
                <a:latin typeface="Consolas" panose="020B0609020204030204" charset="0"/>
              </a:rPr>
              <a:t>&gt;&gt;&gt; enumerate(x)              #枚举列表元素，返回enumerate对象</a:t>
            </a:r>
          </a:p>
          <a:p>
            <a:pPr marL="0" indent="0" fontAlgn="auto">
              <a:lnSpc>
                <a:spcPct val="100000"/>
              </a:lnSpc>
              <a:spcBef>
                <a:spcPts val="0"/>
              </a:spcBef>
              <a:buNone/>
            </a:pPr>
            <a:r>
              <a:rPr lang="zh-CN" altLang="en-US" sz="2000">
                <a:solidFill>
                  <a:srgbClr val="00B0F0"/>
                </a:solidFill>
                <a:latin typeface="Consolas" panose="020B0609020204030204" charset="0"/>
              </a:rPr>
              <a:t>&lt;enumerate object at 0x00000000030A9120&gt;</a:t>
            </a:r>
          </a:p>
          <a:p>
            <a:pPr marL="0" indent="0" fontAlgn="auto">
              <a:lnSpc>
                <a:spcPct val="100000"/>
              </a:lnSpc>
              <a:spcBef>
                <a:spcPts val="0"/>
              </a:spcBef>
              <a:buNone/>
            </a:pPr>
            <a:r>
              <a:rPr lang="zh-CN" altLang="en-US" sz="2000">
                <a:latin typeface="Consolas" panose="020B0609020204030204" charset="0"/>
              </a:rPr>
              <a:t>&gt;&gt;&gt; list(enumerate(x))        #enumerate对象可以转换为列表、元组、集合</a:t>
            </a:r>
          </a:p>
          <a:p>
            <a:pPr marL="0" indent="0" fontAlgn="auto">
              <a:lnSpc>
                <a:spcPct val="100000"/>
              </a:lnSpc>
              <a:spcBef>
                <a:spcPts val="0"/>
              </a:spcBef>
              <a:buNone/>
            </a:pPr>
            <a:r>
              <a:rPr lang="zh-CN" altLang="en-US" sz="2000">
                <a:solidFill>
                  <a:srgbClr val="00B0F0"/>
                </a:solidFill>
                <a:latin typeface="Consolas" panose="020B0609020204030204" charset="0"/>
              </a:rPr>
              <a:t>[(0, 0), (1, 6), (2, 10), (3, 9), (4, 8), (5, 7), (6, 4), (7, 5), (8, 2), (9, 1), (10, 3)]</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3.1.6  使用列表模拟向量运算</a:t>
            </a:r>
          </a:p>
        </p:txBody>
      </p:sp>
      <p:sp>
        <p:nvSpPr>
          <p:cNvPr id="3" name="Content Placeholder 2"/>
          <p:cNvSpPr>
            <a:spLocks noGrp="1"/>
          </p:cNvSpPr>
          <p:nvPr>
            <p:ph idx="1"/>
          </p:nvPr>
        </p:nvSpPr>
        <p:spPr>
          <a:xfrm>
            <a:off x="838200" y="1321435"/>
            <a:ext cx="10515600" cy="5273675"/>
          </a:xfrm>
        </p:spPr>
        <p:txBody>
          <a:bodyPr>
            <a:normAutofit fontScale="90000" lnSpcReduction="20000"/>
          </a:bodyPr>
          <a:lstStyle/>
          <a:p>
            <a:pPr marL="0" indent="0" fontAlgn="auto">
              <a:lnSpc>
                <a:spcPct val="100000"/>
              </a:lnSpc>
              <a:spcBef>
                <a:spcPts val="0"/>
              </a:spcBef>
              <a:buNone/>
            </a:pPr>
            <a:r>
              <a:rPr lang="en-US" sz="1800">
                <a:latin typeface="Consolas" panose="020B0609020204030204" charset="0"/>
              </a:rPr>
              <a:t>&gt;&gt;&gt; from random import randint</a:t>
            </a:r>
          </a:p>
          <a:p>
            <a:pPr marL="0" indent="0" fontAlgn="auto">
              <a:lnSpc>
                <a:spcPct val="100000"/>
              </a:lnSpc>
              <a:spcBef>
                <a:spcPts val="0"/>
              </a:spcBef>
              <a:buNone/>
            </a:pPr>
            <a:r>
              <a:rPr lang="en-US" sz="1800">
                <a:latin typeface="Consolas" panose="020B0609020204030204" charset="0"/>
              </a:rPr>
              <a:t>&gt;&gt;&gt; x = [randint(1,100) for i in range(10)]     #生成10个[1,100]区间内的随机数</a:t>
            </a:r>
          </a:p>
          <a:p>
            <a:pPr marL="0" indent="0" fontAlgn="auto">
              <a:lnSpc>
                <a:spcPct val="100000"/>
              </a:lnSpc>
              <a:spcBef>
                <a:spcPts val="0"/>
              </a:spcBef>
              <a:buNone/>
            </a:pPr>
            <a:r>
              <a:rPr lang="en-US" sz="1800">
                <a:latin typeface="Consolas" panose="020B0609020204030204" charset="0"/>
              </a:rPr>
              <a:t>&gt;&gt;&gt; x</a:t>
            </a:r>
          </a:p>
          <a:p>
            <a:pPr marL="0" indent="0" fontAlgn="auto">
              <a:lnSpc>
                <a:spcPct val="100000"/>
              </a:lnSpc>
              <a:spcBef>
                <a:spcPts val="0"/>
              </a:spcBef>
              <a:buNone/>
            </a:pPr>
            <a:r>
              <a:rPr lang="en-US" sz="1800">
                <a:solidFill>
                  <a:srgbClr val="00B0F0"/>
                </a:solidFill>
                <a:latin typeface="Consolas" panose="020B0609020204030204" charset="0"/>
              </a:rPr>
              <a:t>[46, 76, 47, 28, 5, 15, 57, 29, 9, 40]</a:t>
            </a:r>
          </a:p>
          <a:p>
            <a:pPr marL="0" indent="0" fontAlgn="auto">
              <a:lnSpc>
                <a:spcPct val="100000"/>
              </a:lnSpc>
              <a:spcBef>
                <a:spcPts val="0"/>
              </a:spcBef>
              <a:buNone/>
            </a:pPr>
            <a:r>
              <a:rPr lang="en-US" sz="1800">
                <a:latin typeface="Consolas" panose="020B0609020204030204" charset="0"/>
              </a:rPr>
              <a:t>&gt;&gt;&gt; list(map(lambda i: i+5, x))                 #所有元素同时加5</a:t>
            </a:r>
          </a:p>
          <a:p>
            <a:pPr marL="0" indent="0" fontAlgn="auto">
              <a:lnSpc>
                <a:spcPct val="100000"/>
              </a:lnSpc>
              <a:spcBef>
                <a:spcPts val="0"/>
              </a:spcBef>
              <a:buNone/>
            </a:pPr>
            <a:r>
              <a:rPr lang="en-US" sz="1800">
                <a:solidFill>
                  <a:srgbClr val="00B0F0"/>
                </a:solidFill>
                <a:latin typeface="Consolas" panose="020B0609020204030204" charset="0"/>
              </a:rPr>
              <a:t>[51, 81, 52, 33, 10, 20, 62, 34, 14, 45]</a:t>
            </a:r>
          </a:p>
          <a:p>
            <a:pPr marL="0" indent="0" fontAlgn="auto">
              <a:lnSpc>
                <a:spcPct val="100000"/>
              </a:lnSpc>
              <a:spcBef>
                <a:spcPts val="0"/>
              </a:spcBef>
              <a:buNone/>
            </a:pPr>
            <a:r>
              <a:rPr lang="en-US" sz="1800">
                <a:latin typeface="Consolas" panose="020B0609020204030204" charset="0"/>
              </a:rPr>
              <a:t>&gt;&gt;&gt; [i+5 for i in x]                            #使用列表推导式实现同样功能</a:t>
            </a:r>
          </a:p>
          <a:p>
            <a:pPr marL="0" indent="0" fontAlgn="auto">
              <a:lnSpc>
                <a:spcPct val="100000"/>
              </a:lnSpc>
              <a:spcBef>
                <a:spcPts val="0"/>
              </a:spcBef>
              <a:buNone/>
            </a:pPr>
            <a:r>
              <a:rPr lang="en-US" sz="1800">
                <a:solidFill>
                  <a:srgbClr val="00B0F0"/>
                </a:solidFill>
                <a:latin typeface="Consolas" panose="020B0609020204030204" charset="0"/>
              </a:rPr>
              <a:t>[51, 81, 52, 33, 10, 20, 62, 34, 14, 45]  </a:t>
            </a:r>
          </a:p>
          <a:p>
            <a:pPr marL="0" indent="0" fontAlgn="auto">
              <a:lnSpc>
                <a:spcPct val="100000"/>
              </a:lnSpc>
              <a:spcBef>
                <a:spcPts val="0"/>
              </a:spcBef>
              <a:buNone/>
            </a:pPr>
            <a:r>
              <a:rPr lang="en-US" sz="1800">
                <a:latin typeface="Consolas" panose="020B0609020204030204" charset="0"/>
              </a:rPr>
              <a:t>&gt;&gt;&gt; x = [randint(1,10) for i in range(10)]      #生成两个列表</a:t>
            </a:r>
          </a:p>
          <a:p>
            <a:pPr marL="0" indent="0" fontAlgn="auto">
              <a:lnSpc>
                <a:spcPct val="100000"/>
              </a:lnSpc>
              <a:spcBef>
                <a:spcPts val="0"/>
              </a:spcBef>
              <a:buNone/>
            </a:pPr>
            <a:r>
              <a:rPr lang="en-US" sz="1800">
                <a:latin typeface="Consolas" panose="020B0609020204030204" charset="0"/>
              </a:rPr>
              <a:t>&gt;&gt;&gt; y = [randint(1,10) for i in range(10)]</a:t>
            </a:r>
          </a:p>
          <a:p>
            <a:pPr marL="0" indent="0" fontAlgn="auto">
              <a:lnSpc>
                <a:spcPct val="100000"/>
              </a:lnSpc>
              <a:spcBef>
                <a:spcPts val="0"/>
              </a:spcBef>
              <a:buNone/>
            </a:pPr>
            <a:r>
              <a:rPr lang="en-US" sz="1800">
                <a:latin typeface="Consolas" panose="020B0609020204030204" charset="0"/>
              </a:rPr>
              <a:t>&gt;&gt;&gt; x</a:t>
            </a:r>
          </a:p>
          <a:p>
            <a:pPr marL="0" indent="0" fontAlgn="auto">
              <a:lnSpc>
                <a:spcPct val="100000"/>
              </a:lnSpc>
              <a:spcBef>
                <a:spcPts val="0"/>
              </a:spcBef>
              <a:buNone/>
            </a:pPr>
            <a:r>
              <a:rPr lang="en-US" sz="1800">
                <a:solidFill>
                  <a:srgbClr val="00B0F0"/>
                </a:solidFill>
                <a:latin typeface="Consolas" panose="020B0609020204030204" charset="0"/>
              </a:rPr>
              <a:t>[2, 2, 9, 6, 7, 9, 2, 1, 2, 7]</a:t>
            </a:r>
          </a:p>
          <a:p>
            <a:pPr marL="0" indent="0" fontAlgn="auto">
              <a:lnSpc>
                <a:spcPct val="100000"/>
              </a:lnSpc>
              <a:spcBef>
                <a:spcPts val="0"/>
              </a:spcBef>
              <a:buNone/>
            </a:pPr>
            <a:r>
              <a:rPr lang="en-US" sz="1800">
                <a:latin typeface="Consolas" panose="020B0609020204030204" charset="0"/>
              </a:rPr>
              <a:t>&gt;&gt;&gt; y</a:t>
            </a:r>
          </a:p>
          <a:p>
            <a:pPr marL="0" indent="0" fontAlgn="auto">
              <a:lnSpc>
                <a:spcPct val="100000"/>
              </a:lnSpc>
              <a:spcBef>
                <a:spcPts val="0"/>
              </a:spcBef>
              <a:buNone/>
            </a:pPr>
            <a:r>
              <a:rPr lang="en-US" sz="1800">
                <a:solidFill>
                  <a:srgbClr val="00B0F0"/>
                </a:solidFill>
                <a:latin typeface="Consolas" panose="020B0609020204030204" charset="0"/>
              </a:rPr>
              <a:t>[8, 1, 9, 7, 1, 5, 8, 4, 1, 9]</a:t>
            </a:r>
          </a:p>
          <a:p>
            <a:pPr marL="0" indent="0" fontAlgn="auto">
              <a:lnSpc>
                <a:spcPct val="100000"/>
              </a:lnSpc>
              <a:spcBef>
                <a:spcPts val="0"/>
              </a:spcBef>
              <a:buNone/>
            </a:pPr>
            <a:r>
              <a:rPr lang="en-US" sz="1800">
                <a:latin typeface="Consolas" panose="020B0609020204030204" charset="0"/>
              </a:rPr>
              <a:t>&gt;&gt;&gt; import operator</a:t>
            </a:r>
          </a:p>
          <a:p>
            <a:pPr marL="0" indent="0" fontAlgn="auto">
              <a:lnSpc>
                <a:spcPct val="100000"/>
              </a:lnSpc>
              <a:spcBef>
                <a:spcPts val="0"/>
              </a:spcBef>
              <a:buNone/>
            </a:pPr>
            <a:r>
              <a:rPr lang="en-US" sz="1800">
                <a:latin typeface="Consolas" panose="020B0609020204030204" charset="0"/>
              </a:rPr>
              <a:t>&gt;&gt;&gt; sum(map(operator.mul, x, y))                #向量内积</a:t>
            </a:r>
          </a:p>
          <a:p>
            <a:pPr marL="0" indent="0" fontAlgn="auto">
              <a:lnSpc>
                <a:spcPct val="100000"/>
              </a:lnSpc>
              <a:spcBef>
                <a:spcPts val="0"/>
              </a:spcBef>
              <a:buNone/>
            </a:pPr>
            <a:r>
              <a:rPr lang="en-US" sz="1800">
                <a:solidFill>
                  <a:srgbClr val="00B0F0"/>
                </a:solidFill>
                <a:latin typeface="Consolas" panose="020B0609020204030204" charset="0"/>
              </a:rPr>
              <a:t>278</a:t>
            </a:r>
          </a:p>
          <a:p>
            <a:pPr marL="0" indent="0" fontAlgn="auto">
              <a:lnSpc>
                <a:spcPct val="100000"/>
              </a:lnSpc>
              <a:spcBef>
                <a:spcPts val="0"/>
              </a:spcBef>
              <a:buNone/>
            </a:pPr>
            <a:r>
              <a:rPr lang="en-US" sz="1800">
                <a:latin typeface="Consolas" panose="020B0609020204030204" charset="0"/>
              </a:rPr>
              <a:t>&gt;&gt;&gt; sum((i*j for i, j in zip(x, y)))            #使用内置函数计算向量内积</a:t>
            </a:r>
          </a:p>
          <a:p>
            <a:pPr marL="0" indent="0" fontAlgn="auto">
              <a:lnSpc>
                <a:spcPct val="100000"/>
              </a:lnSpc>
              <a:spcBef>
                <a:spcPts val="0"/>
              </a:spcBef>
              <a:buNone/>
            </a:pPr>
            <a:r>
              <a:rPr lang="en-US" sz="1800">
                <a:solidFill>
                  <a:srgbClr val="00B0F0"/>
                </a:solidFill>
                <a:latin typeface="Consolas" panose="020B0609020204030204" charset="0"/>
              </a:rPr>
              <a:t>278</a:t>
            </a:r>
          </a:p>
          <a:p>
            <a:pPr marL="0" indent="0" fontAlgn="auto">
              <a:lnSpc>
                <a:spcPct val="100000"/>
              </a:lnSpc>
              <a:spcBef>
                <a:spcPts val="0"/>
              </a:spcBef>
              <a:buNone/>
            </a:pPr>
            <a:r>
              <a:rPr lang="en-US" sz="1800">
                <a:latin typeface="Consolas" panose="020B0609020204030204" charset="0"/>
              </a:rPr>
              <a:t>&gt;&gt;&gt; list(map(operator.add, x, y))               #两个等长的向量对应元素相加</a:t>
            </a:r>
          </a:p>
          <a:p>
            <a:pPr marL="0" indent="0" fontAlgn="auto">
              <a:lnSpc>
                <a:spcPct val="100000"/>
              </a:lnSpc>
              <a:spcBef>
                <a:spcPts val="0"/>
              </a:spcBef>
              <a:buNone/>
            </a:pPr>
            <a:r>
              <a:rPr lang="en-US" sz="1800">
                <a:solidFill>
                  <a:srgbClr val="00B0F0"/>
                </a:solidFill>
                <a:latin typeface="Consolas" panose="020B0609020204030204" charset="0"/>
              </a:rPr>
              <a:t>[10, 3, 18, 13, 8, 14, 10, 5, 3, 16] </a:t>
            </a:r>
          </a:p>
          <a:p>
            <a:pPr marL="0" indent="0" fontAlgn="auto">
              <a:lnSpc>
                <a:spcPct val="100000"/>
              </a:lnSpc>
              <a:spcBef>
                <a:spcPts val="0"/>
              </a:spcBef>
              <a:buNone/>
            </a:pPr>
            <a:r>
              <a:rPr lang="en-US" sz="1800">
                <a:latin typeface="Consolas" panose="020B0609020204030204" charset="0"/>
              </a:rPr>
              <a:t>&gt;&gt;&gt; list(map(lambda i,j: i+j, x, y))            #使用lambda表达式实现同样功能</a:t>
            </a:r>
          </a:p>
          <a:p>
            <a:pPr marL="0" indent="0" fontAlgn="auto">
              <a:lnSpc>
                <a:spcPct val="100000"/>
              </a:lnSpc>
              <a:spcBef>
                <a:spcPts val="0"/>
              </a:spcBef>
              <a:buNone/>
            </a:pPr>
            <a:r>
              <a:rPr lang="en-US" sz="1800">
                <a:solidFill>
                  <a:srgbClr val="00B0F0"/>
                </a:solidFill>
                <a:latin typeface="Consolas" panose="020B0609020204030204" charset="0"/>
              </a:rPr>
              <a:t>[10, 3, 18, 13, 8, 14, 10, 5, 3, 16]</a:t>
            </a:r>
          </a:p>
          <a:p>
            <a:pPr marL="0" indent="0" fontAlgn="auto">
              <a:lnSpc>
                <a:spcPct val="100000"/>
              </a:lnSpc>
              <a:spcBef>
                <a:spcPts val="0"/>
              </a:spcBef>
              <a:buNone/>
            </a:pPr>
            <a:r>
              <a:rPr lang="en-US" sz="1800">
                <a:latin typeface="Consolas" panose="020B0609020204030204" charset="0"/>
              </a:rPr>
              <a:t>&gt;&gt;&gt; [i+j for i,j in zip(x,y)]                   #使用列表推导式实现同样功能</a:t>
            </a:r>
          </a:p>
          <a:p>
            <a:pPr marL="0" indent="0" fontAlgn="auto">
              <a:lnSpc>
                <a:spcPct val="100000"/>
              </a:lnSpc>
              <a:spcBef>
                <a:spcPts val="0"/>
              </a:spcBef>
              <a:buNone/>
            </a:pPr>
            <a:r>
              <a:rPr lang="en-US" sz="1800">
                <a:solidFill>
                  <a:srgbClr val="00B0F0"/>
                </a:solidFill>
                <a:latin typeface="Consolas" panose="020B0609020204030204" charset="0"/>
              </a:rPr>
              <a:t>[10, 3, 18, 13, 8, 14, 10, 5, 3, 16]</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3.1.7  </a:t>
            </a:r>
            <a:r>
              <a:rPr lang="zh-CN" altLang="en-US"/>
              <a:t>列表推导式语法与应用案例</a:t>
            </a:r>
          </a:p>
        </p:txBody>
      </p:sp>
      <p:sp>
        <p:nvSpPr>
          <p:cNvPr id="3" name="内容占位符 2"/>
          <p:cNvSpPr>
            <a:spLocks noGrp="1"/>
          </p:cNvSpPr>
          <p:nvPr>
            <p:ph idx="1"/>
          </p:nvPr>
        </p:nvSpPr>
        <p:spPr/>
        <p:txBody>
          <a:bodyPr/>
          <a:lstStyle/>
          <a:p>
            <a:pPr fontAlgn="base">
              <a:lnSpc>
                <a:spcPct val="150000"/>
              </a:lnSpc>
              <a:spcBef>
                <a:spcPts val="0"/>
              </a:spcBef>
              <a:buFont typeface="Arial" panose="020B0604020202020204" pitchFamily="34" charset="0"/>
              <a:buChar char="•"/>
            </a:pPr>
            <a:r>
              <a:rPr lang="en-US" altLang="x-none" sz="2400" dirty="0">
                <a:effectLst/>
                <a:latin typeface="宋体" panose="02010600030101010101" pitchFamily="2" charset="-122"/>
                <a:sym typeface="+mn-ea"/>
              </a:rPr>
              <a:t>列表推导式使用非常简洁的方式来快速生成满足特定需求的列表，代码具有非常强的可读性。</a:t>
            </a:r>
            <a:endParaRPr lang="en-US" altLang="x-none" sz="2400" strike="noStrike" noProof="1">
              <a:effectLst/>
              <a:latin typeface="宋体" panose="02010600030101010101" pitchFamily="2" charset="-122"/>
            </a:endParaRPr>
          </a:p>
          <a:p>
            <a:pPr fontAlgn="base">
              <a:lnSpc>
                <a:spcPct val="150000"/>
              </a:lnSpc>
              <a:spcBef>
                <a:spcPts val="0"/>
              </a:spcBef>
              <a:buFont typeface="Arial" panose="020B0604020202020204" pitchFamily="34" charset="0"/>
              <a:buChar char="•"/>
            </a:pPr>
            <a:r>
              <a:rPr lang="zh-CN" altLang="en-US" sz="2400" dirty="0">
                <a:effectLst/>
                <a:latin typeface="宋体" panose="02010600030101010101" pitchFamily="2" charset="-122"/>
                <a:sym typeface="+mn-ea"/>
              </a:rPr>
              <a:t>列表推导式语法形式为：</a:t>
            </a:r>
            <a:endParaRPr lang="zh-CN" altLang="en-US" sz="2400" strike="noStrike" noProof="1">
              <a:effectLst/>
              <a:latin typeface="宋体" panose="02010600030101010101" pitchFamily="2" charset="-122"/>
            </a:endParaRPr>
          </a:p>
          <a:p>
            <a:pPr marL="0" indent="0" fontAlgn="base">
              <a:lnSpc>
                <a:spcPct val="100000"/>
              </a:lnSpc>
              <a:spcBef>
                <a:spcPts val="0"/>
              </a:spcBef>
              <a:buFont typeface="Wingdings" panose="05000000000000000000" charset="0"/>
              <a:buNone/>
            </a:pPr>
            <a:r>
              <a:rPr lang="en-US" altLang="x-none" sz="2000" dirty="0">
                <a:effectLst/>
                <a:latin typeface="Consolas" panose="020B0609020204030204" charset="0"/>
                <a:sym typeface="+mn-ea"/>
              </a:rPr>
              <a:t>[expression for expr1 in sequence1 if condition1</a:t>
            </a:r>
            <a:endParaRPr lang="en-US" altLang="x-none" sz="2000" strike="noStrike" noProof="1">
              <a:effectLst/>
              <a:latin typeface="Consolas" panose="020B0609020204030204" charset="0"/>
            </a:endParaRPr>
          </a:p>
          <a:p>
            <a:pPr marL="0" indent="0" fontAlgn="base">
              <a:lnSpc>
                <a:spcPct val="100000"/>
              </a:lnSpc>
              <a:spcBef>
                <a:spcPts val="0"/>
              </a:spcBef>
              <a:buFont typeface="Wingdings" panose="05000000000000000000" charset="0"/>
              <a:buNone/>
            </a:pPr>
            <a:r>
              <a:rPr lang="en-US" altLang="x-none" sz="2000" dirty="0">
                <a:effectLst/>
                <a:latin typeface="Consolas" panose="020B0609020204030204" charset="0"/>
                <a:sym typeface="+mn-ea"/>
              </a:rPr>
              <a:t>            for expr2 in sequence2 if condition2</a:t>
            </a:r>
            <a:endParaRPr lang="en-US" altLang="x-none" sz="2000" strike="noStrike" noProof="1">
              <a:effectLst/>
              <a:latin typeface="Consolas" panose="020B0609020204030204" charset="0"/>
            </a:endParaRPr>
          </a:p>
          <a:p>
            <a:pPr marL="0" indent="0" fontAlgn="base">
              <a:lnSpc>
                <a:spcPct val="100000"/>
              </a:lnSpc>
              <a:spcBef>
                <a:spcPts val="0"/>
              </a:spcBef>
              <a:buFont typeface="Wingdings" panose="05000000000000000000" charset="0"/>
              <a:buNone/>
            </a:pPr>
            <a:r>
              <a:rPr lang="en-US" altLang="x-none" sz="2000" dirty="0">
                <a:effectLst/>
                <a:latin typeface="Consolas" panose="020B0609020204030204" charset="0"/>
                <a:sym typeface="+mn-ea"/>
              </a:rPr>
              <a:t>            for expr3 in sequence3 if condition3</a:t>
            </a:r>
            <a:endParaRPr lang="en-US" altLang="x-none" sz="2000" strike="noStrike" noProof="1">
              <a:effectLst/>
              <a:latin typeface="Consolas" panose="020B0609020204030204" charset="0"/>
            </a:endParaRPr>
          </a:p>
          <a:p>
            <a:pPr marL="0" indent="0" fontAlgn="base">
              <a:lnSpc>
                <a:spcPct val="100000"/>
              </a:lnSpc>
              <a:spcBef>
                <a:spcPts val="0"/>
              </a:spcBef>
              <a:buFont typeface="Wingdings" panose="05000000000000000000" charset="0"/>
              <a:buNone/>
            </a:pPr>
            <a:r>
              <a:rPr lang="en-US" altLang="x-none" sz="2000" dirty="0">
                <a:effectLst/>
                <a:latin typeface="Consolas" panose="020B0609020204030204" charset="0"/>
                <a:sym typeface="+mn-ea"/>
              </a:rPr>
              <a:t>            ...</a:t>
            </a:r>
            <a:endParaRPr lang="en-US" altLang="x-none" sz="2000" strike="noStrike" noProof="1">
              <a:effectLst/>
              <a:latin typeface="Consolas" panose="020B0609020204030204" charset="0"/>
            </a:endParaRPr>
          </a:p>
          <a:p>
            <a:pPr marL="0" indent="0" fontAlgn="base">
              <a:lnSpc>
                <a:spcPct val="100000"/>
              </a:lnSpc>
              <a:spcBef>
                <a:spcPts val="0"/>
              </a:spcBef>
              <a:buFont typeface="Wingdings" panose="05000000000000000000" charset="0"/>
              <a:buNone/>
            </a:pPr>
            <a:r>
              <a:rPr lang="en-US" altLang="x-none" sz="2000" dirty="0">
                <a:effectLst/>
                <a:latin typeface="Consolas" panose="020B0609020204030204" charset="0"/>
                <a:sym typeface="+mn-ea"/>
              </a:rPr>
              <a:t>            for exprN in sequenceN if conditionN]</a:t>
            </a:r>
            <a:endParaRPr lang="en-US" altLang="x-none" sz="2000" strike="noStrike" noProof="1">
              <a:effectLst/>
              <a:latin typeface="Consolas" panose="020B0609020204030204" charset="0"/>
            </a:endParaRPr>
          </a:p>
          <a:p>
            <a:pPr marL="1905" indent="-344805" fontAlgn="base">
              <a:lnSpc>
                <a:spcPct val="80000"/>
              </a:lnSpc>
              <a:buNone/>
            </a:pPr>
            <a:endParaRPr lang="zh-CN" altLang="en-US" sz="24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3.1.7  </a:t>
            </a:r>
            <a:r>
              <a:rPr lang="zh-CN" altLang="en-US">
                <a:sym typeface="+mn-ea"/>
              </a:rPr>
              <a:t>列表推导式语法与应用案例</a:t>
            </a:r>
            <a:endParaRPr lang="zh-CN" altLang="en-US"/>
          </a:p>
        </p:txBody>
      </p:sp>
      <p:sp>
        <p:nvSpPr>
          <p:cNvPr id="3" name="内容占位符 2"/>
          <p:cNvSpPr>
            <a:spLocks noGrp="1"/>
          </p:cNvSpPr>
          <p:nvPr>
            <p:ph idx="1"/>
          </p:nvPr>
        </p:nvSpPr>
        <p:spPr/>
        <p:txBody>
          <a:bodyPr/>
          <a:lstStyle/>
          <a:p>
            <a:r>
              <a:rPr lang="zh-CN" altLang="en-US" sz="2400"/>
              <a:t>列表推导式在逻辑上等价于一个循环语句，只是形式上更加简洁。例如：</a:t>
            </a:r>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&gt;&gt;&gt; aList = [x*x for x in range(10)]</a:t>
            </a:r>
          </a:p>
          <a:p>
            <a:pPr marL="0" indent="0">
              <a:buNone/>
            </a:pPr>
            <a:r>
              <a:rPr lang="zh-CN" altLang="en-US" sz="2400">
                <a:latin typeface="Consolas" panose="020B0609020204030204" charset="0"/>
              </a:rPr>
              <a:t>相当于</a:t>
            </a:r>
          </a:p>
          <a:p>
            <a:pPr marL="0" indent="0">
              <a:buNone/>
            </a:pPr>
            <a:r>
              <a:rPr lang="zh-CN" altLang="en-US" sz="2000">
                <a:latin typeface="Consolas" panose="020B0609020204030204" charset="0"/>
              </a:rPr>
              <a:t>&gt;&gt;&gt; aList = []</a:t>
            </a:r>
          </a:p>
          <a:p>
            <a:pPr marL="0" indent="0">
              <a:buNone/>
            </a:pPr>
            <a:r>
              <a:rPr lang="zh-CN" altLang="en-US" sz="2000">
                <a:latin typeface="Consolas" panose="020B0609020204030204" charset="0"/>
              </a:rPr>
              <a:t>&gt;&gt;&gt; for x in range(10):</a:t>
            </a:r>
          </a:p>
          <a:p>
            <a:pPr marL="0" indent="0">
              <a:buNone/>
            </a:pPr>
            <a:r>
              <a:rPr lang="zh-CN" altLang="en-US" sz="2000">
                <a:latin typeface="Consolas" panose="020B0609020204030204" charset="0"/>
              </a:rPr>
              <a:t>    aList.append(x*x)</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3.1.7  </a:t>
            </a:r>
            <a:r>
              <a:rPr lang="zh-CN" altLang="en-US">
                <a:sym typeface="+mn-ea"/>
              </a:rPr>
              <a:t>列表推导式语法与应用案例</a:t>
            </a:r>
            <a:endParaRPr lang="zh-CN" altLang="en-US"/>
          </a:p>
        </p:txBody>
      </p:sp>
      <p:sp>
        <p:nvSpPr>
          <p:cNvPr id="3" name="内容占位符 2"/>
          <p:cNvSpPr>
            <a:spLocks noGrp="1"/>
          </p:cNvSpPr>
          <p:nvPr>
            <p:ph idx="1"/>
          </p:nvPr>
        </p:nvSpPr>
        <p:spPr/>
        <p:txBody>
          <a:bodyPr/>
          <a:lstStyle/>
          <a:p>
            <a:pPr marL="0" indent="0">
              <a:buNone/>
            </a:pPr>
            <a:r>
              <a:rPr lang="zh-CN" altLang="en-US" sz="2000">
                <a:latin typeface="Consolas" panose="020B0609020204030204" charset="0"/>
              </a:rPr>
              <a:t>&gt;&gt;&gt; freshfruit = [' banana', ' loganberry ', 'passion fruit ']</a:t>
            </a:r>
          </a:p>
          <a:p>
            <a:pPr marL="0" indent="0">
              <a:buNone/>
            </a:pPr>
            <a:r>
              <a:rPr lang="zh-CN" altLang="en-US" sz="2000">
                <a:latin typeface="Consolas" panose="020B0609020204030204" charset="0"/>
              </a:rPr>
              <a:t>&gt;&gt;&gt; aList = [w.strip() for w in freshfruit]</a:t>
            </a:r>
          </a:p>
          <a:p>
            <a:pPr marL="0" indent="0">
              <a:buNone/>
            </a:pPr>
            <a:endParaRPr lang="zh-CN" altLang="en-US" sz="2000">
              <a:latin typeface="Consolas" panose="020B0609020204030204" charset="0"/>
            </a:endParaRPr>
          </a:p>
          <a:p>
            <a:pPr>
              <a:buFont typeface="Wingdings" panose="05000000000000000000" charset="0"/>
              <a:buChar char=""/>
            </a:pPr>
            <a:r>
              <a:rPr lang="zh-CN" altLang="en-US" sz="2400">
                <a:latin typeface="Consolas" panose="020B0609020204030204" charset="0"/>
              </a:rPr>
              <a:t>等价于下面的代码</a:t>
            </a:r>
          </a:p>
          <a:p>
            <a:pPr marL="0" indent="0">
              <a:buNone/>
            </a:pPr>
            <a:r>
              <a:rPr lang="zh-CN" altLang="en-US" sz="2000">
                <a:latin typeface="Consolas" panose="020B0609020204030204" charset="0"/>
              </a:rPr>
              <a:t>&gt;&gt;&gt; aList = []</a:t>
            </a:r>
          </a:p>
          <a:p>
            <a:pPr marL="0" indent="0">
              <a:buNone/>
            </a:pPr>
            <a:r>
              <a:rPr lang="zh-CN" altLang="en-US" sz="2000">
                <a:latin typeface="Consolas" panose="020B0609020204030204" charset="0"/>
              </a:rPr>
              <a:t>&gt;&gt;&gt; for item in freshfruit:</a:t>
            </a:r>
          </a:p>
          <a:p>
            <a:pPr marL="0" indent="0">
              <a:buNone/>
            </a:pPr>
            <a:r>
              <a:rPr lang="zh-CN" altLang="en-US" sz="2000">
                <a:latin typeface="Consolas" panose="020B0609020204030204" charset="0"/>
              </a:rPr>
              <a:t>    aList.append(item.strip())</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3.1.7  </a:t>
            </a:r>
            <a:r>
              <a:rPr lang="zh-CN" altLang="en-US">
                <a:sym typeface="+mn-ea"/>
              </a:rPr>
              <a:t>列表推导式语法与应用案例</a:t>
            </a:r>
            <a:endParaRPr lang="zh-CN" altLang="en-US"/>
          </a:p>
        </p:txBody>
      </p:sp>
      <p:sp>
        <p:nvSpPr>
          <p:cNvPr id="3" name="内容占位符 2"/>
          <p:cNvSpPr>
            <a:spLocks noGrp="1"/>
          </p:cNvSpPr>
          <p:nvPr>
            <p:ph idx="1"/>
          </p:nvPr>
        </p:nvSpPr>
        <p:spPr/>
        <p:txBody>
          <a:bodyPr>
            <a:normAutofit/>
          </a:bodyPr>
          <a:lstStyle/>
          <a:p>
            <a:pPr fontAlgn="base">
              <a:lnSpc>
                <a:spcPct val="130000"/>
              </a:lnSpc>
              <a:spcBef>
                <a:spcPts val="0"/>
              </a:spcBef>
              <a:buFont typeface="Arial" panose="020B0604020202020204" pitchFamily="34" charset="0"/>
              <a:buChar char="•"/>
            </a:pPr>
            <a:r>
              <a:rPr lang="en-US" sz="2400">
                <a:sym typeface="+mn-ea"/>
              </a:rPr>
              <a:t>阿凡提与国王比赛下棋，国王说要是自己输了的话阿凡提想要什么他都可以拿得出来。阿凡提说那就要点米吧，棋盘一共64个小格子，在第一个格子里放1粒米，第二个格子里放2粒米，第三个格子里放4粒米，第四个格子里放8粒米，以此类推，后面每个格子里的米都是前一个格子里的2倍，一直把64个格子都放满。需要多少粒米呢？</a:t>
            </a:r>
            <a:endParaRPr lang="en-US" sz="2400" strike="noStrike" noProof="1">
              <a:sym typeface="+mn-ea"/>
            </a:endParaRPr>
          </a:p>
          <a:p>
            <a:pPr marL="0" indent="0" fontAlgn="base">
              <a:buNone/>
            </a:pPr>
            <a:endParaRPr lang="en-US" strike="noStrike" noProof="1">
              <a:latin typeface="Consolas" panose="020B0609020204030204" charset="0"/>
            </a:endParaRPr>
          </a:p>
          <a:p>
            <a:pPr marL="0" indent="0" fontAlgn="base">
              <a:buNone/>
            </a:pPr>
            <a:r>
              <a:rPr lang="en-US" sz="2000">
                <a:latin typeface="Consolas" panose="020B0609020204030204" charset="0"/>
                <a:sym typeface="+mn-ea"/>
              </a:rPr>
              <a:t>&gt;&gt;&gt; sum([2**i for i in range(64)])</a:t>
            </a:r>
            <a:endParaRPr lang="en-US" sz="2000" strike="noStrike" noProof="1">
              <a:latin typeface="Consolas" panose="020B0609020204030204" charset="0"/>
            </a:endParaRPr>
          </a:p>
          <a:p>
            <a:pPr marL="0" indent="0" fontAlgn="base">
              <a:buNone/>
            </a:pPr>
            <a:r>
              <a:rPr lang="en-US" sz="2000">
                <a:solidFill>
                  <a:srgbClr val="00B0F0"/>
                </a:solidFill>
                <a:latin typeface="Consolas" panose="020B0609020204030204" charset="0"/>
                <a:sym typeface="+mn-ea"/>
              </a:rPr>
              <a:t>18446744073709551615</a:t>
            </a:r>
            <a:endParaRPr lang="en-US" sz="2000" strike="noStrike" noProof="1">
              <a:solidFill>
                <a:srgbClr val="00B0F0"/>
              </a:solidFill>
              <a:latin typeface="Consolas" panose="020B0609020204030204" charset="0"/>
            </a:endParaRPr>
          </a:p>
          <a:p>
            <a:pPr marL="0" indent="0" fontAlgn="base">
              <a:buNone/>
            </a:pPr>
            <a:r>
              <a:rPr lang="en-US" sz="2000">
                <a:latin typeface="Consolas" panose="020B0609020204030204" charset="0"/>
                <a:sym typeface="+mn-ea"/>
              </a:rPr>
              <a:t>&gt;&gt;&gt; int('1'*64, 2)</a:t>
            </a:r>
            <a:endParaRPr lang="en-US" sz="2000" strike="noStrike" noProof="1">
              <a:solidFill>
                <a:srgbClr val="00B0F0"/>
              </a:solidFill>
              <a:latin typeface="Consolas" panose="020B0609020204030204" charset="0"/>
            </a:endParaRPr>
          </a:p>
          <a:p>
            <a:pPr marL="0" indent="0" fontAlgn="base">
              <a:buNone/>
            </a:pPr>
            <a:r>
              <a:rPr lang="en-US" sz="2000">
                <a:solidFill>
                  <a:srgbClr val="00B0F0"/>
                </a:solidFill>
                <a:latin typeface="Consolas" panose="020B0609020204030204" charset="0"/>
                <a:sym typeface="+mn-ea"/>
              </a:rPr>
              <a:t>18446744073709551615</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3.1.7  </a:t>
            </a:r>
            <a:r>
              <a:rPr lang="zh-CN" altLang="en-US">
                <a:sym typeface="+mn-ea"/>
              </a:rPr>
              <a:t>列表推导式语法与应用案例</a:t>
            </a:r>
            <a:endParaRPr lang="zh-CN" altLang="en-US"/>
          </a:p>
        </p:txBody>
      </p:sp>
      <p:sp>
        <p:nvSpPr>
          <p:cNvPr id="3" name="内容占位符 2"/>
          <p:cNvSpPr>
            <a:spLocks noGrp="1"/>
          </p:cNvSpPr>
          <p:nvPr>
            <p:ph idx="1"/>
          </p:nvPr>
        </p:nvSpPr>
        <p:spPr/>
        <p:txBody>
          <a:bodyPr>
            <a:normAutofit fontScale="97500" lnSpcReduction="10000"/>
          </a:bodyPr>
          <a:lstStyle/>
          <a:p>
            <a:pPr marL="0" indent="0" fontAlgn="auto">
              <a:lnSpc>
                <a:spcPct val="100000"/>
              </a:lnSpc>
              <a:spcBef>
                <a:spcPts val="0"/>
              </a:spcBef>
              <a:buNone/>
            </a:pPr>
            <a:r>
              <a:rPr lang="zh-CN" altLang="en-US" sz="2400"/>
              <a:t>（1）实现嵌套列表的平铺</a:t>
            </a:r>
          </a:p>
          <a:p>
            <a:pPr marL="0" indent="0" fontAlgn="auto">
              <a:lnSpc>
                <a:spcPct val="100000"/>
              </a:lnSpc>
              <a:spcBef>
                <a:spcPts val="0"/>
              </a:spcBef>
              <a:buNone/>
            </a:pPr>
            <a:r>
              <a:rPr lang="zh-CN" altLang="en-US" sz="2000">
                <a:latin typeface="Consolas" panose="020B0609020204030204" charset="0"/>
              </a:rPr>
              <a:t>&gt;&gt;&gt; vec = [[1, 2, 3], [4, 5, 6], [7, 8, 9]]</a:t>
            </a:r>
          </a:p>
          <a:p>
            <a:pPr marL="0" indent="0" fontAlgn="auto">
              <a:lnSpc>
                <a:spcPct val="100000"/>
              </a:lnSpc>
              <a:spcBef>
                <a:spcPts val="0"/>
              </a:spcBef>
              <a:buNone/>
            </a:pPr>
            <a:r>
              <a:rPr lang="zh-CN" altLang="en-US" sz="2000">
                <a:latin typeface="Consolas" panose="020B0609020204030204" charset="0"/>
              </a:rPr>
              <a:t>&gt;&gt;&gt; [num for elem in vec for num in elem]</a:t>
            </a:r>
          </a:p>
          <a:p>
            <a:pPr marL="0" indent="0" fontAlgn="auto">
              <a:lnSpc>
                <a:spcPct val="100000"/>
              </a:lnSpc>
              <a:spcBef>
                <a:spcPts val="0"/>
              </a:spcBef>
              <a:buNone/>
            </a:pPr>
            <a:r>
              <a:rPr lang="zh-CN" altLang="en-US" sz="2000">
                <a:solidFill>
                  <a:srgbClr val="00B0F0"/>
                </a:solidFill>
                <a:latin typeface="Consolas" panose="020B0609020204030204" charset="0"/>
              </a:rPr>
              <a:t>[1, 2, 3, 4, 5, 6, 7, 8, 9] </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400"/>
              <a:t>在这个列表推导式中有2个循环，其中第一个循环可以看作是外循环，执行的慢；而第二个循环可以看作是内循环，执行的快。上面代码的执行过程等价于下面的写法：</a:t>
            </a:r>
          </a:p>
          <a:p>
            <a:pPr marL="0" indent="0" fontAlgn="auto">
              <a:lnSpc>
                <a:spcPct val="100000"/>
              </a:lnSpc>
              <a:spcBef>
                <a:spcPts val="0"/>
              </a:spcBef>
              <a:buNone/>
            </a:pPr>
            <a:r>
              <a:rPr lang="zh-CN" altLang="en-US" sz="2000">
                <a:latin typeface="Consolas" panose="020B0609020204030204" charset="0"/>
              </a:rPr>
              <a:t>&gt;&gt;&gt; vec = [[1, 2, 3], [4, 5, 6], [7, 8, 9]]</a:t>
            </a:r>
          </a:p>
          <a:p>
            <a:pPr marL="0" indent="0" fontAlgn="auto">
              <a:lnSpc>
                <a:spcPct val="100000"/>
              </a:lnSpc>
              <a:spcBef>
                <a:spcPts val="0"/>
              </a:spcBef>
              <a:buNone/>
            </a:pPr>
            <a:r>
              <a:rPr lang="zh-CN" altLang="en-US" sz="2000">
                <a:latin typeface="Consolas" panose="020B0609020204030204" charset="0"/>
              </a:rPr>
              <a:t>&gt;&gt;&gt; result = []</a:t>
            </a:r>
          </a:p>
          <a:p>
            <a:pPr marL="0" indent="0" fontAlgn="auto">
              <a:lnSpc>
                <a:spcPct val="100000"/>
              </a:lnSpc>
              <a:spcBef>
                <a:spcPts val="0"/>
              </a:spcBef>
              <a:buNone/>
            </a:pPr>
            <a:r>
              <a:rPr lang="zh-CN" altLang="en-US" sz="2000">
                <a:latin typeface="Consolas" panose="020B0609020204030204" charset="0"/>
              </a:rPr>
              <a:t>&gt;&gt;&gt; for elem in vec:</a:t>
            </a:r>
          </a:p>
          <a:p>
            <a:pPr marL="0" indent="0" fontAlgn="auto">
              <a:lnSpc>
                <a:spcPct val="100000"/>
              </a:lnSpc>
              <a:spcBef>
                <a:spcPts val="0"/>
              </a:spcBef>
              <a:buNone/>
            </a:pPr>
            <a:r>
              <a:rPr lang="zh-CN" altLang="en-US" sz="2000">
                <a:latin typeface="Consolas" panose="020B0609020204030204" charset="0"/>
              </a:rPr>
              <a:t>    for num in elem:</a:t>
            </a:r>
          </a:p>
          <a:p>
            <a:pPr marL="0" indent="0" fontAlgn="auto">
              <a:lnSpc>
                <a:spcPct val="100000"/>
              </a:lnSpc>
              <a:spcBef>
                <a:spcPts val="0"/>
              </a:spcBef>
              <a:buNone/>
            </a:pPr>
            <a:r>
              <a:rPr lang="zh-CN" altLang="en-US" sz="2000">
                <a:latin typeface="Consolas" panose="020B0609020204030204" charset="0"/>
              </a:rPr>
              <a:t>        result.append(num)</a:t>
            </a:r>
          </a:p>
          <a:p>
            <a:pPr marL="0" indent="0" fontAlgn="auto">
              <a:lnSpc>
                <a:spcPct val="100000"/>
              </a:lnSpc>
              <a:spcBef>
                <a:spcPts val="0"/>
              </a:spcBef>
              <a:buNone/>
            </a:pPr>
            <a:r>
              <a:rPr lang="zh-CN" altLang="en-US" sz="2000">
                <a:latin typeface="Consolas" panose="020B0609020204030204" charset="0"/>
              </a:rPr>
              <a:t>&gt;&gt;&gt; result</a:t>
            </a:r>
          </a:p>
          <a:p>
            <a:pPr marL="0" indent="0" fontAlgn="auto">
              <a:lnSpc>
                <a:spcPct val="100000"/>
              </a:lnSpc>
              <a:spcBef>
                <a:spcPts val="0"/>
              </a:spcBef>
              <a:buNone/>
            </a:pPr>
            <a:r>
              <a:rPr lang="zh-CN" altLang="en-US" sz="2000">
                <a:solidFill>
                  <a:srgbClr val="00B0F0"/>
                </a:solidFill>
                <a:latin typeface="Consolas" panose="020B0609020204030204" charset="0"/>
              </a:rPr>
              <a:t>[1, 2, 3, 4, 5, 6, 7, 8, 9]</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3.1  列表：打了激素的数组</a:t>
            </a:r>
          </a:p>
        </p:txBody>
      </p:sp>
      <p:sp>
        <p:nvSpPr>
          <p:cNvPr id="3" name="内容占位符 2"/>
          <p:cNvSpPr>
            <a:spLocks noGrp="1"/>
          </p:cNvSpPr>
          <p:nvPr>
            <p:ph idx="1"/>
          </p:nvPr>
        </p:nvSpPr>
        <p:spPr>
          <a:xfrm>
            <a:off x="838200" y="1321435"/>
            <a:ext cx="10793730" cy="4639945"/>
          </a:xfrm>
        </p:spPr>
        <p:txBody>
          <a:bodyPr/>
          <a:lstStyle/>
          <a:p>
            <a:pPr fontAlgn="auto">
              <a:lnSpc>
                <a:spcPct val="150000"/>
              </a:lnSpc>
              <a:spcBef>
                <a:spcPts val="0"/>
              </a:spcBef>
            </a:pPr>
            <a:r>
              <a:rPr lang="zh-CN" altLang="en-US" sz="2400"/>
              <a:t>列表（list）是最重要的Python内置对象之一，是</a:t>
            </a:r>
            <a:r>
              <a:rPr lang="zh-CN" altLang="en-US" sz="2400">
                <a:solidFill>
                  <a:srgbClr val="FF0000"/>
                </a:solidFill>
              </a:rPr>
              <a:t>包含若干元素的有序连续内存空间</a:t>
            </a:r>
            <a:r>
              <a:rPr lang="zh-CN" altLang="en-US" sz="2400"/>
              <a:t>。</a:t>
            </a:r>
            <a:r>
              <a:rPr lang="zh-CN" altLang="en-US" sz="2400">
                <a:solidFill>
                  <a:srgbClr val="FF0000"/>
                </a:solidFill>
              </a:rPr>
              <a:t>当列表增加或删除元素时，列表对象自动进行内存的扩展或收缩</a:t>
            </a:r>
            <a:r>
              <a:rPr lang="zh-CN" altLang="en-US" sz="2400"/>
              <a:t>，从而保证相邻元素之间没有缝隙。Python列表的这个内存自动管理功能可以大幅度减少程序员的负担，但</a:t>
            </a:r>
            <a:r>
              <a:rPr lang="zh-CN" altLang="en-US" sz="2400">
                <a:solidFill>
                  <a:srgbClr val="FF0000"/>
                </a:solidFill>
              </a:rPr>
              <a:t>插入和删除非尾部元素时涉及到列表中大量元素的移动</a:t>
            </a:r>
            <a:r>
              <a:rPr lang="zh-CN" altLang="en-US" sz="2400"/>
              <a:t>，会严重影响效率。</a:t>
            </a:r>
          </a:p>
          <a:p>
            <a:pPr fontAlgn="auto">
              <a:lnSpc>
                <a:spcPct val="150000"/>
              </a:lnSpc>
              <a:spcBef>
                <a:spcPts val="0"/>
              </a:spcBef>
            </a:pPr>
            <a:r>
              <a:rPr lang="zh-CN" altLang="en-US" sz="2400">
                <a:solidFill>
                  <a:srgbClr val="FF0000"/>
                </a:solidFill>
              </a:rPr>
              <a:t>在非尾部位置插入和删除元素时会改变该位置后面的元素在列表中的索引</a:t>
            </a:r>
            <a:r>
              <a:rPr lang="zh-CN" altLang="en-US" sz="2400"/>
              <a:t>，这对于某些操作可能会导致意外的错误结果。</a:t>
            </a:r>
          </a:p>
          <a:p>
            <a:pPr fontAlgn="auto">
              <a:lnSpc>
                <a:spcPct val="150000"/>
              </a:lnSpc>
              <a:spcBef>
                <a:spcPts val="0"/>
              </a:spcBef>
            </a:pPr>
            <a:r>
              <a:rPr lang="zh-CN" altLang="en-US" sz="2400"/>
              <a:t>除非确实有必要，否则</a:t>
            </a:r>
            <a:r>
              <a:rPr lang="zh-CN" altLang="en-US" sz="2400">
                <a:solidFill>
                  <a:srgbClr val="FF0000"/>
                </a:solidFill>
              </a:rPr>
              <a:t>应尽量从列表尾部进行元素的追加与删除操作</a:t>
            </a:r>
            <a:r>
              <a:rPr lang="zh-CN" altLang="en-US" sz="2400"/>
              <a:t>。</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3.1.7  </a:t>
            </a:r>
            <a:r>
              <a:rPr lang="zh-CN" altLang="en-US">
                <a:sym typeface="+mn-ea"/>
              </a:rPr>
              <a:t>列表推导式语法与应用案例</a:t>
            </a:r>
            <a:endParaRPr lang="zh-CN" altLang="en-US"/>
          </a:p>
        </p:txBody>
      </p:sp>
      <p:sp>
        <p:nvSpPr>
          <p:cNvPr id="3" name="内容占位符 2"/>
          <p:cNvSpPr>
            <a:spLocks noGrp="1"/>
          </p:cNvSpPr>
          <p:nvPr>
            <p:ph idx="1"/>
          </p:nvPr>
        </p:nvSpPr>
        <p:spPr/>
        <p:txBody>
          <a:bodyPr>
            <a:normAutofit/>
          </a:bodyPr>
          <a:lstStyle/>
          <a:p>
            <a:pPr marL="0" indent="0" fontAlgn="auto">
              <a:lnSpc>
                <a:spcPct val="100000"/>
              </a:lnSpc>
              <a:spcBef>
                <a:spcPts val="0"/>
              </a:spcBef>
              <a:buNone/>
            </a:pPr>
            <a:r>
              <a:rPr lang="zh-CN" altLang="en-US" sz="2400"/>
              <a:t>（2）过滤不符合条件的元素</a:t>
            </a:r>
          </a:p>
          <a:p>
            <a:pPr marL="0" indent="0" fontAlgn="auto">
              <a:lnSpc>
                <a:spcPct val="100000"/>
              </a:lnSpc>
              <a:spcBef>
                <a:spcPts val="0"/>
              </a:spcBef>
              <a:buNone/>
            </a:pPr>
            <a:r>
              <a:rPr lang="zh-CN" altLang="en-US" sz="2400"/>
              <a:t>在列表推导式中可以使用if子句对列表中的元素进行筛选，只在结果列表中保留符合条件的元素。下面的代码可以列出当前文件夹下所有Python源文件：</a:t>
            </a:r>
          </a:p>
          <a:p>
            <a:pPr marL="0" indent="0" fontAlgn="auto">
              <a:lnSpc>
                <a:spcPct val="100000"/>
              </a:lnSpc>
              <a:spcBef>
                <a:spcPts val="0"/>
              </a:spcBef>
              <a:buNone/>
            </a:pPr>
            <a:r>
              <a:rPr lang="zh-CN" altLang="en-US" sz="2000"/>
              <a:t>&gt;&gt;&gt; import os</a:t>
            </a:r>
          </a:p>
          <a:p>
            <a:pPr marL="0" indent="0" fontAlgn="auto">
              <a:lnSpc>
                <a:spcPct val="100000"/>
              </a:lnSpc>
              <a:spcBef>
                <a:spcPts val="0"/>
              </a:spcBef>
              <a:buNone/>
            </a:pPr>
            <a:r>
              <a:rPr lang="zh-CN" altLang="en-US" sz="2000"/>
              <a:t>&gt;&gt;&gt; [filename for filename in os.listdir('.') if filename.endswith(('.py', '.pyw'))]</a:t>
            </a:r>
          </a:p>
          <a:p>
            <a:pPr marL="0" indent="0" fontAlgn="auto">
              <a:lnSpc>
                <a:spcPct val="100000"/>
              </a:lnSpc>
              <a:spcBef>
                <a:spcPts val="0"/>
              </a:spcBef>
              <a:buNone/>
            </a:pPr>
            <a:endParaRPr lang="zh-CN" altLang="en-US" sz="2000"/>
          </a:p>
          <a:p>
            <a:pPr marL="0" indent="0" fontAlgn="auto">
              <a:lnSpc>
                <a:spcPct val="100000"/>
              </a:lnSpc>
              <a:spcBef>
                <a:spcPts val="0"/>
              </a:spcBef>
              <a:buNone/>
            </a:pPr>
            <a:r>
              <a:rPr lang="zh-CN" altLang="en-US" sz="2400"/>
              <a:t>下面的代码用于从列表中选择符合条件的元素组成新的列表：</a:t>
            </a:r>
          </a:p>
          <a:p>
            <a:pPr marL="0" indent="0" fontAlgn="auto">
              <a:lnSpc>
                <a:spcPct val="100000"/>
              </a:lnSpc>
              <a:spcBef>
                <a:spcPts val="0"/>
              </a:spcBef>
              <a:buNone/>
            </a:pPr>
            <a:r>
              <a:rPr lang="zh-CN" altLang="en-US" sz="2000"/>
              <a:t>&gt;&gt;&gt; aList = [-1, -4, 6, 7.5, -2.3, 9, -11]</a:t>
            </a:r>
          </a:p>
          <a:p>
            <a:pPr marL="0" indent="0" fontAlgn="auto">
              <a:lnSpc>
                <a:spcPct val="100000"/>
              </a:lnSpc>
              <a:spcBef>
                <a:spcPts val="0"/>
              </a:spcBef>
              <a:buNone/>
            </a:pPr>
            <a:r>
              <a:rPr lang="zh-CN" altLang="en-US" sz="2000"/>
              <a:t>&gt;&gt;&gt; [i for i in aList if i&gt;0]                          #所有大于0的数字</a:t>
            </a:r>
          </a:p>
          <a:p>
            <a:pPr marL="0" indent="0" fontAlgn="auto">
              <a:lnSpc>
                <a:spcPct val="100000"/>
              </a:lnSpc>
              <a:spcBef>
                <a:spcPts val="0"/>
              </a:spcBef>
              <a:buNone/>
            </a:pPr>
            <a:r>
              <a:rPr lang="zh-CN" altLang="en-US" sz="2000">
                <a:solidFill>
                  <a:srgbClr val="00B0F0"/>
                </a:solidFill>
              </a:rPr>
              <a:t>[6, 7.5, 9]</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3.1.7  </a:t>
            </a:r>
            <a:r>
              <a:rPr lang="zh-CN" altLang="en-US">
                <a:sym typeface="+mn-ea"/>
              </a:rPr>
              <a:t>列表推导式语法与应用案例</a:t>
            </a:r>
            <a:endParaRPr lang="zh-CN" altLang="en-US"/>
          </a:p>
        </p:txBody>
      </p:sp>
      <p:sp>
        <p:nvSpPr>
          <p:cNvPr id="3" name="内容占位符 2"/>
          <p:cNvSpPr>
            <a:spLocks noGrp="1"/>
          </p:cNvSpPr>
          <p:nvPr>
            <p:ph idx="1"/>
          </p:nvPr>
        </p:nvSpPr>
        <p:spPr>
          <a:xfrm>
            <a:off x="838200" y="1321435"/>
            <a:ext cx="11111230" cy="4639945"/>
          </a:xfrm>
        </p:spPr>
        <p:txBody>
          <a:bodyPr>
            <a:normAutofit/>
          </a:bodyPr>
          <a:lstStyle/>
          <a:p>
            <a:pPr indent="-207645" fontAlgn="auto">
              <a:lnSpc>
                <a:spcPct val="100000"/>
              </a:lnSpc>
              <a:spcBef>
                <a:spcPts val="0"/>
              </a:spcBef>
            </a:pPr>
            <a:r>
              <a:rPr lang="zh-CN" altLang="en-US" sz="2400" b="1"/>
              <a:t>问题解决：</a:t>
            </a:r>
            <a:r>
              <a:rPr lang="zh-CN" altLang="en-US" sz="2400"/>
              <a:t>已知有一个包含一些同学成绩的字典，现在需要计算所有成绩的最高分、最低分、平均分，并查找所有最高分同学，代码可以这样编写：</a:t>
            </a:r>
          </a:p>
          <a:p>
            <a:pPr marL="0" indent="0" fontAlgn="auto">
              <a:lnSpc>
                <a:spcPct val="100000"/>
              </a:lnSpc>
              <a:spcBef>
                <a:spcPts val="0"/>
              </a:spcBef>
              <a:buNone/>
            </a:pP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scores = {"Zhang San": 45, "Li Si": 78, "Wang Wu": 40, "Zhou Liu": 96,</a:t>
            </a:r>
          </a:p>
          <a:p>
            <a:pPr marL="0" indent="0" fontAlgn="auto">
              <a:lnSpc>
                <a:spcPct val="100000"/>
              </a:lnSpc>
              <a:spcBef>
                <a:spcPts val="0"/>
              </a:spcBef>
              <a:buNone/>
            </a:pPr>
            <a:r>
              <a:rPr lang="zh-CN" altLang="en-US" sz="1800">
                <a:latin typeface="Consolas" panose="020B0609020204030204" charset="0"/>
              </a:rPr>
              <a:t>              "Zhao Qi": 65, "Sun Ba": 90, "Zheng Jiu": 78, "Wu Shi": 99,</a:t>
            </a:r>
          </a:p>
          <a:p>
            <a:pPr marL="0" indent="0" fontAlgn="auto">
              <a:lnSpc>
                <a:spcPct val="100000"/>
              </a:lnSpc>
              <a:spcBef>
                <a:spcPts val="0"/>
              </a:spcBef>
              <a:buNone/>
            </a:pPr>
            <a:r>
              <a:rPr lang="zh-CN" altLang="en-US" sz="1800">
                <a:latin typeface="Consolas" panose="020B0609020204030204" charset="0"/>
              </a:rPr>
              <a:t>              "Dong Shiyi": 60}</a:t>
            </a:r>
          </a:p>
          <a:p>
            <a:pPr marL="0" indent="0" fontAlgn="auto">
              <a:lnSpc>
                <a:spcPct val="100000"/>
              </a:lnSpc>
              <a:spcBef>
                <a:spcPts val="0"/>
              </a:spcBef>
              <a:buNone/>
            </a:pPr>
            <a:r>
              <a:rPr lang="zh-CN" altLang="en-US" sz="1800">
                <a:latin typeface="Consolas" panose="020B0609020204030204" charset="0"/>
              </a:rPr>
              <a:t>&gt;&gt;&gt; highest = max(scores.values())                   #最高分</a:t>
            </a:r>
          </a:p>
          <a:p>
            <a:pPr marL="0" indent="0" fontAlgn="auto">
              <a:lnSpc>
                <a:spcPct val="100000"/>
              </a:lnSpc>
              <a:spcBef>
                <a:spcPts val="0"/>
              </a:spcBef>
              <a:buNone/>
            </a:pPr>
            <a:r>
              <a:rPr lang="zh-CN" altLang="en-US" sz="1800">
                <a:latin typeface="Consolas" panose="020B0609020204030204" charset="0"/>
              </a:rPr>
              <a:t>&gt;&gt;&gt; lowest = min(scores.values())                    #最低分</a:t>
            </a:r>
          </a:p>
          <a:p>
            <a:pPr marL="0" indent="0" fontAlgn="auto">
              <a:lnSpc>
                <a:spcPct val="100000"/>
              </a:lnSpc>
              <a:spcBef>
                <a:spcPts val="0"/>
              </a:spcBef>
              <a:buNone/>
            </a:pPr>
            <a:r>
              <a:rPr lang="zh-CN" altLang="en-US" sz="1800">
                <a:latin typeface="Consolas" panose="020B0609020204030204" charset="0"/>
              </a:rPr>
              <a:t>&gt;&gt;&gt; average = sum(scores.values()) / len(scores)        #平均分</a:t>
            </a:r>
          </a:p>
          <a:p>
            <a:pPr marL="0" indent="0" fontAlgn="auto">
              <a:lnSpc>
                <a:spcPct val="100000"/>
              </a:lnSpc>
              <a:spcBef>
                <a:spcPts val="0"/>
              </a:spcBef>
              <a:buNone/>
            </a:pPr>
            <a:r>
              <a:rPr lang="zh-CN" altLang="en-US" sz="1800">
                <a:latin typeface="Consolas" panose="020B0609020204030204" charset="0"/>
              </a:rPr>
              <a:t>&gt;&gt;&gt; highest, lowest, average</a:t>
            </a:r>
          </a:p>
          <a:p>
            <a:pPr marL="0" indent="0" fontAlgn="auto">
              <a:lnSpc>
                <a:spcPct val="100000"/>
              </a:lnSpc>
              <a:spcBef>
                <a:spcPts val="0"/>
              </a:spcBef>
              <a:buNone/>
            </a:pPr>
            <a:r>
              <a:rPr lang="zh-CN" altLang="en-US" sz="1800">
                <a:solidFill>
                  <a:srgbClr val="00B0F0"/>
                </a:solidFill>
                <a:latin typeface="Consolas" panose="020B0609020204030204" charset="0"/>
              </a:rPr>
              <a:t>(99, 40, 72.33333333333333)</a:t>
            </a:r>
          </a:p>
          <a:p>
            <a:pPr marL="0" indent="0" fontAlgn="auto">
              <a:lnSpc>
                <a:spcPct val="100000"/>
              </a:lnSpc>
              <a:spcBef>
                <a:spcPts val="0"/>
              </a:spcBef>
              <a:buNone/>
            </a:pPr>
            <a:r>
              <a:rPr lang="zh-CN" altLang="en-US" sz="1800">
                <a:latin typeface="Consolas" panose="020B0609020204030204" charset="0"/>
              </a:rPr>
              <a:t>&gt;&gt;&gt; highestPerson = [name for name, score in scores.items() if score == highest]</a:t>
            </a:r>
          </a:p>
          <a:p>
            <a:pPr marL="0" indent="0" fontAlgn="auto">
              <a:lnSpc>
                <a:spcPct val="100000"/>
              </a:lnSpc>
              <a:spcBef>
                <a:spcPts val="0"/>
              </a:spcBef>
              <a:buNone/>
            </a:pPr>
            <a:r>
              <a:rPr lang="zh-CN" altLang="en-US" sz="1800">
                <a:latin typeface="Consolas" panose="020B0609020204030204" charset="0"/>
              </a:rPr>
              <a:t>&gt;&gt;&gt; highestPerson</a:t>
            </a:r>
          </a:p>
          <a:p>
            <a:pPr marL="0" indent="0" fontAlgn="auto">
              <a:lnSpc>
                <a:spcPct val="100000"/>
              </a:lnSpc>
              <a:spcBef>
                <a:spcPts val="0"/>
              </a:spcBef>
              <a:buNone/>
            </a:pPr>
            <a:r>
              <a:rPr lang="zh-CN" altLang="en-US" sz="1800">
                <a:solidFill>
                  <a:srgbClr val="00B0F0"/>
                </a:solidFill>
                <a:latin typeface="Consolas" panose="020B0609020204030204" charset="0"/>
              </a:rPr>
              <a:t>['Wu Shi']</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3.1.7  </a:t>
            </a:r>
            <a:r>
              <a:rPr lang="zh-CN" altLang="en-US">
                <a:sym typeface="+mn-ea"/>
              </a:rPr>
              <a:t>列表推导式语法与应用案例</a:t>
            </a:r>
            <a:endParaRPr lang="zh-CN" altLang="en-US"/>
          </a:p>
        </p:txBody>
      </p:sp>
      <p:sp>
        <p:nvSpPr>
          <p:cNvPr id="3" name="内容占位符 2"/>
          <p:cNvSpPr>
            <a:spLocks noGrp="1"/>
          </p:cNvSpPr>
          <p:nvPr>
            <p:ph idx="1"/>
          </p:nvPr>
        </p:nvSpPr>
        <p:spPr>
          <a:xfrm>
            <a:off x="838200" y="1321435"/>
            <a:ext cx="10515600" cy="5034280"/>
          </a:xfrm>
        </p:spPr>
        <p:txBody>
          <a:bodyPr>
            <a:normAutofit/>
          </a:bodyPr>
          <a:lstStyle/>
          <a:p>
            <a:pPr marL="0" indent="0" fontAlgn="auto">
              <a:lnSpc>
                <a:spcPct val="100000"/>
              </a:lnSpc>
              <a:spcBef>
                <a:spcPts val="0"/>
              </a:spcBef>
              <a:buNone/>
            </a:pPr>
            <a:r>
              <a:rPr lang="zh-CN" altLang="en-US" sz="2400"/>
              <a:t>（3）同时遍历多个列表或可迭代对象</a:t>
            </a:r>
          </a:p>
          <a:p>
            <a:pPr marL="0" indent="0" fontAlgn="auto">
              <a:lnSpc>
                <a:spcPct val="100000"/>
              </a:lnSpc>
              <a:spcBef>
                <a:spcPts val="0"/>
              </a:spcBef>
              <a:buNone/>
            </a:pPr>
            <a:r>
              <a:rPr lang="zh-CN" altLang="en-US" sz="2000">
                <a:latin typeface="Consolas" panose="020B0609020204030204" charset="0"/>
              </a:rPr>
              <a:t>&gt;&gt;&gt; [(x, y) for x in [1, 2, 3] for y in [3, 1, 4] if x != y]</a:t>
            </a:r>
          </a:p>
          <a:p>
            <a:pPr marL="0" indent="0" fontAlgn="auto">
              <a:lnSpc>
                <a:spcPct val="100000"/>
              </a:lnSpc>
              <a:spcBef>
                <a:spcPts val="0"/>
              </a:spcBef>
              <a:buNone/>
            </a:pPr>
            <a:r>
              <a:rPr lang="zh-CN" altLang="en-US" sz="2000">
                <a:solidFill>
                  <a:srgbClr val="00B0F0"/>
                </a:solidFill>
                <a:latin typeface="Consolas" panose="020B0609020204030204" charset="0"/>
              </a:rPr>
              <a:t>[(1, 3), (1, 4), (2, 3), (2, 1), (2, 4), (3, 1), (3, 4)]</a:t>
            </a:r>
          </a:p>
          <a:p>
            <a:pPr marL="0" indent="0" fontAlgn="auto">
              <a:lnSpc>
                <a:spcPct val="100000"/>
              </a:lnSpc>
              <a:spcBef>
                <a:spcPts val="0"/>
              </a:spcBef>
              <a:buNone/>
            </a:pPr>
            <a:r>
              <a:rPr lang="zh-CN" altLang="en-US" sz="2000">
                <a:latin typeface="Consolas" panose="020B0609020204030204" charset="0"/>
              </a:rPr>
              <a:t>&gt;&gt;&gt; [(x, y) for x in [1, 2, 3] if x==1 for y in [3, 1, 4] if y!=x]</a:t>
            </a:r>
          </a:p>
          <a:p>
            <a:pPr marL="0" indent="0" fontAlgn="auto">
              <a:lnSpc>
                <a:spcPct val="100000"/>
              </a:lnSpc>
              <a:spcBef>
                <a:spcPts val="0"/>
              </a:spcBef>
              <a:buNone/>
            </a:pPr>
            <a:r>
              <a:rPr lang="zh-CN" altLang="en-US" sz="2000">
                <a:solidFill>
                  <a:srgbClr val="00B0F0"/>
                </a:solidFill>
                <a:latin typeface="Consolas" panose="020B0609020204030204" charset="0"/>
              </a:rPr>
              <a:t>[(1, 3), (1, 4)]</a:t>
            </a:r>
          </a:p>
          <a:p>
            <a:pPr marL="0" indent="0" fontAlgn="auto">
              <a:lnSpc>
                <a:spcPct val="100000"/>
              </a:lnSpc>
              <a:spcBef>
                <a:spcPts val="0"/>
              </a:spcBef>
              <a:buNone/>
            </a:pP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400"/>
              <a:t>对于包含多个循环的列表推导式，一定要清楚多个循环的执行顺序或“嵌套关系”。例如，上面第一个列表推导式等价于</a:t>
            </a:r>
          </a:p>
          <a:p>
            <a:pPr marL="0" indent="0" fontAlgn="auto">
              <a:lnSpc>
                <a:spcPct val="100000"/>
              </a:lnSpc>
              <a:spcBef>
                <a:spcPts val="0"/>
              </a:spcBef>
              <a:buNone/>
            </a:pPr>
            <a:r>
              <a:rPr lang="zh-CN" altLang="en-US" sz="2000">
                <a:latin typeface="Consolas" panose="020B0609020204030204" charset="0"/>
              </a:rPr>
              <a:t>&gt;&gt;&gt; result = []</a:t>
            </a:r>
          </a:p>
          <a:p>
            <a:pPr marL="0" indent="0" fontAlgn="auto">
              <a:lnSpc>
                <a:spcPct val="100000"/>
              </a:lnSpc>
              <a:spcBef>
                <a:spcPts val="0"/>
              </a:spcBef>
              <a:buNone/>
            </a:pPr>
            <a:r>
              <a:rPr lang="zh-CN" altLang="en-US" sz="2000">
                <a:latin typeface="Consolas" panose="020B0609020204030204" charset="0"/>
              </a:rPr>
              <a:t>&gt;&gt;&gt; for x in [1, 2, 3]:</a:t>
            </a:r>
          </a:p>
          <a:p>
            <a:pPr marL="0" indent="0" fontAlgn="auto">
              <a:lnSpc>
                <a:spcPct val="100000"/>
              </a:lnSpc>
              <a:spcBef>
                <a:spcPts val="0"/>
              </a:spcBef>
              <a:buNone/>
            </a:pPr>
            <a:r>
              <a:rPr lang="zh-CN" altLang="en-US" sz="2000">
                <a:latin typeface="Consolas" panose="020B0609020204030204" charset="0"/>
              </a:rPr>
              <a:t>    for y in [3, 1, 4]:</a:t>
            </a:r>
          </a:p>
          <a:p>
            <a:pPr marL="0" indent="0" fontAlgn="auto">
              <a:lnSpc>
                <a:spcPct val="100000"/>
              </a:lnSpc>
              <a:spcBef>
                <a:spcPts val="0"/>
              </a:spcBef>
              <a:buNone/>
            </a:pPr>
            <a:r>
              <a:rPr lang="zh-CN" altLang="en-US" sz="2000">
                <a:latin typeface="Consolas" panose="020B0609020204030204" charset="0"/>
              </a:rPr>
              <a:t>        if x != y:</a:t>
            </a:r>
          </a:p>
          <a:p>
            <a:pPr marL="0" indent="0" fontAlgn="auto">
              <a:lnSpc>
                <a:spcPct val="100000"/>
              </a:lnSpc>
              <a:spcBef>
                <a:spcPts val="0"/>
              </a:spcBef>
              <a:buNone/>
            </a:pPr>
            <a:r>
              <a:rPr lang="zh-CN" altLang="en-US" sz="2000">
                <a:latin typeface="Consolas" panose="020B0609020204030204" charset="0"/>
              </a:rPr>
              <a:t>            result.append((x,y))</a:t>
            </a:r>
          </a:p>
          <a:p>
            <a:pPr marL="0" indent="0" fontAlgn="auto">
              <a:lnSpc>
                <a:spcPct val="100000"/>
              </a:lnSpc>
              <a:spcBef>
                <a:spcPts val="0"/>
              </a:spcBef>
              <a:buNone/>
            </a:pPr>
            <a:r>
              <a:rPr lang="zh-CN" altLang="en-US" sz="2000">
                <a:latin typeface="Consolas" panose="020B0609020204030204" charset="0"/>
              </a:rPr>
              <a:t>&gt;&gt;&gt; result</a:t>
            </a:r>
          </a:p>
          <a:p>
            <a:pPr marL="0" indent="0" fontAlgn="auto">
              <a:lnSpc>
                <a:spcPct val="100000"/>
              </a:lnSpc>
              <a:spcBef>
                <a:spcPts val="0"/>
              </a:spcBef>
              <a:buNone/>
            </a:pPr>
            <a:r>
              <a:rPr lang="zh-CN" altLang="en-US" sz="2000">
                <a:solidFill>
                  <a:srgbClr val="00B0F0"/>
                </a:solidFill>
                <a:latin typeface="Consolas" panose="020B0609020204030204" charset="0"/>
              </a:rPr>
              <a:t>[(1, 3), (1, 4), (2, 3), (2, 1), (2, 4), (3, 1), (3, 4)]</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3.1.7  </a:t>
            </a:r>
            <a:r>
              <a:rPr lang="zh-CN" altLang="en-US">
                <a:sym typeface="+mn-ea"/>
              </a:rPr>
              <a:t>列表推导式语法与应用案例</a:t>
            </a:r>
            <a:endParaRPr lang="zh-CN" altLang="en-US"/>
          </a:p>
        </p:txBody>
      </p:sp>
      <p:sp>
        <p:nvSpPr>
          <p:cNvPr id="3" name="内容占位符 2"/>
          <p:cNvSpPr>
            <a:spLocks noGrp="1"/>
          </p:cNvSpPr>
          <p:nvPr>
            <p:ph idx="1"/>
          </p:nvPr>
        </p:nvSpPr>
        <p:spPr/>
        <p:txBody>
          <a:bodyPr>
            <a:normAutofit/>
          </a:bodyPr>
          <a:lstStyle/>
          <a:p>
            <a:pPr marL="0" indent="0" fontAlgn="auto">
              <a:lnSpc>
                <a:spcPct val="100000"/>
              </a:lnSpc>
              <a:spcBef>
                <a:spcPts val="0"/>
              </a:spcBef>
              <a:buNone/>
            </a:pPr>
            <a:r>
              <a:rPr lang="zh-CN" altLang="en-US" sz="2400"/>
              <a:t>（4）使用列表推导式实现矩阵转置</a:t>
            </a:r>
          </a:p>
          <a:p>
            <a:pPr marL="0" indent="0" fontAlgn="auto">
              <a:lnSpc>
                <a:spcPct val="100000"/>
              </a:lnSpc>
              <a:spcBef>
                <a:spcPts val="0"/>
              </a:spcBef>
              <a:buNone/>
            </a:pPr>
            <a:r>
              <a:rPr lang="zh-CN" altLang="en-US" sz="2000">
                <a:latin typeface="Consolas" panose="020B0609020204030204" charset="0"/>
              </a:rPr>
              <a:t>&gt;&gt;&gt; matrix = [ [1, 2, 3, 4], [5, 6, 7, 8], [9, 10, 11, 12]]</a:t>
            </a:r>
          </a:p>
          <a:p>
            <a:pPr marL="0" indent="0" fontAlgn="auto">
              <a:lnSpc>
                <a:spcPct val="100000"/>
              </a:lnSpc>
              <a:spcBef>
                <a:spcPts val="0"/>
              </a:spcBef>
              <a:buNone/>
            </a:pPr>
            <a:r>
              <a:rPr lang="zh-CN" altLang="en-US" sz="2000">
                <a:latin typeface="Consolas" panose="020B0609020204030204" charset="0"/>
              </a:rPr>
              <a:t>&gt;&gt;&gt; [[row[i] for row in matrix] for i in range(4)]</a:t>
            </a:r>
          </a:p>
          <a:p>
            <a:pPr marL="0" indent="0" fontAlgn="auto">
              <a:lnSpc>
                <a:spcPct val="100000"/>
              </a:lnSpc>
              <a:spcBef>
                <a:spcPts val="0"/>
              </a:spcBef>
              <a:buNone/>
            </a:pPr>
            <a:r>
              <a:rPr lang="zh-CN" altLang="en-US" sz="2000">
                <a:solidFill>
                  <a:srgbClr val="00B0F0"/>
                </a:solidFill>
                <a:latin typeface="Consolas" panose="020B0609020204030204" charset="0"/>
              </a:rPr>
              <a:t>[[1, 5, 9], [2, 6, 10], [3, 7, 11], [4, 8, 12]]</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400"/>
              <a:t>上面列表推导式的执行过程等价于下面的代码</a:t>
            </a:r>
          </a:p>
          <a:p>
            <a:pPr marL="0" indent="0" fontAlgn="auto">
              <a:lnSpc>
                <a:spcPct val="100000"/>
              </a:lnSpc>
              <a:spcBef>
                <a:spcPts val="0"/>
              </a:spcBef>
              <a:buNone/>
            </a:pPr>
            <a:r>
              <a:rPr lang="zh-CN" altLang="en-US" sz="2000">
                <a:latin typeface="Consolas" panose="020B0609020204030204" charset="0"/>
              </a:rPr>
              <a:t>&gt;&gt;&gt; matrix = [ [1, 2, 3, 4], [5, 6, 7, 8], [9, 10, 11, 12]]</a:t>
            </a:r>
          </a:p>
          <a:p>
            <a:pPr marL="0" indent="0" fontAlgn="auto">
              <a:lnSpc>
                <a:spcPct val="100000"/>
              </a:lnSpc>
              <a:spcBef>
                <a:spcPts val="0"/>
              </a:spcBef>
              <a:buNone/>
            </a:pPr>
            <a:r>
              <a:rPr lang="zh-CN" altLang="en-US" sz="2000">
                <a:latin typeface="Consolas" panose="020B0609020204030204" charset="0"/>
              </a:rPr>
              <a:t>&gt;&gt;&gt; result = []</a:t>
            </a:r>
          </a:p>
          <a:p>
            <a:pPr marL="0" indent="0" fontAlgn="auto">
              <a:lnSpc>
                <a:spcPct val="100000"/>
              </a:lnSpc>
              <a:spcBef>
                <a:spcPts val="0"/>
              </a:spcBef>
              <a:buNone/>
            </a:pPr>
            <a:r>
              <a:rPr lang="zh-CN" altLang="en-US" sz="2000">
                <a:latin typeface="Consolas" panose="020B0609020204030204" charset="0"/>
              </a:rPr>
              <a:t>&gt;&gt;&gt; for i in range(len(matrix[0])):</a:t>
            </a:r>
          </a:p>
          <a:p>
            <a:pPr marL="0" indent="0" fontAlgn="auto">
              <a:lnSpc>
                <a:spcPct val="100000"/>
              </a:lnSpc>
              <a:spcBef>
                <a:spcPts val="0"/>
              </a:spcBef>
              <a:buNone/>
            </a:pPr>
            <a:r>
              <a:rPr lang="zh-CN" altLang="en-US" sz="2000">
                <a:latin typeface="Consolas" panose="020B0609020204030204" charset="0"/>
              </a:rPr>
              <a:t>    result.append([row[i] for row in matrix])</a:t>
            </a:r>
          </a:p>
          <a:p>
            <a:pPr marL="0" indent="0" fontAlgn="auto">
              <a:lnSpc>
                <a:spcPct val="100000"/>
              </a:lnSpc>
              <a:spcBef>
                <a:spcPts val="0"/>
              </a:spcBef>
              <a:buNone/>
            </a:pPr>
            <a:r>
              <a:rPr lang="zh-CN" altLang="en-US" sz="2000">
                <a:latin typeface="Consolas" panose="020B0609020204030204" charset="0"/>
              </a:rPr>
              <a:t>&gt;&gt;&gt; result</a:t>
            </a:r>
          </a:p>
          <a:p>
            <a:pPr marL="0" indent="0" fontAlgn="auto">
              <a:lnSpc>
                <a:spcPct val="100000"/>
              </a:lnSpc>
              <a:spcBef>
                <a:spcPts val="0"/>
              </a:spcBef>
              <a:buNone/>
            </a:pPr>
            <a:r>
              <a:rPr lang="zh-CN" altLang="en-US" sz="2000">
                <a:solidFill>
                  <a:srgbClr val="00B0F0"/>
                </a:solidFill>
                <a:latin typeface="Consolas" panose="020B0609020204030204" charset="0"/>
              </a:rPr>
              <a:t>[[1, 5, 9], [2, 6, 10], [3, 7, 11], [4, 8, 12]]</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3.1.7  </a:t>
            </a:r>
            <a:r>
              <a:rPr lang="zh-CN" altLang="en-US">
                <a:sym typeface="+mn-ea"/>
              </a:rPr>
              <a:t>列表推导式语法与应用案例</a:t>
            </a:r>
            <a:endParaRPr lang="zh-CN" altLang="en-US"/>
          </a:p>
        </p:txBody>
      </p:sp>
      <p:sp>
        <p:nvSpPr>
          <p:cNvPr id="3" name="内容占位符 2"/>
          <p:cNvSpPr>
            <a:spLocks noGrp="1"/>
          </p:cNvSpPr>
          <p:nvPr>
            <p:ph idx="1"/>
          </p:nvPr>
        </p:nvSpPr>
        <p:spPr>
          <a:xfrm>
            <a:off x="838200" y="1321435"/>
            <a:ext cx="10515600" cy="5242560"/>
          </a:xfrm>
        </p:spPr>
        <p:txBody>
          <a:bodyPr>
            <a:normAutofit/>
          </a:bodyPr>
          <a:lstStyle/>
          <a:p>
            <a:pPr marL="0" indent="0" fontAlgn="base">
              <a:lnSpc>
                <a:spcPct val="100000"/>
              </a:lnSpc>
              <a:spcBef>
                <a:spcPts val="0"/>
              </a:spcBef>
              <a:buFont typeface="Wingdings" panose="05000000000000000000" charset="0"/>
              <a:buNone/>
            </a:pPr>
            <a:r>
              <a:rPr lang="zh-CN" altLang="en-US" sz="2400">
                <a:effectLst/>
                <a:latin typeface="宋体" panose="02010600030101010101" pitchFamily="2" charset="-122"/>
                <a:sym typeface="+mn-ea"/>
              </a:rPr>
              <a:t>（</a:t>
            </a:r>
            <a:r>
              <a:rPr lang="en-US" altLang="zh-CN" sz="2400">
                <a:effectLst/>
                <a:latin typeface="宋体" panose="02010600030101010101" pitchFamily="2" charset="-122"/>
                <a:sym typeface="+mn-ea"/>
              </a:rPr>
              <a:t>5</a:t>
            </a:r>
            <a:r>
              <a:rPr lang="zh-CN" altLang="en-US" sz="2400">
                <a:effectLst/>
                <a:latin typeface="宋体" panose="02010600030101010101" pitchFamily="2" charset="-122"/>
                <a:sym typeface="+mn-ea"/>
              </a:rPr>
              <a:t>）列表推导式中可以使用函数或复杂表达式</a:t>
            </a:r>
            <a:endParaRPr lang="zh-CN" altLang="en-US" sz="2400" strike="noStrike" noProof="1">
              <a:effectLst/>
              <a:latin typeface="宋体" panose="02010600030101010101" pitchFamily="2" charset="-122"/>
            </a:endParaRPr>
          </a:p>
          <a:p>
            <a:pPr marL="0" indent="0" fontAlgn="base">
              <a:lnSpc>
                <a:spcPct val="100000"/>
              </a:lnSpc>
              <a:spcBef>
                <a:spcPts val="0"/>
              </a:spcBef>
              <a:buFont typeface="Wingdings" panose="05000000000000000000" charset="0"/>
              <a:buNone/>
            </a:pPr>
            <a:r>
              <a:rPr lang="en-US" altLang="zh-CN" sz="2000">
                <a:effectLst/>
                <a:latin typeface="Consolas" panose="020B0609020204030204" charset="0"/>
                <a:sym typeface="+mn-ea"/>
              </a:rPr>
              <a:t>&gt;&gt;&gt; def f(v):</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if v%2 == 0:</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v = v**2</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else:</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v = v+1</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return v</a:t>
            </a:r>
            <a:endParaRPr lang="en-US" altLang="zh-CN" sz="2000" strike="noStrike" noProof="1">
              <a:effectLst/>
              <a:latin typeface="Consolas" panose="020B0609020204030204" charset="0"/>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&gt;&gt;&gt; [f(v) for v in [2, 3, 4, -1] if v&gt;0]</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solidFill>
                  <a:srgbClr val="00B0F0"/>
                </a:solidFill>
                <a:effectLst/>
                <a:latin typeface="Consolas" panose="020B0609020204030204" charset="0"/>
                <a:sym typeface="+mn-ea"/>
              </a:rPr>
              <a:t>[4, 4, 16]</a:t>
            </a:r>
            <a:endParaRPr lang="en-US" altLang="zh-CN" sz="2000" strike="noStrike" noProof="1">
              <a:solidFill>
                <a:srgbClr val="00B0F0"/>
              </a:solidFill>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&gt;&gt;&gt; [v**2 if v%2 == 0 else v+1 for v in [2, 3, 4, -1] if v&gt;0]</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solidFill>
                  <a:srgbClr val="00B0F0"/>
                </a:solidFill>
                <a:effectLst/>
                <a:latin typeface="Consolas" panose="020B0609020204030204" charset="0"/>
                <a:sym typeface="+mn-ea"/>
              </a:rPr>
              <a:t>[4, 4, 16]</a:t>
            </a:r>
            <a:endParaRPr lang="en-US" altLang="zh-CN" sz="2000" strike="noStrike" noProof="1">
              <a:solidFill>
                <a:srgbClr val="00B0F0"/>
              </a:solidFill>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&gt;&gt;&gt; x = list(range(10))</a:t>
            </a:r>
            <a:endParaRPr lang="en-US" altLang="zh-CN" sz="2000" strike="noStrike" noProof="1">
              <a:solidFill>
                <a:schemeClr val="tx1"/>
              </a:solidFill>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&gt;&gt;&gt; [item&gt;5 for item in x]</a:t>
            </a:r>
            <a:endParaRPr lang="en-US" altLang="zh-CN" sz="2000" strike="noStrike" noProof="1">
              <a:solidFill>
                <a:schemeClr val="tx1"/>
              </a:solidFill>
              <a:effectLst/>
              <a:latin typeface="Consolas" panose="020B0609020204030204" charset="0"/>
            </a:endParaRPr>
          </a:p>
          <a:p>
            <a:pPr marL="1905" indent="0" fontAlgn="base">
              <a:lnSpc>
                <a:spcPct val="100000"/>
              </a:lnSpc>
              <a:spcBef>
                <a:spcPts val="0"/>
              </a:spcBef>
              <a:buNone/>
            </a:pPr>
            <a:r>
              <a:rPr lang="en-US" altLang="zh-CN" sz="2000">
                <a:solidFill>
                  <a:srgbClr val="00B0F0"/>
                </a:solidFill>
                <a:effectLst/>
                <a:latin typeface="Consolas" panose="020B0609020204030204" charset="0"/>
                <a:sym typeface="+mn-ea"/>
              </a:rPr>
              <a:t>[False, False, False, False, False, False, True, True, True, True]</a:t>
            </a:r>
            <a:endParaRPr lang="zh-CN" altLang="en-US" sz="20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3.1.8  </a:t>
            </a:r>
            <a:r>
              <a:rPr lang="zh-CN" altLang="en-US"/>
              <a:t>切片操作的强大功能</a:t>
            </a:r>
          </a:p>
        </p:txBody>
      </p:sp>
      <p:sp>
        <p:nvSpPr>
          <p:cNvPr id="3" name="内容占位符 2"/>
          <p:cNvSpPr>
            <a:spLocks noGrp="1"/>
          </p:cNvSpPr>
          <p:nvPr>
            <p:ph idx="1"/>
          </p:nvPr>
        </p:nvSpPr>
        <p:spPr/>
        <p:txBody>
          <a:bodyPr/>
          <a:lstStyle/>
          <a:p>
            <a:r>
              <a:rPr lang="zh-CN" altLang="en-US" sz="2400"/>
              <a:t>在形式上，切片使用2个冒号分隔的3个数字来完成。</a:t>
            </a:r>
          </a:p>
          <a:p>
            <a:pPr marL="0" indent="0">
              <a:buNone/>
            </a:pPr>
            <a:r>
              <a:rPr lang="zh-CN" altLang="en-US" sz="2000">
                <a:latin typeface="Consolas" panose="020B0609020204030204" charset="0"/>
              </a:rPr>
              <a:t>[start:end:step]</a:t>
            </a:r>
          </a:p>
          <a:p>
            <a:pPr marL="0" indent="0">
              <a:buNone/>
            </a:pPr>
            <a:endParaRPr lang="zh-CN" altLang="en-US" sz="2000">
              <a:latin typeface="Consolas" panose="020B0609020204030204" charset="0"/>
            </a:endParaRPr>
          </a:p>
          <a:p>
            <a:pPr>
              <a:buFont typeface="Wingdings" panose="05000000000000000000" charset="0"/>
              <a:buChar char=""/>
            </a:pPr>
            <a:r>
              <a:rPr lang="zh-CN" altLang="en-US" sz="2000"/>
              <a:t>第一个数字start表示切片开始位置，默认为0；</a:t>
            </a:r>
          </a:p>
          <a:p>
            <a:pPr>
              <a:buFont typeface="Wingdings" panose="05000000000000000000" charset="0"/>
              <a:buChar char=""/>
            </a:pPr>
            <a:r>
              <a:rPr lang="zh-CN" altLang="en-US" sz="2000"/>
              <a:t>第二个数字end表示切片截止（但不包含）位置（默认为列表长度）；</a:t>
            </a:r>
          </a:p>
          <a:p>
            <a:pPr>
              <a:buFont typeface="Wingdings" panose="05000000000000000000" charset="0"/>
              <a:buChar char=""/>
            </a:pPr>
            <a:r>
              <a:rPr lang="zh-CN" altLang="en-US" sz="2000"/>
              <a:t>第三个数字step表示切片的步长（默认为1）。</a:t>
            </a:r>
          </a:p>
          <a:p>
            <a:pPr>
              <a:buFont typeface="Wingdings" panose="05000000000000000000" charset="0"/>
              <a:buChar char=""/>
            </a:pPr>
            <a:r>
              <a:rPr lang="zh-CN" altLang="en-US" sz="2000"/>
              <a:t>当start为0时可以省略，当end为列表长度时可以省略，当step为1时可以省略，省略步长时还可以同时省略最后一个冒号。</a:t>
            </a:r>
          </a:p>
          <a:p>
            <a:pPr>
              <a:buFont typeface="Wingdings" panose="05000000000000000000" charset="0"/>
              <a:buChar char=""/>
            </a:pPr>
            <a:r>
              <a:rPr lang="zh-CN" altLang="en-US" sz="2000"/>
              <a:t>当step为负整数时，表示反向切片，这时start应该在end的右侧才行。</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3.1.8  </a:t>
            </a:r>
            <a:r>
              <a:rPr lang="zh-CN" altLang="en-US">
                <a:sym typeface="+mn-ea"/>
              </a:rPr>
              <a:t>切片操作的强大功能</a:t>
            </a:r>
            <a:endParaRPr lang="zh-CN" altLang="en-US"/>
          </a:p>
        </p:txBody>
      </p:sp>
      <p:sp>
        <p:nvSpPr>
          <p:cNvPr id="3" name="内容占位符 2"/>
          <p:cNvSpPr>
            <a:spLocks noGrp="1"/>
          </p:cNvSpPr>
          <p:nvPr>
            <p:ph idx="1"/>
          </p:nvPr>
        </p:nvSpPr>
        <p:spPr/>
        <p:txBody>
          <a:bodyPr/>
          <a:lstStyle/>
          <a:p>
            <a:pPr marL="0" indent="0" fontAlgn="auto">
              <a:lnSpc>
                <a:spcPct val="150000"/>
              </a:lnSpc>
              <a:spcBef>
                <a:spcPts val="400"/>
              </a:spcBef>
              <a:buNone/>
            </a:pPr>
            <a:r>
              <a:rPr lang="zh-CN" altLang="en-US" sz="2400"/>
              <a:t>（1）使用切片获取列表部分元素</a:t>
            </a:r>
          </a:p>
          <a:p>
            <a:pPr marL="0" indent="0" fontAlgn="auto">
              <a:lnSpc>
                <a:spcPct val="150000"/>
              </a:lnSpc>
              <a:spcBef>
                <a:spcPts val="400"/>
              </a:spcBef>
              <a:buNone/>
            </a:pPr>
            <a:r>
              <a:rPr lang="zh-CN" altLang="en-US" sz="2400"/>
              <a:t>使用切片可以返回列表中部分元素组成的</a:t>
            </a:r>
            <a:r>
              <a:rPr lang="zh-CN" altLang="en-US" sz="2400">
                <a:solidFill>
                  <a:srgbClr val="FF0000"/>
                </a:solidFill>
              </a:rPr>
              <a:t>新列表</a:t>
            </a:r>
            <a:r>
              <a:rPr lang="zh-CN" altLang="en-US" sz="2400"/>
              <a:t>。与使用索引作为下标访问列表元素的方法不同，切片操作不会因为下标越界而抛出异常，而是简单地在列表尾部截断或者返回一个空列表，</a:t>
            </a:r>
            <a:r>
              <a:rPr lang="zh-CN" altLang="en-US" sz="2400">
                <a:solidFill>
                  <a:srgbClr val="FF0000"/>
                </a:solidFill>
              </a:rPr>
              <a:t>代码具有更强的健壮性</a:t>
            </a:r>
            <a:r>
              <a:rPr lang="zh-CN" altLang="en-US" sz="2400"/>
              <a:t>。</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3.1.8  </a:t>
            </a:r>
            <a:r>
              <a:rPr lang="zh-CN" altLang="en-US">
                <a:sym typeface="+mn-ea"/>
              </a:rPr>
              <a:t>切片操作的强大功能</a:t>
            </a:r>
            <a:endParaRPr lang="zh-CN" altLang="en-US"/>
          </a:p>
        </p:txBody>
      </p:sp>
      <p:sp>
        <p:nvSpPr>
          <p:cNvPr id="3" name="内容占位符 2"/>
          <p:cNvSpPr>
            <a:spLocks noGrp="1"/>
          </p:cNvSpPr>
          <p:nvPr>
            <p:ph idx="1"/>
          </p:nvPr>
        </p:nvSpPr>
        <p:spPr/>
        <p:txBody>
          <a:bodyPr>
            <a:normAutofit/>
          </a:bodyPr>
          <a:lstStyle/>
          <a:p>
            <a:pPr marL="0" indent="0">
              <a:buNone/>
            </a:pPr>
            <a:r>
              <a:rPr lang="zh-CN" altLang="en-US" sz="2000">
                <a:latin typeface="Consolas" panose="020B0609020204030204" charset="0"/>
              </a:rPr>
              <a:t>&gt;&gt;&gt; aList = [3, 4, 5, 6, 7, 9, 11, 13, 15, 17]</a:t>
            </a:r>
          </a:p>
          <a:p>
            <a:pPr marL="0" indent="0">
              <a:buNone/>
            </a:pPr>
            <a:r>
              <a:rPr lang="zh-CN" altLang="en-US" sz="2000">
                <a:latin typeface="Consolas" panose="020B0609020204030204" charset="0"/>
              </a:rPr>
              <a:t>&gt;&gt;&gt; aList[::]                #返回包含原列表中所有元素的新列表</a:t>
            </a:r>
          </a:p>
          <a:p>
            <a:pPr marL="0" indent="0">
              <a:buNone/>
            </a:pPr>
            <a:r>
              <a:rPr lang="zh-CN" altLang="en-US" sz="2000">
                <a:solidFill>
                  <a:srgbClr val="00B0F0"/>
                </a:solidFill>
                <a:latin typeface="Consolas" panose="020B0609020204030204" charset="0"/>
              </a:rPr>
              <a:t>[3, 4, 5, 6, 7, 9, 11, 13, 15, 17]</a:t>
            </a:r>
          </a:p>
          <a:p>
            <a:pPr marL="0" indent="0">
              <a:buNone/>
            </a:pPr>
            <a:r>
              <a:rPr lang="zh-CN" altLang="en-US" sz="2000">
                <a:latin typeface="Consolas" panose="020B0609020204030204" charset="0"/>
              </a:rPr>
              <a:t>&gt;&gt;&gt; aList[::-1]              #返回包含原列表中所有元素的逆序列表</a:t>
            </a:r>
          </a:p>
          <a:p>
            <a:pPr marL="0" indent="0">
              <a:buNone/>
            </a:pPr>
            <a:r>
              <a:rPr lang="zh-CN" altLang="en-US" sz="2000">
                <a:solidFill>
                  <a:srgbClr val="00B0F0"/>
                </a:solidFill>
                <a:latin typeface="Consolas" panose="020B0609020204030204" charset="0"/>
              </a:rPr>
              <a:t>[17, 15, 13, 11, 9, 7, 6, 5, 4, 3]</a:t>
            </a:r>
          </a:p>
          <a:p>
            <a:pPr marL="0" indent="0">
              <a:buNone/>
            </a:pPr>
            <a:r>
              <a:rPr lang="zh-CN" altLang="en-US" sz="2000">
                <a:latin typeface="Consolas" panose="020B0609020204030204" charset="0"/>
              </a:rPr>
              <a:t>&gt;&gt;&gt; aList[::2]               #隔一个取一个，获取偶数位置的元素</a:t>
            </a:r>
          </a:p>
          <a:p>
            <a:pPr marL="0" indent="0">
              <a:buNone/>
            </a:pPr>
            <a:r>
              <a:rPr lang="zh-CN" altLang="en-US" sz="2000">
                <a:solidFill>
                  <a:srgbClr val="00B0F0"/>
                </a:solidFill>
                <a:latin typeface="Consolas" panose="020B0609020204030204" charset="0"/>
              </a:rPr>
              <a:t>[3, 5, 7, 11, 15]</a:t>
            </a:r>
          </a:p>
          <a:p>
            <a:pPr marL="0" indent="0">
              <a:buNone/>
            </a:pPr>
            <a:r>
              <a:rPr lang="zh-CN" altLang="en-US" sz="2000">
                <a:latin typeface="Consolas" panose="020B0609020204030204" charset="0"/>
              </a:rPr>
              <a:t>&gt;&gt;&gt; aList[1::2]              #隔一个取一个，获取奇数位置的元素</a:t>
            </a:r>
          </a:p>
          <a:p>
            <a:pPr marL="0" indent="0">
              <a:buNone/>
            </a:pPr>
            <a:r>
              <a:rPr lang="zh-CN" altLang="en-US" sz="2000">
                <a:solidFill>
                  <a:srgbClr val="00B0F0"/>
                </a:solidFill>
                <a:latin typeface="Consolas" panose="020B0609020204030204" charset="0"/>
              </a:rPr>
              <a:t>[4, 6, 9, 13, 17]</a:t>
            </a:r>
          </a:p>
          <a:p>
            <a:pPr marL="0" indent="0">
              <a:buNone/>
            </a:pPr>
            <a:r>
              <a:rPr lang="zh-CN" altLang="en-US" sz="2000">
                <a:latin typeface="Consolas" panose="020B0609020204030204" charset="0"/>
              </a:rPr>
              <a:t>&gt;&gt;&gt; aList[3:6]               #指定切片的开始和结束位置</a:t>
            </a:r>
          </a:p>
          <a:p>
            <a:pPr marL="0" indent="0">
              <a:buNone/>
            </a:pPr>
            <a:r>
              <a:rPr lang="zh-CN" altLang="en-US" sz="2000">
                <a:solidFill>
                  <a:srgbClr val="00B0F0"/>
                </a:solidFill>
                <a:latin typeface="Consolas" panose="020B0609020204030204" charset="0"/>
              </a:rPr>
              <a:t>[6, 7, 9]</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3.1.8  </a:t>
            </a:r>
            <a:r>
              <a:rPr lang="zh-CN" altLang="en-US">
                <a:sym typeface="+mn-ea"/>
              </a:rPr>
              <a:t>切片操作的强大功能</a:t>
            </a:r>
            <a:endParaRPr lang="zh-CN" altLang="en-US"/>
          </a:p>
        </p:txBody>
      </p:sp>
      <p:sp>
        <p:nvSpPr>
          <p:cNvPr id="3" name="内容占位符 2"/>
          <p:cNvSpPr>
            <a:spLocks noGrp="1"/>
          </p:cNvSpPr>
          <p:nvPr>
            <p:ph idx="1"/>
          </p:nvPr>
        </p:nvSpPr>
        <p:spPr/>
        <p:txBody>
          <a:bodyPr>
            <a:normAutofit fontScale="77500" lnSpcReduction="10000"/>
          </a:bodyPr>
          <a:lstStyle/>
          <a:p>
            <a:pPr marL="0" indent="0" fontAlgn="auto">
              <a:lnSpc>
                <a:spcPct val="100000"/>
              </a:lnSpc>
              <a:spcBef>
                <a:spcPts val="0"/>
              </a:spcBef>
              <a:buNone/>
            </a:pPr>
            <a:r>
              <a:rPr lang="zh-CN" altLang="en-US">
                <a:latin typeface="Consolas" panose="020B0609020204030204" charset="0"/>
              </a:rPr>
              <a:t>&gt;&gt;&gt; aList[0:100]             #切片结束位置大于列表长度时，从列表尾部截断</a:t>
            </a:r>
          </a:p>
          <a:p>
            <a:pPr marL="0" indent="0" fontAlgn="auto">
              <a:lnSpc>
                <a:spcPct val="100000"/>
              </a:lnSpc>
              <a:spcBef>
                <a:spcPts val="0"/>
              </a:spcBef>
              <a:buNone/>
            </a:pPr>
            <a:r>
              <a:rPr lang="zh-CN" altLang="en-US">
                <a:solidFill>
                  <a:srgbClr val="00B0F0"/>
                </a:solidFill>
                <a:latin typeface="Consolas" panose="020B0609020204030204" charset="0"/>
              </a:rPr>
              <a:t>[3, 4, 5, 6, 7, 9, 11, 13, 15, 17]</a:t>
            </a:r>
          </a:p>
          <a:p>
            <a:pPr marL="0" indent="0" fontAlgn="auto">
              <a:lnSpc>
                <a:spcPct val="100000"/>
              </a:lnSpc>
              <a:spcBef>
                <a:spcPts val="0"/>
              </a:spcBef>
              <a:buNone/>
            </a:pPr>
            <a:r>
              <a:rPr lang="zh-CN" altLang="en-US">
                <a:latin typeface="Consolas" panose="020B0609020204030204" charset="0"/>
              </a:rPr>
              <a:t>&gt;&gt;&gt; aList[100]               #抛出异常，不允许越界访问</a:t>
            </a:r>
          </a:p>
          <a:p>
            <a:pPr marL="0" indent="0" fontAlgn="auto">
              <a:lnSpc>
                <a:spcPct val="100000"/>
              </a:lnSpc>
              <a:spcBef>
                <a:spcPts val="0"/>
              </a:spcBef>
              <a:buNone/>
            </a:pPr>
            <a:r>
              <a:rPr lang="zh-CN" altLang="en-US">
                <a:solidFill>
                  <a:srgbClr val="FF0000"/>
                </a:solidFill>
                <a:latin typeface="Consolas" panose="020B0609020204030204" charset="0"/>
              </a:rPr>
              <a:t>IndexError: list index out of range</a:t>
            </a:r>
          </a:p>
          <a:p>
            <a:pPr marL="0" indent="0" fontAlgn="auto">
              <a:lnSpc>
                <a:spcPct val="100000"/>
              </a:lnSpc>
              <a:spcBef>
                <a:spcPts val="0"/>
              </a:spcBef>
              <a:buNone/>
            </a:pPr>
            <a:r>
              <a:rPr lang="zh-CN" altLang="en-US">
                <a:latin typeface="Consolas" panose="020B0609020204030204" charset="0"/>
              </a:rPr>
              <a:t>&gt;&gt;&gt; aList[100:]              #切片开始位置大于列表长度时，返回空列表</a:t>
            </a:r>
          </a:p>
          <a:p>
            <a:pPr marL="0" indent="0" fontAlgn="auto">
              <a:lnSpc>
                <a:spcPct val="100000"/>
              </a:lnSpc>
              <a:spcBef>
                <a:spcPts val="0"/>
              </a:spcBef>
              <a:buNone/>
            </a:pPr>
            <a:r>
              <a:rPr lang="zh-CN" altLang="en-US">
                <a:solidFill>
                  <a:srgbClr val="00B0F0"/>
                </a:solidFill>
                <a:latin typeface="Consolas" panose="020B0609020204030204" charset="0"/>
              </a:rPr>
              <a:t>[]</a:t>
            </a:r>
          </a:p>
          <a:p>
            <a:pPr marL="0" indent="0" fontAlgn="auto">
              <a:lnSpc>
                <a:spcPct val="100000"/>
              </a:lnSpc>
              <a:spcBef>
                <a:spcPts val="0"/>
              </a:spcBef>
              <a:buNone/>
            </a:pPr>
            <a:r>
              <a:rPr lang="zh-CN" altLang="en-US">
                <a:latin typeface="Consolas" panose="020B0609020204030204" charset="0"/>
              </a:rPr>
              <a:t>&gt;&gt;&gt; aList[-15:3]             #进行必要的截断处理</a:t>
            </a:r>
          </a:p>
          <a:p>
            <a:pPr marL="0" indent="0" fontAlgn="auto">
              <a:lnSpc>
                <a:spcPct val="100000"/>
              </a:lnSpc>
              <a:spcBef>
                <a:spcPts val="0"/>
              </a:spcBef>
              <a:buNone/>
            </a:pPr>
            <a:r>
              <a:rPr lang="zh-CN" altLang="en-US">
                <a:solidFill>
                  <a:srgbClr val="00B0F0"/>
                </a:solidFill>
                <a:latin typeface="Consolas" panose="020B0609020204030204" charset="0"/>
              </a:rPr>
              <a:t>[3, 4, 5]</a:t>
            </a:r>
          </a:p>
          <a:p>
            <a:pPr marL="0" indent="0" fontAlgn="auto">
              <a:lnSpc>
                <a:spcPct val="100000"/>
              </a:lnSpc>
              <a:spcBef>
                <a:spcPts val="0"/>
              </a:spcBef>
              <a:buNone/>
            </a:pPr>
            <a:r>
              <a:rPr lang="zh-CN" altLang="en-US">
                <a:latin typeface="Consolas" panose="020B0609020204030204" charset="0"/>
              </a:rPr>
              <a:t>&gt;&gt;&gt; len(aList)</a:t>
            </a:r>
          </a:p>
          <a:p>
            <a:pPr marL="0" indent="0" fontAlgn="auto">
              <a:lnSpc>
                <a:spcPct val="100000"/>
              </a:lnSpc>
              <a:spcBef>
                <a:spcPts val="0"/>
              </a:spcBef>
              <a:buNone/>
            </a:pPr>
            <a:r>
              <a:rPr lang="zh-CN" altLang="en-US">
                <a:solidFill>
                  <a:srgbClr val="00B0F0"/>
                </a:solidFill>
                <a:latin typeface="Consolas" panose="020B0609020204030204" charset="0"/>
              </a:rPr>
              <a:t>10</a:t>
            </a:r>
          </a:p>
          <a:p>
            <a:pPr marL="0" indent="0" fontAlgn="auto">
              <a:lnSpc>
                <a:spcPct val="100000"/>
              </a:lnSpc>
              <a:spcBef>
                <a:spcPts val="0"/>
              </a:spcBef>
              <a:buNone/>
            </a:pPr>
            <a:r>
              <a:rPr lang="zh-CN" altLang="en-US">
                <a:latin typeface="Consolas" panose="020B0609020204030204" charset="0"/>
              </a:rPr>
              <a:t>&gt;&gt;&gt; aList[3:-10:-1]          #位置3在位置-10的右侧，-1表示反向切片</a:t>
            </a:r>
          </a:p>
          <a:p>
            <a:pPr marL="0" indent="0" fontAlgn="auto">
              <a:lnSpc>
                <a:spcPct val="100000"/>
              </a:lnSpc>
              <a:spcBef>
                <a:spcPts val="0"/>
              </a:spcBef>
              <a:buNone/>
            </a:pPr>
            <a:r>
              <a:rPr lang="zh-CN" altLang="en-US">
                <a:solidFill>
                  <a:srgbClr val="00B0F0"/>
                </a:solidFill>
                <a:latin typeface="Consolas" panose="020B0609020204030204" charset="0"/>
              </a:rPr>
              <a:t>[6, 5, 4]</a:t>
            </a:r>
          </a:p>
          <a:p>
            <a:pPr marL="0" indent="0" fontAlgn="auto">
              <a:lnSpc>
                <a:spcPct val="100000"/>
              </a:lnSpc>
              <a:spcBef>
                <a:spcPts val="0"/>
              </a:spcBef>
              <a:buNone/>
            </a:pPr>
            <a:r>
              <a:rPr lang="zh-CN" altLang="en-US">
                <a:latin typeface="Consolas" panose="020B0609020204030204" charset="0"/>
              </a:rPr>
              <a:t>&gt;&gt;&gt; aList[3:-5]              #位置3在位置-5的左侧，正向切片</a:t>
            </a:r>
          </a:p>
          <a:p>
            <a:pPr marL="0" indent="0" fontAlgn="auto">
              <a:lnSpc>
                <a:spcPct val="100000"/>
              </a:lnSpc>
              <a:spcBef>
                <a:spcPts val="0"/>
              </a:spcBef>
              <a:buNone/>
            </a:pPr>
            <a:r>
              <a:rPr lang="zh-CN" altLang="en-US">
                <a:solidFill>
                  <a:srgbClr val="00B0F0"/>
                </a:solidFill>
                <a:latin typeface="Consolas" panose="020B0609020204030204" charset="0"/>
              </a:rPr>
              <a:t>[6, 7]</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3.1.8  </a:t>
            </a:r>
            <a:r>
              <a:rPr lang="zh-CN" altLang="en-US">
                <a:sym typeface="+mn-ea"/>
              </a:rPr>
              <a:t>切片操作的强大功能</a:t>
            </a:r>
            <a:endParaRPr lang="zh-CN" altLang="en-US"/>
          </a:p>
        </p:txBody>
      </p:sp>
      <p:sp>
        <p:nvSpPr>
          <p:cNvPr id="3" name="内容占位符 2"/>
          <p:cNvSpPr>
            <a:spLocks noGrp="1"/>
          </p:cNvSpPr>
          <p:nvPr>
            <p:ph idx="1"/>
          </p:nvPr>
        </p:nvSpPr>
        <p:spPr/>
        <p:txBody>
          <a:bodyPr>
            <a:normAutofit/>
          </a:bodyPr>
          <a:lstStyle/>
          <a:p>
            <a:pPr marL="0" indent="0">
              <a:buNone/>
            </a:pPr>
            <a:r>
              <a:rPr lang="zh-CN" altLang="en-US" sz="2400"/>
              <a:t>（2）使用切片为列表增加元素</a:t>
            </a:r>
          </a:p>
          <a:p>
            <a:pPr marL="0" indent="0">
              <a:buNone/>
            </a:pPr>
            <a:r>
              <a:rPr lang="zh-CN" altLang="en-US" sz="2400"/>
              <a:t>可以使用切片操作在列表任意位置插入新元素，不影响列表对象的内存地址，属于原地操作。</a:t>
            </a:r>
          </a:p>
          <a:p>
            <a:pPr marL="0" indent="0">
              <a:buNone/>
            </a:pPr>
            <a:r>
              <a:rPr lang="zh-CN" altLang="en-US" sz="2000">
                <a:latin typeface="Consolas" panose="020B0609020204030204" charset="0"/>
              </a:rPr>
              <a:t>&gt;&gt;&gt; aList = [3, 5, 7]</a:t>
            </a:r>
          </a:p>
          <a:p>
            <a:pPr marL="0" indent="0">
              <a:buNone/>
            </a:pPr>
            <a:r>
              <a:rPr lang="zh-CN" altLang="en-US" sz="2000">
                <a:latin typeface="Consolas" panose="020B0609020204030204" charset="0"/>
              </a:rPr>
              <a:t>&gt;&gt;&gt; aList[len(aList):]</a:t>
            </a:r>
          </a:p>
          <a:p>
            <a:pPr marL="0" indent="0">
              <a:buNone/>
            </a:pPr>
            <a:r>
              <a:rPr lang="zh-CN" altLang="en-US" sz="2000">
                <a:solidFill>
                  <a:srgbClr val="00B0F0"/>
                </a:solidFill>
                <a:latin typeface="Consolas" panose="020B0609020204030204" charset="0"/>
              </a:rPr>
              <a:t>[]</a:t>
            </a:r>
          </a:p>
          <a:p>
            <a:pPr marL="0" indent="0">
              <a:buNone/>
            </a:pPr>
            <a:r>
              <a:rPr lang="zh-CN" altLang="en-US" sz="2000">
                <a:latin typeface="Consolas" panose="020B0609020204030204" charset="0"/>
              </a:rPr>
              <a:t>&gt;&gt;&gt; aList[len(aList):] = [9]       #在列表尾部增加元素</a:t>
            </a:r>
          </a:p>
          <a:p>
            <a:pPr marL="0" indent="0">
              <a:buNone/>
            </a:pPr>
            <a:r>
              <a:rPr lang="zh-CN" altLang="en-US" sz="2000">
                <a:latin typeface="Consolas" panose="020B0609020204030204" charset="0"/>
              </a:rPr>
              <a:t>&gt;&gt;&gt; aList[:0] = [1, 2]             #在列表头部插入多个元素</a:t>
            </a:r>
          </a:p>
          <a:p>
            <a:pPr marL="0" indent="0">
              <a:buNone/>
            </a:pPr>
            <a:r>
              <a:rPr lang="zh-CN" altLang="en-US" sz="2000">
                <a:latin typeface="Consolas" panose="020B0609020204030204" charset="0"/>
              </a:rPr>
              <a:t>&gt;&gt;&gt; aList[3:3] = [4]               #在列表中间位置插入元素</a:t>
            </a:r>
          </a:p>
          <a:p>
            <a:pPr marL="0" indent="0">
              <a:buNone/>
            </a:pPr>
            <a:r>
              <a:rPr lang="zh-CN" altLang="en-US" sz="2000">
                <a:latin typeface="Consolas" panose="020B0609020204030204" charset="0"/>
              </a:rPr>
              <a:t>&gt;&gt;&gt; aList</a:t>
            </a:r>
          </a:p>
          <a:p>
            <a:pPr marL="0" indent="0">
              <a:buNone/>
            </a:pPr>
            <a:r>
              <a:rPr lang="zh-CN" altLang="en-US" sz="2000">
                <a:solidFill>
                  <a:srgbClr val="00B0F0"/>
                </a:solidFill>
                <a:latin typeface="Consolas" panose="020B0609020204030204" charset="0"/>
              </a:rPr>
              <a:t>[1, 2, 3, 4, 5, 7, 9]</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3.1  列表：打了激素的数组</a:t>
            </a:r>
            <a:endParaRPr lang="zh-CN" altLang="en-US"/>
          </a:p>
        </p:txBody>
      </p:sp>
      <p:sp>
        <p:nvSpPr>
          <p:cNvPr id="3" name="内容占位符 2"/>
          <p:cNvSpPr>
            <a:spLocks noGrp="1"/>
          </p:cNvSpPr>
          <p:nvPr>
            <p:ph idx="1"/>
          </p:nvPr>
        </p:nvSpPr>
        <p:spPr>
          <a:xfrm>
            <a:off x="838200" y="1321435"/>
            <a:ext cx="10956290" cy="4639945"/>
          </a:xfrm>
        </p:spPr>
        <p:txBody>
          <a:bodyPr>
            <a:normAutofit/>
          </a:bodyPr>
          <a:lstStyle/>
          <a:p>
            <a:r>
              <a:rPr lang="zh-CN" altLang="en-US" sz="2400"/>
              <a:t>在形式上，列表的所有元素放在一对</a:t>
            </a:r>
            <a:r>
              <a:rPr lang="zh-CN" altLang="en-US" sz="2400">
                <a:solidFill>
                  <a:srgbClr val="FF0000"/>
                </a:solidFill>
              </a:rPr>
              <a:t>方括号</a:t>
            </a:r>
            <a:r>
              <a:rPr lang="zh-CN" altLang="en-US" sz="2400"/>
              <a:t>[]中，相邻元素之间使用</a:t>
            </a:r>
            <a:r>
              <a:rPr lang="zh-CN" altLang="en-US" sz="2400">
                <a:solidFill>
                  <a:srgbClr val="FF0000"/>
                </a:solidFill>
              </a:rPr>
              <a:t>逗号</a:t>
            </a:r>
            <a:r>
              <a:rPr lang="zh-CN" altLang="en-US" sz="2400"/>
              <a:t>分隔。</a:t>
            </a:r>
          </a:p>
          <a:p>
            <a:r>
              <a:rPr lang="zh-CN" altLang="en-US" sz="2400"/>
              <a:t>在Python中，</a:t>
            </a:r>
            <a:r>
              <a:rPr lang="zh-CN" altLang="en-US" sz="2400">
                <a:solidFill>
                  <a:srgbClr val="FF0000"/>
                </a:solidFill>
              </a:rPr>
              <a:t>同一个列表中元素的数据类型可以各不相同</a:t>
            </a:r>
            <a:r>
              <a:rPr lang="zh-CN" altLang="en-US" sz="2400"/>
              <a:t>，可以同时包含整数、实数、字符串等基本类型的元素，也可以包含列表、元组、字典、集合、函数以及其他任意对象。</a:t>
            </a:r>
          </a:p>
          <a:p>
            <a:r>
              <a:rPr lang="zh-CN" altLang="en-US" sz="2400"/>
              <a:t>如果只有一对方括号而没有任何元素则表示空列表。</a:t>
            </a:r>
          </a:p>
          <a:p>
            <a:pPr marL="0" indent="0">
              <a:buNone/>
            </a:pPr>
            <a:r>
              <a:rPr lang="zh-CN" altLang="en-US" sz="2000">
                <a:latin typeface="Consolas" panose="020B0609020204030204" charset="0"/>
              </a:rPr>
              <a:t>[10, 20, 30, 40]</a:t>
            </a:r>
          </a:p>
          <a:p>
            <a:pPr marL="0" indent="0">
              <a:buNone/>
            </a:pPr>
            <a:r>
              <a:rPr lang="zh-CN" altLang="en-US" sz="2000">
                <a:latin typeface="Consolas" panose="020B0609020204030204" charset="0"/>
              </a:rPr>
              <a:t>['crunchy frog', 'ram bladder', 'lark vomit']</a:t>
            </a:r>
          </a:p>
          <a:p>
            <a:pPr marL="0" indent="0">
              <a:buNone/>
            </a:pPr>
            <a:r>
              <a:rPr lang="zh-CN" altLang="en-US" sz="2000">
                <a:latin typeface="Consolas" panose="020B0609020204030204" charset="0"/>
              </a:rPr>
              <a:t>['spam', 2.0, 5, [10, 20]]</a:t>
            </a:r>
          </a:p>
          <a:p>
            <a:pPr marL="0" indent="0">
              <a:buNone/>
            </a:pPr>
            <a:r>
              <a:rPr lang="zh-CN" altLang="en-US" sz="2000">
                <a:latin typeface="Consolas" panose="020B0609020204030204" charset="0"/>
              </a:rPr>
              <a:t>[['file1', 200,7], ['file2', 260,9]]</a:t>
            </a:r>
          </a:p>
          <a:p>
            <a:pPr marL="0" indent="0">
              <a:buNone/>
            </a:pPr>
            <a:r>
              <a:rPr lang="zh-CN" altLang="en-US" sz="2000">
                <a:latin typeface="Consolas" panose="020B0609020204030204" charset="0"/>
              </a:rPr>
              <a:t>[{3}, {5:6}, (1, 2, 3)]</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3.1.8  </a:t>
            </a:r>
            <a:r>
              <a:rPr lang="zh-CN" altLang="en-US">
                <a:sym typeface="+mn-ea"/>
              </a:rPr>
              <a:t>切片操作的强大功能</a:t>
            </a:r>
            <a:endParaRPr lang="zh-CN" altLang="en-US"/>
          </a:p>
        </p:txBody>
      </p:sp>
      <p:sp>
        <p:nvSpPr>
          <p:cNvPr id="3" name="内容占位符 2"/>
          <p:cNvSpPr>
            <a:spLocks noGrp="1"/>
          </p:cNvSpPr>
          <p:nvPr>
            <p:ph idx="1"/>
          </p:nvPr>
        </p:nvSpPr>
        <p:spPr>
          <a:xfrm>
            <a:off x="838200" y="1321435"/>
            <a:ext cx="10515600" cy="5034280"/>
          </a:xfrm>
        </p:spPr>
        <p:txBody>
          <a:bodyPr>
            <a:normAutofit/>
          </a:bodyPr>
          <a:lstStyle/>
          <a:p>
            <a:pPr marL="0" indent="0" fontAlgn="auto">
              <a:lnSpc>
                <a:spcPct val="100000"/>
              </a:lnSpc>
              <a:spcBef>
                <a:spcPts val="0"/>
              </a:spcBef>
              <a:buNone/>
            </a:pPr>
            <a:r>
              <a:rPr lang="zh-CN" altLang="en-US" sz="2400"/>
              <a:t>（3）使用切片替换和修改列表中的元素</a:t>
            </a:r>
          </a:p>
          <a:p>
            <a:pPr marL="0" indent="0" fontAlgn="auto">
              <a:lnSpc>
                <a:spcPct val="100000"/>
              </a:lnSpc>
              <a:spcBef>
                <a:spcPts val="0"/>
              </a:spcBef>
              <a:buNone/>
            </a:pPr>
            <a:r>
              <a:rPr lang="zh-CN" altLang="en-US" sz="2000">
                <a:latin typeface="Consolas" panose="020B0609020204030204" charset="0"/>
              </a:rPr>
              <a:t>&gt;&gt;&gt; aList = [3, 5, 7, 9]</a:t>
            </a:r>
          </a:p>
          <a:p>
            <a:pPr marL="0" indent="0" fontAlgn="auto">
              <a:lnSpc>
                <a:spcPct val="100000"/>
              </a:lnSpc>
              <a:spcBef>
                <a:spcPts val="0"/>
              </a:spcBef>
              <a:buNone/>
            </a:pPr>
            <a:r>
              <a:rPr lang="zh-CN" altLang="en-US" sz="2000">
                <a:latin typeface="Consolas" panose="020B0609020204030204" charset="0"/>
              </a:rPr>
              <a:t>&gt;&gt;&gt; aList[:3] = [1, 2, 3]           #替换列表元素，等号两边的列表长度相等</a:t>
            </a:r>
          </a:p>
          <a:p>
            <a:pPr marL="0" indent="0" fontAlgn="auto">
              <a:lnSpc>
                <a:spcPct val="100000"/>
              </a:lnSpc>
              <a:spcBef>
                <a:spcPts val="0"/>
              </a:spcBef>
              <a:buNone/>
            </a:pPr>
            <a:r>
              <a:rPr lang="zh-CN" altLang="en-US" sz="2000">
                <a:latin typeface="Consolas" panose="020B0609020204030204" charset="0"/>
              </a:rPr>
              <a:t>&gt;&gt;&gt; aList</a:t>
            </a:r>
          </a:p>
          <a:p>
            <a:pPr marL="0" indent="0" fontAlgn="auto">
              <a:lnSpc>
                <a:spcPct val="100000"/>
              </a:lnSpc>
              <a:spcBef>
                <a:spcPts val="0"/>
              </a:spcBef>
              <a:buNone/>
            </a:pPr>
            <a:r>
              <a:rPr lang="zh-CN" altLang="en-US" sz="2000">
                <a:solidFill>
                  <a:srgbClr val="00B0F0"/>
                </a:solidFill>
                <a:latin typeface="Consolas" panose="020B0609020204030204" charset="0"/>
              </a:rPr>
              <a:t>[1, 2, 3, 9]</a:t>
            </a:r>
          </a:p>
          <a:p>
            <a:pPr marL="0" indent="0" fontAlgn="auto">
              <a:lnSpc>
                <a:spcPct val="100000"/>
              </a:lnSpc>
              <a:spcBef>
                <a:spcPts val="0"/>
              </a:spcBef>
              <a:buNone/>
            </a:pPr>
            <a:r>
              <a:rPr lang="zh-CN" altLang="en-US" sz="2000">
                <a:latin typeface="Consolas" panose="020B0609020204030204" charset="0"/>
              </a:rPr>
              <a:t>&gt;&gt;&gt; aList[3:] = [4, 5, 6]           #切片连续，等号两边的列表长度可以不相等</a:t>
            </a:r>
          </a:p>
          <a:p>
            <a:pPr marL="0" indent="0" fontAlgn="auto">
              <a:lnSpc>
                <a:spcPct val="100000"/>
              </a:lnSpc>
              <a:spcBef>
                <a:spcPts val="0"/>
              </a:spcBef>
              <a:buNone/>
            </a:pPr>
            <a:r>
              <a:rPr lang="zh-CN" altLang="en-US" sz="2000">
                <a:latin typeface="Consolas" panose="020B0609020204030204" charset="0"/>
              </a:rPr>
              <a:t>&gt;&gt;&gt; aList</a:t>
            </a:r>
          </a:p>
          <a:p>
            <a:pPr marL="0" indent="0" fontAlgn="auto">
              <a:lnSpc>
                <a:spcPct val="100000"/>
              </a:lnSpc>
              <a:spcBef>
                <a:spcPts val="0"/>
              </a:spcBef>
              <a:buNone/>
            </a:pPr>
            <a:r>
              <a:rPr lang="zh-CN" altLang="en-US" sz="2000">
                <a:solidFill>
                  <a:srgbClr val="00B0F0"/>
                </a:solidFill>
                <a:latin typeface="Consolas" panose="020B0609020204030204" charset="0"/>
              </a:rPr>
              <a:t>[1, 2, 3, 4, 5, 6]</a:t>
            </a:r>
          </a:p>
          <a:p>
            <a:pPr marL="0" indent="0" fontAlgn="auto">
              <a:lnSpc>
                <a:spcPct val="100000"/>
              </a:lnSpc>
              <a:spcBef>
                <a:spcPts val="0"/>
              </a:spcBef>
              <a:buNone/>
            </a:pPr>
            <a:r>
              <a:rPr lang="zh-CN" altLang="en-US" sz="2000">
                <a:latin typeface="Consolas" panose="020B0609020204030204" charset="0"/>
              </a:rPr>
              <a:t>&gt;&gt;&gt; aList[::2] = [0]*3              #隔一个修改一个</a:t>
            </a:r>
          </a:p>
          <a:p>
            <a:pPr marL="0" indent="0" fontAlgn="auto">
              <a:lnSpc>
                <a:spcPct val="100000"/>
              </a:lnSpc>
              <a:spcBef>
                <a:spcPts val="0"/>
              </a:spcBef>
              <a:buNone/>
            </a:pPr>
            <a:r>
              <a:rPr lang="zh-CN" altLang="en-US" sz="2000">
                <a:latin typeface="Consolas" panose="020B0609020204030204" charset="0"/>
              </a:rPr>
              <a:t>&gt;&gt;&gt; aList</a:t>
            </a:r>
          </a:p>
          <a:p>
            <a:pPr marL="0" indent="0" fontAlgn="auto">
              <a:lnSpc>
                <a:spcPct val="100000"/>
              </a:lnSpc>
              <a:spcBef>
                <a:spcPts val="0"/>
              </a:spcBef>
              <a:buNone/>
            </a:pPr>
            <a:r>
              <a:rPr lang="zh-CN" altLang="en-US" sz="2000">
                <a:solidFill>
                  <a:srgbClr val="00B0F0"/>
                </a:solidFill>
                <a:latin typeface="Consolas" panose="020B0609020204030204" charset="0"/>
              </a:rPr>
              <a:t>[0, 2, 0, 4, 0, 6]</a:t>
            </a:r>
          </a:p>
          <a:p>
            <a:pPr marL="0" indent="0" fontAlgn="auto">
              <a:lnSpc>
                <a:spcPct val="100000"/>
              </a:lnSpc>
              <a:spcBef>
                <a:spcPts val="0"/>
              </a:spcBef>
              <a:buNone/>
            </a:pPr>
            <a:r>
              <a:rPr lang="zh-CN" altLang="en-US" sz="2000">
                <a:latin typeface="Consolas" panose="020B0609020204030204" charset="0"/>
              </a:rPr>
              <a:t>&gt;&gt;&gt; aList[::2] = ['a', 'b', 'c']    #隔一个修改一个</a:t>
            </a:r>
          </a:p>
          <a:p>
            <a:pPr marL="0" indent="0" fontAlgn="auto">
              <a:lnSpc>
                <a:spcPct val="100000"/>
              </a:lnSpc>
              <a:spcBef>
                <a:spcPts val="0"/>
              </a:spcBef>
              <a:buNone/>
            </a:pPr>
            <a:r>
              <a:rPr lang="zh-CN" altLang="en-US" sz="2000">
                <a:latin typeface="Consolas" panose="020B0609020204030204" charset="0"/>
              </a:rPr>
              <a:t>&gt;&gt;&gt; aList</a:t>
            </a:r>
          </a:p>
          <a:p>
            <a:pPr marL="0" indent="0" fontAlgn="auto">
              <a:lnSpc>
                <a:spcPct val="100000"/>
              </a:lnSpc>
              <a:spcBef>
                <a:spcPts val="0"/>
              </a:spcBef>
              <a:buNone/>
            </a:pPr>
            <a:r>
              <a:rPr lang="zh-CN" altLang="en-US" sz="2000">
                <a:solidFill>
                  <a:srgbClr val="00B0F0"/>
                </a:solidFill>
                <a:latin typeface="Consolas" panose="020B0609020204030204" charset="0"/>
              </a:rPr>
              <a:t>['a', 2, 'b', 4, 'c', 6]</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3.1.8  </a:t>
            </a:r>
            <a:r>
              <a:rPr lang="zh-CN" altLang="en-US">
                <a:sym typeface="+mn-ea"/>
              </a:rPr>
              <a:t>切片操作的强大功能</a:t>
            </a:r>
            <a:endParaRPr lang="zh-CN" altLang="en-US"/>
          </a:p>
        </p:txBody>
      </p:sp>
      <p:sp>
        <p:nvSpPr>
          <p:cNvPr id="3" name="内容占位符 2"/>
          <p:cNvSpPr>
            <a:spLocks noGrp="1"/>
          </p:cNvSpPr>
          <p:nvPr>
            <p:ph idx="1"/>
          </p:nvPr>
        </p:nvSpPr>
        <p:spPr/>
        <p:txBody>
          <a:bodyPr>
            <a:normAutofit/>
          </a:bodyPr>
          <a:lstStyle/>
          <a:p>
            <a:pPr marL="0" indent="0" fontAlgn="auto">
              <a:lnSpc>
                <a:spcPct val="100000"/>
              </a:lnSpc>
              <a:spcBef>
                <a:spcPts val="0"/>
              </a:spcBef>
              <a:buNone/>
            </a:pPr>
            <a:r>
              <a:rPr lang="zh-CN" altLang="en-US" sz="2000">
                <a:latin typeface="Consolas" panose="020B0609020204030204" charset="0"/>
              </a:rPr>
              <a:t>&gt;&gt;&gt; aList[1::2] = range(3)             #序列解包的用法</a:t>
            </a:r>
          </a:p>
          <a:p>
            <a:pPr marL="0" indent="0" fontAlgn="auto">
              <a:lnSpc>
                <a:spcPct val="100000"/>
              </a:lnSpc>
              <a:spcBef>
                <a:spcPts val="0"/>
              </a:spcBef>
              <a:buNone/>
            </a:pPr>
            <a:r>
              <a:rPr lang="zh-CN" altLang="en-US" sz="2000">
                <a:latin typeface="Consolas" panose="020B0609020204030204" charset="0"/>
              </a:rPr>
              <a:t>&gt;&gt;&gt; aList</a:t>
            </a:r>
          </a:p>
          <a:p>
            <a:pPr marL="0" indent="0" fontAlgn="auto">
              <a:lnSpc>
                <a:spcPct val="100000"/>
              </a:lnSpc>
              <a:spcBef>
                <a:spcPts val="0"/>
              </a:spcBef>
              <a:buNone/>
            </a:pPr>
            <a:r>
              <a:rPr lang="zh-CN" altLang="en-US" sz="2000">
                <a:solidFill>
                  <a:srgbClr val="00B0F0"/>
                </a:solidFill>
                <a:latin typeface="Consolas" panose="020B0609020204030204" charset="0"/>
              </a:rPr>
              <a:t>['a', 0, 'b', 1, 'c', 2]</a:t>
            </a:r>
          </a:p>
          <a:p>
            <a:pPr marL="0" indent="0" fontAlgn="auto">
              <a:lnSpc>
                <a:spcPct val="100000"/>
              </a:lnSpc>
              <a:spcBef>
                <a:spcPts val="0"/>
              </a:spcBef>
              <a:buNone/>
            </a:pPr>
            <a:r>
              <a:rPr lang="zh-CN" altLang="en-US" sz="2000">
                <a:latin typeface="Consolas" panose="020B0609020204030204" charset="0"/>
              </a:rPr>
              <a:t>&gt;&gt;&gt; aList[1::2] = map(lambda x: x!=5, range(3))</a:t>
            </a:r>
          </a:p>
          <a:p>
            <a:pPr marL="0" indent="0" fontAlgn="auto">
              <a:lnSpc>
                <a:spcPct val="100000"/>
              </a:lnSpc>
              <a:spcBef>
                <a:spcPts val="0"/>
              </a:spcBef>
              <a:buNone/>
            </a:pPr>
            <a:r>
              <a:rPr lang="zh-CN" altLang="en-US" sz="2000">
                <a:latin typeface="Consolas" panose="020B0609020204030204" charset="0"/>
              </a:rPr>
              <a:t>&gt;&gt;&gt; aList</a:t>
            </a:r>
          </a:p>
          <a:p>
            <a:pPr marL="0" indent="0" fontAlgn="auto">
              <a:lnSpc>
                <a:spcPct val="100000"/>
              </a:lnSpc>
              <a:spcBef>
                <a:spcPts val="0"/>
              </a:spcBef>
              <a:buNone/>
            </a:pPr>
            <a:r>
              <a:rPr lang="zh-CN" altLang="en-US" sz="2000">
                <a:solidFill>
                  <a:srgbClr val="00B0F0"/>
                </a:solidFill>
                <a:latin typeface="Consolas" panose="020B0609020204030204" charset="0"/>
              </a:rPr>
              <a:t>['a', True, 'b', True, 'c', True]</a:t>
            </a:r>
          </a:p>
          <a:p>
            <a:pPr marL="0" indent="0" fontAlgn="auto">
              <a:lnSpc>
                <a:spcPct val="100000"/>
              </a:lnSpc>
              <a:spcBef>
                <a:spcPts val="0"/>
              </a:spcBef>
              <a:buNone/>
            </a:pPr>
            <a:r>
              <a:rPr lang="zh-CN" altLang="en-US" sz="2000">
                <a:latin typeface="Consolas" panose="020B0609020204030204" charset="0"/>
              </a:rPr>
              <a:t>&gt;&gt;&gt; aList[1::2] = zip('abc', range(3)) #map、filter、zip对象都支持这样的用法</a:t>
            </a:r>
          </a:p>
          <a:p>
            <a:pPr marL="0" indent="0" fontAlgn="auto">
              <a:lnSpc>
                <a:spcPct val="100000"/>
              </a:lnSpc>
              <a:spcBef>
                <a:spcPts val="0"/>
              </a:spcBef>
              <a:buNone/>
            </a:pPr>
            <a:r>
              <a:rPr lang="zh-CN" altLang="en-US" sz="2000">
                <a:latin typeface="Consolas" panose="020B0609020204030204" charset="0"/>
              </a:rPr>
              <a:t>&gt;&gt;&gt; aList</a:t>
            </a:r>
          </a:p>
          <a:p>
            <a:pPr marL="0" indent="0" fontAlgn="auto">
              <a:lnSpc>
                <a:spcPct val="100000"/>
              </a:lnSpc>
              <a:spcBef>
                <a:spcPts val="0"/>
              </a:spcBef>
              <a:buNone/>
            </a:pPr>
            <a:r>
              <a:rPr lang="zh-CN" altLang="en-US" sz="2000">
                <a:solidFill>
                  <a:srgbClr val="00B0F0"/>
                </a:solidFill>
                <a:latin typeface="Consolas" panose="020B0609020204030204" charset="0"/>
              </a:rPr>
              <a:t>['a', ('a', 0), 'b', ('b', 1), 'c', ('c', 2)]</a:t>
            </a:r>
          </a:p>
          <a:p>
            <a:pPr marL="0" indent="0" fontAlgn="auto">
              <a:lnSpc>
                <a:spcPct val="100000"/>
              </a:lnSpc>
              <a:spcBef>
                <a:spcPts val="0"/>
              </a:spcBef>
              <a:buNone/>
            </a:pPr>
            <a:r>
              <a:rPr lang="zh-CN" altLang="en-US" sz="2000">
                <a:latin typeface="Consolas" panose="020B0609020204030204" charset="0"/>
              </a:rPr>
              <a:t>&gt;&gt;&gt; aList[::2] = [1]                   #切片不连续时等号两边列表长度必须相等</a:t>
            </a:r>
          </a:p>
          <a:p>
            <a:pPr marL="0" indent="0" fontAlgn="auto">
              <a:lnSpc>
                <a:spcPct val="100000"/>
              </a:lnSpc>
              <a:spcBef>
                <a:spcPts val="0"/>
              </a:spcBef>
              <a:buNone/>
            </a:pPr>
            <a:r>
              <a:rPr lang="zh-CN" altLang="en-US" sz="2000">
                <a:solidFill>
                  <a:srgbClr val="FF0000"/>
                </a:solidFill>
                <a:latin typeface="Consolas" panose="020B0609020204030204" charset="0"/>
              </a:rPr>
              <a:t>ValueError: attempt to assign sequence of size 1 to extended slice of size 3</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3.1.8  </a:t>
            </a:r>
            <a:r>
              <a:rPr lang="zh-CN" altLang="en-US">
                <a:sym typeface="+mn-ea"/>
              </a:rPr>
              <a:t>切片操作的强大功能</a:t>
            </a:r>
            <a:endParaRPr lang="zh-CN" altLang="en-US"/>
          </a:p>
        </p:txBody>
      </p:sp>
      <p:sp>
        <p:nvSpPr>
          <p:cNvPr id="3" name="内容占位符 2"/>
          <p:cNvSpPr>
            <a:spLocks noGrp="1"/>
          </p:cNvSpPr>
          <p:nvPr>
            <p:ph idx="1"/>
          </p:nvPr>
        </p:nvSpPr>
        <p:spPr>
          <a:xfrm>
            <a:off x="838200" y="1321435"/>
            <a:ext cx="10515600" cy="5167630"/>
          </a:xfrm>
        </p:spPr>
        <p:txBody>
          <a:bodyPr>
            <a:normAutofit lnSpcReduction="10000"/>
          </a:bodyPr>
          <a:lstStyle/>
          <a:p>
            <a:pPr marL="0" indent="0" fontAlgn="auto">
              <a:lnSpc>
                <a:spcPct val="100000"/>
              </a:lnSpc>
              <a:spcBef>
                <a:spcPts val="0"/>
              </a:spcBef>
              <a:buNone/>
            </a:pPr>
            <a:r>
              <a:rPr lang="zh-CN" altLang="en-US" sz="2400"/>
              <a:t>（4）使用切片删除列表中的元素</a:t>
            </a:r>
          </a:p>
          <a:p>
            <a:pPr marL="0" indent="0" fontAlgn="auto">
              <a:lnSpc>
                <a:spcPct val="100000"/>
              </a:lnSpc>
              <a:spcBef>
                <a:spcPts val="0"/>
              </a:spcBef>
              <a:buNone/>
            </a:pPr>
            <a:r>
              <a:rPr lang="zh-CN" altLang="en-US" sz="2000">
                <a:latin typeface="Consolas" panose="020B0609020204030204" charset="0"/>
              </a:rPr>
              <a:t>&gt;&gt;&gt; aList = [3, 5, 7, 9]</a:t>
            </a:r>
          </a:p>
          <a:p>
            <a:pPr marL="0" indent="0" fontAlgn="auto">
              <a:lnSpc>
                <a:spcPct val="100000"/>
              </a:lnSpc>
              <a:spcBef>
                <a:spcPts val="0"/>
              </a:spcBef>
              <a:buNone/>
            </a:pPr>
            <a:r>
              <a:rPr lang="zh-CN" altLang="en-US" sz="2000">
                <a:latin typeface="Consolas" panose="020B0609020204030204" charset="0"/>
              </a:rPr>
              <a:t>&gt;&gt;&gt; aList[:3] = []                  #删除列表中前3个元素</a:t>
            </a:r>
          </a:p>
          <a:p>
            <a:pPr marL="0" indent="0" fontAlgn="auto">
              <a:lnSpc>
                <a:spcPct val="100000"/>
              </a:lnSpc>
              <a:spcBef>
                <a:spcPts val="0"/>
              </a:spcBef>
              <a:buNone/>
            </a:pPr>
            <a:r>
              <a:rPr lang="zh-CN" altLang="en-US" sz="2000">
                <a:latin typeface="Consolas" panose="020B0609020204030204" charset="0"/>
              </a:rPr>
              <a:t>&gt;&gt;&gt; aList</a:t>
            </a:r>
          </a:p>
          <a:p>
            <a:pPr marL="0" indent="0" fontAlgn="auto">
              <a:lnSpc>
                <a:spcPct val="100000"/>
              </a:lnSpc>
              <a:spcBef>
                <a:spcPts val="0"/>
              </a:spcBef>
              <a:buNone/>
            </a:pPr>
            <a:r>
              <a:rPr lang="zh-CN" altLang="en-US" sz="2000">
                <a:solidFill>
                  <a:srgbClr val="00B0F0"/>
                </a:solidFill>
                <a:latin typeface="Consolas" panose="020B0609020204030204" charset="0"/>
              </a:rPr>
              <a:t>[9]</a:t>
            </a:r>
          </a:p>
          <a:p>
            <a:pPr marL="0" indent="0" fontAlgn="auto">
              <a:lnSpc>
                <a:spcPct val="100000"/>
              </a:lnSpc>
              <a:spcBef>
                <a:spcPts val="0"/>
              </a:spcBef>
              <a:buNone/>
            </a:pPr>
            <a:endParaRPr lang="zh-CN" altLang="en-US" sz="2400"/>
          </a:p>
          <a:p>
            <a:pPr marL="0" indent="0" fontAlgn="auto">
              <a:lnSpc>
                <a:spcPct val="100000"/>
              </a:lnSpc>
              <a:spcBef>
                <a:spcPts val="0"/>
              </a:spcBef>
              <a:buNone/>
            </a:pPr>
            <a:r>
              <a:rPr lang="zh-CN" altLang="en-US" sz="2400"/>
              <a:t>也可以结合使用del命令与切片结合来删除列表中的部分元素，并且切片元素可以不连续。</a:t>
            </a:r>
          </a:p>
          <a:p>
            <a:pPr marL="0" indent="0" fontAlgn="auto">
              <a:lnSpc>
                <a:spcPct val="100000"/>
              </a:lnSpc>
              <a:spcBef>
                <a:spcPts val="0"/>
              </a:spcBef>
              <a:buNone/>
            </a:pPr>
            <a:r>
              <a:rPr lang="zh-CN" altLang="en-US" sz="2000">
                <a:latin typeface="Consolas" panose="020B0609020204030204" charset="0"/>
              </a:rPr>
              <a:t>&gt;&gt;&gt; aList = [3, 5, 7, 9, 11]</a:t>
            </a:r>
          </a:p>
          <a:p>
            <a:pPr marL="0" indent="0" fontAlgn="auto">
              <a:lnSpc>
                <a:spcPct val="100000"/>
              </a:lnSpc>
              <a:spcBef>
                <a:spcPts val="0"/>
              </a:spcBef>
              <a:buNone/>
            </a:pPr>
            <a:r>
              <a:rPr lang="zh-CN" altLang="en-US" sz="2000">
                <a:latin typeface="Consolas" panose="020B0609020204030204" charset="0"/>
              </a:rPr>
              <a:t>&gt;&gt;&gt; del aList[:3]                   #切片元素连续</a:t>
            </a:r>
          </a:p>
          <a:p>
            <a:pPr marL="0" indent="0" fontAlgn="auto">
              <a:lnSpc>
                <a:spcPct val="100000"/>
              </a:lnSpc>
              <a:spcBef>
                <a:spcPts val="0"/>
              </a:spcBef>
              <a:buNone/>
            </a:pPr>
            <a:r>
              <a:rPr lang="zh-CN" altLang="en-US" sz="2000">
                <a:latin typeface="Consolas" panose="020B0609020204030204" charset="0"/>
              </a:rPr>
              <a:t>&gt;&gt;&gt; aList</a:t>
            </a:r>
          </a:p>
          <a:p>
            <a:pPr marL="0" indent="0" fontAlgn="auto">
              <a:lnSpc>
                <a:spcPct val="100000"/>
              </a:lnSpc>
              <a:spcBef>
                <a:spcPts val="0"/>
              </a:spcBef>
              <a:buNone/>
            </a:pPr>
            <a:r>
              <a:rPr lang="zh-CN" altLang="en-US" sz="2000">
                <a:solidFill>
                  <a:srgbClr val="00B0F0"/>
                </a:solidFill>
                <a:latin typeface="Consolas" panose="020B0609020204030204" charset="0"/>
              </a:rPr>
              <a:t>[9, 11]</a:t>
            </a:r>
          </a:p>
          <a:p>
            <a:pPr marL="0" indent="0" fontAlgn="auto">
              <a:lnSpc>
                <a:spcPct val="100000"/>
              </a:lnSpc>
              <a:spcBef>
                <a:spcPts val="0"/>
              </a:spcBef>
              <a:buNone/>
            </a:pPr>
            <a:r>
              <a:rPr lang="zh-CN" altLang="en-US" sz="2000">
                <a:latin typeface="Consolas" panose="020B0609020204030204" charset="0"/>
              </a:rPr>
              <a:t>&gt;&gt;&gt; aList = [3, 5, 7, 9, 11]</a:t>
            </a:r>
          </a:p>
          <a:p>
            <a:pPr marL="0" indent="0" fontAlgn="auto">
              <a:lnSpc>
                <a:spcPct val="100000"/>
              </a:lnSpc>
              <a:spcBef>
                <a:spcPts val="0"/>
              </a:spcBef>
              <a:buNone/>
            </a:pPr>
            <a:r>
              <a:rPr lang="zh-CN" altLang="en-US" sz="2000">
                <a:latin typeface="Consolas" panose="020B0609020204030204" charset="0"/>
              </a:rPr>
              <a:t>&gt;&gt;&gt; del aList[::2]                  #切片元素不连续，隔一个删一个</a:t>
            </a:r>
          </a:p>
          <a:p>
            <a:pPr marL="0" indent="0" fontAlgn="auto">
              <a:lnSpc>
                <a:spcPct val="100000"/>
              </a:lnSpc>
              <a:spcBef>
                <a:spcPts val="0"/>
              </a:spcBef>
              <a:buNone/>
            </a:pPr>
            <a:r>
              <a:rPr lang="zh-CN" altLang="en-US" sz="2000">
                <a:latin typeface="Consolas" panose="020B0609020204030204" charset="0"/>
              </a:rPr>
              <a:t>&gt;&gt;&gt; aList</a:t>
            </a:r>
          </a:p>
          <a:p>
            <a:pPr marL="0" indent="0" fontAlgn="auto">
              <a:lnSpc>
                <a:spcPct val="100000"/>
              </a:lnSpc>
              <a:spcBef>
                <a:spcPts val="0"/>
              </a:spcBef>
              <a:buNone/>
            </a:pPr>
            <a:r>
              <a:rPr lang="zh-CN" altLang="en-US" sz="2000">
                <a:solidFill>
                  <a:srgbClr val="00B0F0"/>
                </a:solidFill>
                <a:latin typeface="Consolas" panose="020B0609020204030204" charset="0"/>
              </a:rPr>
              <a:t>[5, 9]</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42</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3.2  元组：轻量级列表</a:t>
            </a:r>
          </a:p>
        </p:txBody>
      </p:sp>
      <p:sp>
        <p:nvSpPr>
          <p:cNvPr id="3" name="内容占位符 2"/>
          <p:cNvSpPr>
            <a:spLocks noGrp="1"/>
          </p:cNvSpPr>
          <p:nvPr>
            <p:ph idx="1"/>
          </p:nvPr>
        </p:nvSpPr>
        <p:spPr/>
        <p:txBody>
          <a:bodyPr/>
          <a:lstStyle/>
          <a:p>
            <a:pPr fontAlgn="auto">
              <a:lnSpc>
                <a:spcPct val="150000"/>
              </a:lnSpc>
            </a:pPr>
            <a:r>
              <a:rPr lang="zh-CN" altLang="en-US" sz="2400"/>
              <a:t>列表的功能虽然很强大，但负担也很重，在很大程度上影响了运行效率。有时候我们并不需要那么多功能，很希望能有个轻量级的列表，元组（tuple）正是这样一种类型。</a:t>
            </a:r>
          </a:p>
          <a:p>
            <a:pPr fontAlgn="auto">
              <a:lnSpc>
                <a:spcPct val="150000"/>
              </a:lnSpc>
            </a:pPr>
            <a:r>
              <a:rPr lang="zh-CN" altLang="en-US" sz="2400"/>
              <a:t>从形式上，元组的所有元素放在一对</a:t>
            </a:r>
            <a:r>
              <a:rPr lang="zh-CN" altLang="en-US" sz="2400">
                <a:solidFill>
                  <a:srgbClr val="FF0000"/>
                </a:solidFill>
              </a:rPr>
              <a:t>圆括号</a:t>
            </a:r>
            <a:r>
              <a:rPr lang="zh-CN" altLang="en-US" sz="2400"/>
              <a:t>中，元素之间使用</a:t>
            </a:r>
            <a:r>
              <a:rPr lang="zh-CN" altLang="en-US" sz="2400">
                <a:solidFill>
                  <a:srgbClr val="FF0000"/>
                </a:solidFill>
              </a:rPr>
              <a:t>逗号</a:t>
            </a:r>
            <a:r>
              <a:rPr lang="zh-CN" altLang="en-US" sz="2400"/>
              <a:t>分隔，如果元组中只有一个元素则必须在最后增加一个</a:t>
            </a:r>
            <a:r>
              <a:rPr lang="zh-CN" altLang="en-US" sz="2400">
                <a:solidFill>
                  <a:srgbClr val="FF0000"/>
                </a:solidFill>
              </a:rPr>
              <a:t>逗号</a:t>
            </a:r>
            <a:r>
              <a:rPr lang="zh-CN" altLang="en-US" sz="2400"/>
              <a:t>。</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43</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3.2.1  元组创建与元素访问</a:t>
            </a:r>
          </a:p>
        </p:txBody>
      </p:sp>
      <p:sp>
        <p:nvSpPr>
          <p:cNvPr id="3" name="内容占位符 2"/>
          <p:cNvSpPr>
            <a:spLocks noGrp="1"/>
          </p:cNvSpPr>
          <p:nvPr>
            <p:ph idx="1"/>
          </p:nvPr>
        </p:nvSpPr>
        <p:spPr/>
        <p:txBody>
          <a:bodyPr>
            <a:normAutofit lnSpcReduction="10000"/>
          </a:bodyPr>
          <a:lstStyle/>
          <a:p>
            <a:pPr marL="0" indent="0" fontAlgn="auto">
              <a:lnSpc>
                <a:spcPct val="100000"/>
              </a:lnSpc>
              <a:spcBef>
                <a:spcPts val="0"/>
              </a:spcBef>
              <a:buNone/>
            </a:pPr>
            <a:r>
              <a:rPr lang="zh-CN" altLang="en-US" sz="2000">
                <a:latin typeface="Consolas" panose="020B0609020204030204" charset="0"/>
              </a:rPr>
              <a:t>&gt;&gt;&gt; x = (1, 2, 3)       #直接把元组赋值给一个变量</a:t>
            </a:r>
          </a:p>
          <a:p>
            <a:pPr marL="0" indent="0" fontAlgn="auto">
              <a:lnSpc>
                <a:spcPct val="100000"/>
              </a:lnSpc>
              <a:spcBef>
                <a:spcPts val="0"/>
              </a:spcBef>
              <a:buNone/>
            </a:pPr>
            <a:r>
              <a:rPr lang="zh-CN" altLang="en-US" sz="2000">
                <a:latin typeface="Consolas" panose="020B0609020204030204" charset="0"/>
              </a:rPr>
              <a:t>&gt;&gt;&gt; type(x)             #使用type()函数查看变量类型</a:t>
            </a:r>
          </a:p>
          <a:p>
            <a:pPr marL="0" indent="0" fontAlgn="auto">
              <a:lnSpc>
                <a:spcPct val="100000"/>
              </a:lnSpc>
              <a:spcBef>
                <a:spcPts val="0"/>
              </a:spcBef>
              <a:buNone/>
            </a:pPr>
            <a:r>
              <a:rPr lang="zh-CN" altLang="en-US" sz="2000">
                <a:solidFill>
                  <a:srgbClr val="00B0F0"/>
                </a:solidFill>
                <a:latin typeface="Consolas" panose="020B0609020204030204" charset="0"/>
              </a:rPr>
              <a:t>&lt;class 'tuple'&gt;</a:t>
            </a:r>
          </a:p>
          <a:p>
            <a:pPr marL="0" indent="0" fontAlgn="auto">
              <a:lnSpc>
                <a:spcPct val="100000"/>
              </a:lnSpc>
              <a:spcBef>
                <a:spcPts val="0"/>
              </a:spcBef>
              <a:buNone/>
            </a:pPr>
            <a:r>
              <a:rPr lang="zh-CN" altLang="en-US" sz="2000">
                <a:latin typeface="Consolas" panose="020B0609020204030204" charset="0"/>
              </a:rPr>
              <a:t>&gt;&gt;&gt; x[0]                #元组支持使用下标访问特定位置的元素</a:t>
            </a:r>
          </a:p>
          <a:p>
            <a:pPr marL="0" indent="0" fontAlgn="auto">
              <a:lnSpc>
                <a:spcPct val="100000"/>
              </a:lnSpc>
              <a:spcBef>
                <a:spcPts val="0"/>
              </a:spcBef>
              <a:buNone/>
            </a:pPr>
            <a:r>
              <a:rPr lang="zh-CN" altLang="en-US" sz="2000">
                <a:solidFill>
                  <a:srgbClr val="00B0F0"/>
                </a:solidFill>
                <a:latin typeface="Consolas" panose="020B0609020204030204" charset="0"/>
              </a:rPr>
              <a:t>1</a:t>
            </a:r>
          </a:p>
          <a:p>
            <a:pPr marL="0" indent="0" fontAlgn="auto">
              <a:lnSpc>
                <a:spcPct val="100000"/>
              </a:lnSpc>
              <a:spcBef>
                <a:spcPts val="0"/>
              </a:spcBef>
              <a:buNone/>
            </a:pPr>
            <a:r>
              <a:rPr lang="zh-CN" altLang="en-US" sz="2000">
                <a:latin typeface="Consolas" panose="020B0609020204030204" charset="0"/>
              </a:rPr>
              <a:t>&gt;&gt;&gt; x[-1]               #最后一个元素，元组也支持双向索引</a:t>
            </a:r>
          </a:p>
          <a:p>
            <a:pPr marL="0" indent="0" fontAlgn="auto">
              <a:lnSpc>
                <a:spcPct val="100000"/>
              </a:lnSpc>
              <a:spcBef>
                <a:spcPts val="0"/>
              </a:spcBef>
              <a:buNone/>
            </a:pPr>
            <a:r>
              <a:rPr lang="zh-CN" altLang="en-US" sz="2000">
                <a:solidFill>
                  <a:srgbClr val="00B0F0"/>
                </a:solidFill>
                <a:latin typeface="Consolas" panose="020B0609020204030204" charset="0"/>
              </a:rPr>
              <a:t>3</a:t>
            </a:r>
          </a:p>
          <a:p>
            <a:pPr marL="0" indent="0" fontAlgn="auto">
              <a:lnSpc>
                <a:spcPct val="100000"/>
              </a:lnSpc>
              <a:spcBef>
                <a:spcPts val="0"/>
              </a:spcBef>
              <a:buNone/>
            </a:pPr>
            <a:r>
              <a:rPr lang="zh-CN" altLang="en-US" sz="2000">
                <a:latin typeface="Consolas" panose="020B0609020204030204" charset="0"/>
              </a:rPr>
              <a:t>&gt;&gt;&gt; x[1] = 4            #元组是不可变的</a:t>
            </a:r>
          </a:p>
          <a:p>
            <a:pPr marL="0" indent="0" fontAlgn="auto">
              <a:lnSpc>
                <a:spcPct val="100000"/>
              </a:lnSpc>
              <a:spcBef>
                <a:spcPts val="0"/>
              </a:spcBef>
              <a:buNone/>
            </a:pPr>
            <a:r>
              <a:rPr lang="zh-CN" altLang="en-US" sz="2000">
                <a:solidFill>
                  <a:srgbClr val="FF0000"/>
                </a:solidFill>
                <a:latin typeface="Consolas" panose="020B0609020204030204" charset="0"/>
              </a:rPr>
              <a:t>TypeError: 'tuple' object does not support item assignment</a:t>
            </a:r>
          </a:p>
          <a:p>
            <a:pPr marL="0" indent="0" fontAlgn="auto">
              <a:lnSpc>
                <a:spcPct val="100000"/>
              </a:lnSpc>
              <a:spcBef>
                <a:spcPts val="0"/>
              </a:spcBef>
              <a:buNone/>
            </a:pPr>
            <a:r>
              <a:rPr lang="zh-CN" altLang="en-US" sz="2000">
                <a:latin typeface="Consolas" panose="020B0609020204030204" charset="0"/>
              </a:rPr>
              <a:t>&gt;&gt;&gt; x = (3)             #这和x = 3是一样的</a:t>
            </a:r>
          </a:p>
          <a:p>
            <a:pPr marL="0" indent="0" fontAlgn="auto">
              <a:lnSpc>
                <a:spcPct val="100000"/>
              </a:lnSpc>
              <a:spcBef>
                <a:spcPts val="0"/>
              </a:spcBef>
              <a:buNone/>
            </a:pPr>
            <a:r>
              <a:rPr lang="zh-CN" altLang="en-US" sz="2000">
                <a:latin typeface="Consolas" panose="020B0609020204030204" charset="0"/>
              </a:rPr>
              <a:t>&gt;&gt;&gt; x</a:t>
            </a:r>
          </a:p>
          <a:p>
            <a:pPr marL="0" indent="0" fontAlgn="auto">
              <a:lnSpc>
                <a:spcPct val="100000"/>
              </a:lnSpc>
              <a:spcBef>
                <a:spcPts val="0"/>
              </a:spcBef>
              <a:buNone/>
            </a:pPr>
            <a:r>
              <a:rPr lang="zh-CN" altLang="en-US" sz="2000">
                <a:solidFill>
                  <a:srgbClr val="00B0F0"/>
                </a:solidFill>
                <a:latin typeface="Consolas" panose="020B0609020204030204" charset="0"/>
              </a:rPr>
              <a:t>3</a:t>
            </a:r>
          </a:p>
          <a:p>
            <a:pPr marL="0" indent="0" fontAlgn="auto">
              <a:lnSpc>
                <a:spcPct val="100000"/>
              </a:lnSpc>
              <a:spcBef>
                <a:spcPts val="0"/>
              </a:spcBef>
              <a:buNone/>
            </a:pPr>
            <a:r>
              <a:rPr lang="zh-CN" altLang="en-US" sz="2000">
                <a:latin typeface="Consolas" panose="020B0609020204030204" charset="0"/>
              </a:rPr>
              <a:t>&gt;&gt;&gt; x = (3,)            #如果元组中只有一个元素，必须在后面多写一个逗号</a:t>
            </a:r>
          </a:p>
          <a:p>
            <a:pPr marL="0" indent="0" fontAlgn="auto">
              <a:lnSpc>
                <a:spcPct val="100000"/>
              </a:lnSpc>
              <a:spcBef>
                <a:spcPts val="0"/>
              </a:spcBef>
              <a:buNone/>
            </a:pPr>
            <a:r>
              <a:rPr lang="zh-CN" altLang="en-US" sz="2000">
                <a:latin typeface="Consolas" panose="020B0609020204030204" charset="0"/>
              </a:rPr>
              <a:t>&gt;&gt;&gt; x</a:t>
            </a:r>
          </a:p>
          <a:p>
            <a:pPr marL="0" indent="0" fontAlgn="auto">
              <a:lnSpc>
                <a:spcPct val="100000"/>
              </a:lnSpc>
              <a:spcBef>
                <a:spcPts val="0"/>
              </a:spcBef>
              <a:buNone/>
            </a:pPr>
            <a:r>
              <a:rPr lang="zh-CN" altLang="en-US" sz="2000">
                <a:solidFill>
                  <a:srgbClr val="00B0F0"/>
                </a:solidFill>
                <a:latin typeface="Consolas" panose="020B0609020204030204" charset="0"/>
              </a:rPr>
              <a:t>(3,)</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44</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3.2.1  元组创建与元素访问</a:t>
            </a:r>
            <a:endParaRPr lang="zh-CN" altLang="en-US"/>
          </a:p>
        </p:txBody>
      </p:sp>
      <p:sp>
        <p:nvSpPr>
          <p:cNvPr id="3" name="内容占位符 2"/>
          <p:cNvSpPr>
            <a:spLocks noGrp="1"/>
          </p:cNvSpPr>
          <p:nvPr>
            <p:ph idx="1"/>
          </p:nvPr>
        </p:nvSpPr>
        <p:spPr/>
        <p:txBody>
          <a:bodyPr/>
          <a:lstStyle/>
          <a:p>
            <a:pPr marL="0" indent="0">
              <a:buNone/>
            </a:pPr>
            <a:r>
              <a:rPr lang="zh-CN" altLang="en-US" sz="2000">
                <a:latin typeface="Consolas" panose="020B0609020204030204" charset="0"/>
              </a:rPr>
              <a:t>&gt;&gt;&gt; x = ()             #空元组</a:t>
            </a:r>
          </a:p>
          <a:p>
            <a:pPr marL="0" indent="0">
              <a:buNone/>
            </a:pPr>
            <a:r>
              <a:rPr lang="zh-CN" altLang="en-US" sz="2000">
                <a:latin typeface="Consolas" panose="020B0609020204030204" charset="0"/>
              </a:rPr>
              <a:t>&gt;&gt;&gt; x = tuple()        #空元组</a:t>
            </a:r>
          </a:p>
          <a:p>
            <a:pPr marL="0" indent="0">
              <a:buNone/>
            </a:pPr>
            <a:r>
              <a:rPr lang="zh-CN" altLang="en-US" sz="2000">
                <a:latin typeface="Consolas" panose="020B0609020204030204" charset="0"/>
              </a:rPr>
              <a:t>&gt;&gt;&gt; tuple(range(5))    #将其他迭代对象转换为元组</a:t>
            </a:r>
          </a:p>
          <a:p>
            <a:pPr marL="0" indent="0">
              <a:buNone/>
            </a:pPr>
            <a:r>
              <a:rPr lang="zh-CN" altLang="en-US" sz="2000">
                <a:solidFill>
                  <a:srgbClr val="00B0F0"/>
                </a:solidFill>
                <a:latin typeface="Consolas" panose="020B0609020204030204" charset="0"/>
              </a:rPr>
              <a:t>(0, 1, 2, 3, 4)</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45</a:t>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3.2.1  元组创建与元素访问</a:t>
            </a:r>
            <a:endParaRPr lang="zh-CN" altLang="en-US"/>
          </a:p>
        </p:txBody>
      </p:sp>
      <p:sp>
        <p:nvSpPr>
          <p:cNvPr id="3" name="内容占位符 2"/>
          <p:cNvSpPr>
            <a:spLocks noGrp="1"/>
          </p:cNvSpPr>
          <p:nvPr>
            <p:ph idx="1"/>
          </p:nvPr>
        </p:nvSpPr>
        <p:spPr/>
        <p:txBody>
          <a:bodyPr/>
          <a:lstStyle/>
          <a:p>
            <a:pPr>
              <a:buFont typeface="Arial" panose="020B0604020202020204" pitchFamily="34" charset="0"/>
              <a:buChar char="•"/>
            </a:pPr>
            <a:r>
              <a:rPr lang="zh-CN" altLang="en-US" sz="2400"/>
              <a:t>很多内置函数的返回值也是包含了若干元组的可迭代对象，例如enumerate()、zip()等等。</a:t>
            </a:r>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&gt;&gt;&gt; list(enumerate(range(5)))</a:t>
            </a:r>
          </a:p>
          <a:p>
            <a:pPr marL="0" indent="0">
              <a:buNone/>
            </a:pPr>
            <a:r>
              <a:rPr lang="zh-CN" altLang="en-US" sz="2000">
                <a:solidFill>
                  <a:srgbClr val="00B0F0"/>
                </a:solidFill>
                <a:latin typeface="Consolas" panose="020B0609020204030204" charset="0"/>
              </a:rPr>
              <a:t>[(0, 0), (1, 1), (2, 2), (3, 3), (4, 4)]</a:t>
            </a:r>
          </a:p>
          <a:p>
            <a:pPr marL="0" indent="0">
              <a:buNone/>
            </a:pPr>
            <a:r>
              <a:rPr lang="zh-CN" altLang="en-US" sz="2000">
                <a:latin typeface="Consolas" panose="020B0609020204030204" charset="0"/>
              </a:rPr>
              <a:t>&gt;&gt;&gt; list(zip(range(3), 'abcdefg'))</a:t>
            </a:r>
          </a:p>
          <a:p>
            <a:pPr marL="0" indent="0">
              <a:buNone/>
            </a:pPr>
            <a:r>
              <a:rPr lang="zh-CN" altLang="en-US" sz="2000">
                <a:solidFill>
                  <a:srgbClr val="00B0F0"/>
                </a:solidFill>
                <a:latin typeface="Consolas" panose="020B0609020204030204" charset="0"/>
              </a:rPr>
              <a:t>[(0, 'a'), (1, 'b'), (2, 'c')]</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46</a:t>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3.2.2  元组与列表的异同点</a:t>
            </a:r>
          </a:p>
        </p:txBody>
      </p:sp>
      <p:sp>
        <p:nvSpPr>
          <p:cNvPr id="3" name="内容占位符 2"/>
          <p:cNvSpPr>
            <a:spLocks noGrp="1"/>
          </p:cNvSpPr>
          <p:nvPr>
            <p:ph idx="1"/>
          </p:nvPr>
        </p:nvSpPr>
        <p:spPr/>
        <p:txBody>
          <a:bodyPr/>
          <a:lstStyle/>
          <a:p>
            <a:pPr fontAlgn="auto">
              <a:lnSpc>
                <a:spcPct val="150000"/>
              </a:lnSpc>
            </a:pPr>
            <a:r>
              <a:rPr lang="zh-CN" altLang="en-US" sz="2400"/>
              <a:t>列表和元组都属于有序序列，都支持使用双向索引访问其中的元素，以及使用count()方法统计指定元素的出现次数和index()方法获取指定元素的索引，len()、map()、filter()等大量内置函数和+、+=、in等运算符也都可以作用于列表和元组。</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47</a:t>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3.2.2  元组与列表的异同点</a:t>
            </a:r>
            <a:endParaRPr lang="zh-CN" altLang="en-US"/>
          </a:p>
        </p:txBody>
      </p:sp>
      <p:sp>
        <p:nvSpPr>
          <p:cNvPr id="3" name="内容占位符 2"/>
          <p:cNvSpPr>
            <a:spLocks noGrp="1"/>
          </p:cNvSpPr>
          <p:nvPr>
            <p:ph idx="1"/>
          </p:nvPr>
        </p:nvSpPr>
        <p:spPr/>
        <p:txBody>
          <a:bodyPr>
            <a:normAutofit/>
          </a:bodyPr>
          <a:lstStyle/>
          <a:p>
            <a:pPr fontAlgn="auto">
              <a:lnSpc>
                <a:spcPct val="150000"/>
              </a:lnSpc>
              <a:spcBef>
                <a:spcPts val="400"/>
              </a:spcBef>
            </a:pPr>
            <a:r>
              <a:rPr lang="zh-CN" altLang="en-US" sz="2400"/>
              <a:t>元组属于</a:t>
            </a:r>
            <a:r>
              <a:rPr lang="zh-CN" altLang="en-US" sz="2400">
                <a:solidFill>
                  <a:srgbClr val="FF0000"/>
                </a:solidFill>
              </a:rPr>
              <a:t>不可变</a:t>
            </a:r>
            <a:r>
              <a:rPr lang="zh-CN" altLang="en-US" sz="2400"/>
              <a:t>（immutable）序列，不可以直接修改元组中元素的值，也无法为元组增加或删除元素。</a:t>
            </a:r>
          </a:p>
          <a:p>
            <a:pPr fontAlgn="auto">
              <a:lnSpc>
                <a:spcPct val="150000"/>
              </a:lnSpc>
              <a:spcBef>
                <a:spcPts val="400"/>
              </a:spcBef>
            </a:pPr>
            <a:r>
              <a:rPr lang="zh-CN" altLang="en-US" sz="2400"/>
              <a:t>元组没有提供append()、extend()和insert()等方法，无法向元组中添加元素；同样，元组也没有remove()和pop()方法，也不支持对元组元素进行del操作，不能从元组中删除元素，而只能使用del命令删除整个元组。</a:t>
            </a:r>
          </a:p>
          <a:p>
            <a:pPr fontAlgn="auto">
              <a:lnSpc>
                <a:spcPct val="150000"/>
              </a:lnSpc>
              <a:spcBef>
                <a:spcPts val="400"/>
              </a:spcBef>
            </a:pPr>
            <a:r>
              <a:rPr lang="zh-CN" altLang="en-US" sz="2400"/>
              <a:t>元组也支持切片操作，但是只能通过切片来访问元组中的元素，而不允许使用切片来修改元组中元素的值，也不支持使用切片操作来为元组增加或删除元素。</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48</a:t>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3.2.2  元组与列表的异同点</a:t>
            </a:r>
            <a:endParaRPr lang="zh-CN" altLang="en-US"/>
          </a:p>
        </p:txBody>
      </p:sp>
      <p:sp>
        <p:nvSpPr>
          <p:cNvPr id="3" name="内容占位符 2"/>
          <p:cNvSpPr>
            <a:spLocks noGrp="1"/>
          </p:cNvSpPr>
          <p:nvPr>
            <p:ph idx="1"/>
          </p:nvPr>
        </p:nvSpPr>
        <p:spPr/>
        <p:txBody>
          <a:bodyPr/>
          <a:lstStyle/>
          <a:p>
            <a:pPr fontAlgn="auto">
              <a:lnSpc>
                <a:spcPct val="150000"/>
              </a:lnSpc>
            </a:pPr>
            <a:r>
              <a:rPr lang="zh-CN" altLang="en-US" sz="2400"/>
              <a:t>Python的内部实现对元组做了大量优化，</a:t>
            </a:r>
            <a:r>
              <a:rPr lang="zh-CN" altLang="en-US" sz="2400">
                <a:solidFill>
                  <a:srgbClr val="FF0000"/>
                </a:solidFill>
              </a:rPr>
              <a:t>访问速度比列表更快</a:t>
            </a:r>
            <a:r>
              <a:rPr lang="zh-CN" altLang="en-US" sz="2400"/>
              <a:t>。如果定义了一系列常量值，主要用途仅是对它们进行遍历或其他类似用途，而不需要对其元素进行任何修改，那么一般建议使用元组而不用列表。</a:t>
            </a:r>
          </a:p>
          <a:p>
            <a:pPr fontAlgn="auto">
              <a:lnSpc>
                <a:spcPct val="150000"/>
              </a:lnSpc>
            </a:pPr>
            <a:r>
              <a:rPr lang="zh-CN" altLang="en-US" sz="2400"/>
              <a:t>元组在内部实现上不允许修改其元素值，从而使得代码更加安全，例如调用函数时使用元组传递参数可以防止在函数中修改元组，而使用列表则很难保证这一点。</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49</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3.1  列表：打了激素的数组</a:t>
            </a:r>
            <a:endParaRPr lang="zh-CN" altLang="en-US"/>
          </a:p>
        </p:txBody>
      </p:sp>
      <p:sp>
        <p:nvSpPr>
          <p:cNvPr id="3" name="内容占位符 2"/>
          <p:cNvSpPr>
            <a:spLocks noGrp="1"/>
          </p:cNvSpPr>
          <p:nvPr>
            <p:ph idx="1"/>
          </p:nvPr>
        </p:nvSpPr>
        <p:spPr/>
        <p:txBody>
          <a:bodyPr/>
          <a:lstStyle/>
          <a:p>
            <a:pPr fontAlgn="auto">
              <a:lnSpc>
                <a:spcPct val="150000"/>
              </a:lnSpc>
              <a:spcBef>
                <a:spcPts val="400"/>
              </a:spcBef>
            </a:pPr>
            <a:r>
              <a:rPr lang="zh-CN" altLang="en-US" sz="2400"/>
              <a:t>Python采用</a:t>
            </a:r>
            <a:r>
              <a:rPr lang="zh-CN" altLang="en-US" sz="2400">
                <a:solidFill>
                  <a:srgbClr val="FF0000"/>
                </a:solidFill>
              </a:rPr>
              <a:t>基于值的自动内存管理模式</a:t>
            </a:r>
            <a:r>
              <a:rPr lang="zh-CN" altLang="en-US" sz="2400"/>
              <a:t>，</a:t>
            </a:r>
            <a:r>
              <a:rPr lang="zh-CN" altLang="en-US" sz="2400">
                <a:solidFill>
                  <a:srgbClr val="FF0000"/>
                </a:solidFill>
              </a:rPr>
              <a:t>变量并不直接存储值</a:t>
            </a:r>
            <a:r>
              <a:rPr lang="zh-CN" altLang="en-US" sz="2400"/>
              <a:t>，而是存储值的引用或内存地址，这也是python中变量可以随时改变类型的重要原因。同理，</a:t>
            </a:r>
            <a:r>
              <a:rPr lang="zh-CN" altLang="en-US" sz="2400">
                <a:solidFill>
                  <a:srgbClr val="FF0000"/>
                </a:solidFill>
              </a:rPr>
              <a:t>Python列表中的元素也是值的引用</a:t>
            </a:r>
            <a:r>
              <a:rPr lang="zh-CN" altLang="en-US" sz="2400"/>
              <a:t>，所以列表中各元素可以是不同类型的数据。</a:t>
            </a:r>
          </a:p>
          <a:p>
            <a:pPr fontAlgn="auto">
              <a:lnSpc>
                <a:spcPct val="150000"/>
              </a:lnSpc>
              <a:spcBef>
                <a:spcPts val="400"/>
              </a:spcBef>
            </a:pPr>
            <a:r>
              <a:rPr lang="zh-CN" altLang="en-US" sz="2400"/>
              <a:t>需要注意的是，列表的功能虽然非常强大，但是负担也比较重，开销较大，在实际开发中，最好根据实际的问题选择一种合适的数据类型，要</a:t>
            </a:r>
            <a:r>
              <a:rPr lang="zh-CN" altLang="en-US" sz="2400">
                <a:solidFill>
                  <a:srgbClr val="FF0000"/>
                </a:solidFill>
              </a:rPr>
              <a:t>尽量避免过多使用列表</a:t>
            </a:r>
            <a:r>
              <a:rPr lang="zh-CN" altLang="en-US" sz="2400"/>
              <a:t>。</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5</a:t>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3.2.3  生成器推导式</a:t>
            </a:r>
          </a:p>
        </p:txBody>
      </p:sp>
      <p:sp>
        <p:nvSpPr>
          <p:cNvPr id="3" name="内容占位符 2"/>
          <p:cNvSpPr>
            <a:spLocks noGrp="1"/>
          </p:cNvSpPr>
          <p:nvPr>
            <p:ph idx="1"/>
          </p:nvPr>
        </p:nvSpPr>
        <p:spPr/>
        <p:txBody>
          <a:bodyPr/>
          <a:lstStyle/>
          <a:p>
            <a:pPr fontAlgn="auto">
              <a:lnSpc>
                <a:spcPct val="150000"/>
              </a:lnSpc>
            </a:pPr>
            <a:r>
              <a:rPr lang="zh-CN" altLang="en-US" sz="2400"/>
              <a:t>生成器推导式（generator expression）的用法与列表推导式非常相似，在形式上生成器推导式使用</a:t>
            </a:r>
            <a:r>
              <a:rPr lang="zh-CN" altLang="en-US" sz="2400">
                <a:solidFill>
                  <a:srgbClr val="FF0000"/>
                </a:solidFill>
              </a:rPr>
              <a:t>圆括号</a:t>
            </a:r>
            <a:r>
              <a:rPr lang="zh-CN" altLang="en-US" sz="2400"/>
              <a:t>（parentheses）作为定界符，而不是列表推导式所使用的方括号（square brackets）。</a:t>
            </a:r>
          </a:p>
          <a:p>
            <a:pPr fontAlgn="auto">
              <a:lnSpc>
                <a:spcPct val="150000"/>
              </a:lnSpc>
            </a:pPr>
            <a:r>
              <a:rPr lang="zh-CN" altLang="en-US" sz="2400"/>
              <a:t>与列表推导式最大的不同是，生成器推导式的结果是一个</a:t>
            </a:r>
            <a:r>
              <a:rPr lang="zh-CN" altLang="en-US" sz="2400">
                <a:solidFill>
                  <a:srgbClr val="FF0000"/>
                </a:solidFill>
              </a:rPr>
              <a:t>生成器对象</a:t>
            </a:r>
            <a:r>
              <a:rPr lang="zh-CN" altLang="en-US" sz="2400"/>
              <a:t>。生成器对象类似于迭代器对象，具有惰性求值的特点，只在需要时生成新元素，比列表推导式具有更高的效率，空间占用非常少，尤其适合大数据处理的场合。</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50</a:t>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3.2.3  生成器推导式</a:t>
            </a:r>
            <a:endParaRPr lang="zh-CN" altLang="en-US"/>
          </a:p>
        </p:txBody>
      </p:sp>
      <p:sp>
        <p:nvSpPr>
          <p:cNvPr id="3" name="内容占位符 2"/>
          <p:cNvSpPr>
            <a:spLocks noGrp="1"/>
          </p:cNvSpPr>
          <p:nvPr>
            <p:ph idx="1"/>
          </p:nvPr>
        </p:nvSpPr>
        <p:spPr/>
        <p:txBody>
          <a:bodyPr/>
          <a:lstStyle/>
          <a:p>
            <a:pPr fontAlgn="auto">
              <a:lnSpc>
                <a:spcPct val="150000"/>
              </a:lnSpc>
            </a:pPr>
            <a:r>
              <a:rPr lang="zh-CN" altLang="en-US" sz="2400"/>
              <a:t>使用生成器对象的元素时，可以根据需要将其转化为列表或元组，也可以使用生成器对象的</a:t>
            </a:r>
            <a:r>
              <a:rPr lang="zh-CN" altLang="en-US" sz="2400">
                <a:solidFill>
                  <a:srgbClr val="FF0000"/>
                </a:solidFill>
              </a:rPr>
              <a:t>__next__()</a:t>
            </a:r>
            <a:r>
              <a:rPr lang="zh-CN" altLang="en-US" sz="2400"/>
              <a:t>方法或者内置函数</a:t>
            </a:r>
            <a:r>
              <a:rPr lang="zh-CN" altLang="en-US" sz="2400">
                <a:solidFill>
                  <a:srgbClr val="FF0000"/>
                </a:solidFill>
              </a:rPr>
              <a:t>next()</a:t>
            </a:r>
            <a:r>
              <a:rPr lang="zh-CN" altLang="en-US" sz="2400"/>
              <a:t>进行遍历，或者直接使用</a:t>
            </a:r>
            <a:r>
              <a:rPr lang="zh-CN" altLang="en-US" sz="2400">
                <a:solidFill>
                  <a:srgbClr val="FF0000"/>
                </a:solidFill>
              </a:rPr>
              <a:t>for循环</a:t>
            </a:r>
            <a:r>
              <a:rPr lang="zh-CN" altLang="en-US" sz="2400"/>
              <a:t>来遍历其中的元素。但是不管用哪种方法访问其元素，只能从前往后正向访问每个元素，</a:t>
            </a:r>
            <a:r>
              <a:rPr lang="zh-CN" altLang="en-US" sz="2400">
                <a:solidFill>
                  <a:srgbClr val="FF0000"/>
                </a:solidFill>
              </a:rPr>
              <a:t>没有任何方法可以再次访问已访问过的元素</a:t>
            </a:r>
            <a:r>
              <a:rPr lang="zh-CN" altLang="en-US" sz="2400"/>
              <a:t>，也</a:t>
            </a:r>
            <a:r>
              <a:rPr lang="zh-CN" altLang="en-US" sz="2400">
                <a:solidFill>
                  <a:srgbClr val="FF0000"/>
                </a:solidFill>
              </a:rPr>
              <a:t>不支持使用下标访问其中的元素</a:t>
            </a:r>
            <a:r>
              <a:rPr lang="zh-CN" altLang="en-US" sz="2400"/>
              <a:t>。当所有元素访问结束以后，如果需要重新访问其中的元素，必须重新创建该生成器对象，enumerate、filter、map、zip等其他迭代器对象也具有同样的特点。</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51</a:t>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3.2.3  生成器推导式</a:t>
            </a:r>
            <a:endParaRPr lang="zh-CN" altLang="en-US"/>
          </a:p>
        </p:txBody>
      </p:sp>
      <p:sp>
        <p:nvSpPr>
          <p:cNvPr id="3" name="内容占位符 2"/>
          <p:cNvSpPr>
            <a:spLocks noGrp="1"/>
          </p:cNvSpPr>
          <p:nvPr>
            <p:ph idx="1"/>
          </p:nvPr>
        </p:nvSpPr>
        <p:spPr>
          <a:xfrm>
            <a:off x="838200" y="1321435"/>
            <a:ext cx="10515600" cy="5035550"/>
          </a:xfrm>
        </p:spPr>
        <p:txBody>
          <a:bodyPr>
            <a:normAutofit/>
          </a:bodyPr>
          <a:lstStyle/>
          <a:p>
            <a:pPr defTabSz="914400">
              <a:lnSpc>
                <a:spcPct val="80000"/>
              </a:lnSpc>
              <a:spcBef>
                <a:spcPct val="0"/>
              </a:spcBef>
              <a:buSzPct val="90000"/>
              <a:buFont typeface="Wingdings" panose="05000000000000000000" charset="0"/>
              <a:buChar char="§"/>
            </a:pPr>
            <a:r>
              <a:rPr lang="zh-CN" altLang="en-US" sz="2400">
                <a:latin typeface="宋体" panose="02010600030101010101" pitchFamily="2" charset="-122"/>
                <a:sym typeface="+mn-ea"/>
              </a:rPr>
              <a:t>使用生成器对象</a:t>
            </a:r>
            <a:r>
              <a:rPr lang="en-US" altLang="zh-CN" sz="2400">
                <a:latin typeface="宋体" panose="02010600030101010101" pitchFamily="2" charset="-122"/>
                <a:sym typeface="+mn-ea"/>
              </a:rPr>
              <a:t>__next__()</a:t>
            </a:r>
            <a:r>
              <a:rPr lang="zh-CN" altLang="en-US" sz="2400">
                <a:latin typeface="宋体" panose="02010600030101010101" pitchFamily="2" charset="-122"/>
                <a:sym typeface="+mn-ea"/>
              </a:rPr>
              <a:t>方法或内置函数</a:t>
            </a:r>
            <a:r>
              <a:rPr lang="en-US" altLang="zh-CN" sz="2400">
                <a:latin typeface="宋体" panose="02010600030101010101" pitchFamily="2" charset="-122"/>
                <a:sym typeface="+mn-ea"/>
              </a:rPr>
              <a:t>next()</a:t>
            </a:r>
            <a:r>
              <a:rPr lang="zh-CN" altLang="en-US" sz="2400">
                <a:latin typeface="宋体" panose="02010600030101010101" pitchFamily="2" charset="-122"/>
                <a:sym typeface="+mn-ea"/>
              </a:rPr>
              <a:t>进行遍历</a:t>
            </a:r>
            <a:endParaRPr lang="en-US" altLang="zh-CN" sz="2400"/>
          </a:p>
          <a:p>
            <a:pPr defTabSz="914400">
              <a:lnSpc>
                <a:spcPct val="80000"/>
              </a:lnSpc>
              <a:spcBef>
                <a:spcPct val="0"/>
              </a:spcBef>
              <a:buSzPct val="90000"/>
              <a:buFont typeface="Wingdings" panose="05000000000000000000" pitchFamily="2" charset="2"/>
              <a:buNone/>
            </a:pPr>
            <a:endParaRPr lang="en-US" altLang="zh-CN"/>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g = ((i+2)**2 for i in range(10))  #创建生成器对象</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g</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&lt;generator object &lt;genexpr&gt; at 0x0000000003095200&gt;</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tuple(g)                           #将生成器对象转换为元组</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(4, 9, 16, 25, 36, 49, 64, 81, 100, 121)</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list(g)             #生成器对象已遍历结束，没有元素了</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 </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g = ((i+2)**2 for i in range(10))  #重新创建生成器对象</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g.__next__()        #使用生成器对象的__next__()方法获取元素</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4</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g.__next__()        #获取下一个元素</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9</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next(g)             #使用函数next()获取生成器对象中的元素</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16</a:t>
            </a:r>
            <a:endParaRPr lang="zh-CN" altLang="en-US" sz="20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52</a:t>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3.2.3  生成器推导式</a:t>
            </a:r>
            <a:endParaRPr lang="zh-CN" altLang="en-US"/>
          </a:p>
        </p:txBody>
      </p:sp>
      <p:sp>
        <p:nvSpPr>
          <p:cNvPr id="3" name="内容占位符 2"/>
          <p:cNvSpPr>
            <a:spLocks noGrp="1"/>
          </p:cNvSpPr>
          <p:nvPr>
            <p:ph idx="1"/>
          </p:nvPr>
        </p:nvSpPr>
        <p:spPr>
          <a:xfrm>
            <a:off x="838200" y="1321435"/>
            <a:ext cx="10515600" cy="5160010"/>
          </a:xfrm>
        </p:spPr>
        <p:txBody>
          <a:bodyPr>
            <a:normAutofit/>
          </a:bodyPr>
          <a:lstStyle/>
          <a:p>
            <a:pPr fontAlgn="base">
              <a:lnSpc>
                <a:spcPct val="100000"/>
              </a:lnSpc>
              <a:spcBef>
                <a:spcPts val="0"/>
              </a:spcBef>
              <a:buFont typeface="Arial" panose="020B0604020202020204" pitchFamily="34" charset="0"/>
              <a:buChar char="•"/>
            </a:pPr>
            <a:r>
              <a:rPr lang="zh-CN" altLang="en-US" sz="2400">
                <a:sym typeface="+mn-ea"/>
              </a:rPr>
              <a:t>使用</a:t>
            </a:r>
            <a:r>
              <a:rPr lang="en-US" altLang="zh-CN" sz="2400">
                <a:sym typeface="+mn-ea"/>
              </a:rPr>
              <a:t>for</a:t>
            </a:r>
            <a:r>
              <a:rPr lang="zh-CN" altLang="en-US" sz="2400">
                <a:sym typeface="+mn-ea"/>
              </a:rPr>
              <a:t>循环直接迭代生成器对象中的元素</a:t>
            </a:r>
            <a:endParaRPr lang="zh-CN" altLang="en-US" sz="2400" strike="noStrike" noProof="1"/>
          </a:p>
          <a:p>
            <a:pPr marL="0" indent="0" fontAlgn="base">
              <a:lnSpc>
                <a:spcPct val="100000"/>
              </a:lnSpc>
              <a:spcBef>
                <a:spcPts val="0"/>
              </a:spcBef>
              <a:buNone/>
            </a:pPr>
            <a:endParaRPr lang="en-US" sz="2000">
              <a:latin typeface="Consolas" panose="020B0609020204030204" charset="0"/>
              <a:sym typeface="+mn-ea"/>
            </a:endParaRPr>
          </a:p>
          <a:p>
            <a:pPr marL="0" indent="0" fontAlgn="base">
              <a:lnSpc>
                <a:spcPct val="100000"/>
              </a:lnSpc>
              <a:spcBef>
                <a:spcPts val="0"/>
              </a:spcBef>
              <a:buNone/>
            </a:pPr>
            <a:r>
              <a:rPr lang="en-US" sz="2000">
                <a:latin typeface="Consolas" panose="020B0609020204030204" charset="0"/>
                <a:sym typeface="+mn-ea"/>
              </a:rPr>
              <a:t>&gt;&gt;&gt; g = ((i+2)**2 for i in range(10))</a:t>
            </a:r>
            <a:endParaRPr lang="en-US" sz="2000" strike="noStrike" noProof="1">
              <a:latin typeface="Consolas" panose="020B0609020204030204" charset="0"/>
            </a:endParaRPr>
          </a:p>
          <a:p>
            <a:pPr marL="0" indent="0" fontAlgn="base">
              <a:lnSpc>
                <a:spcPct val="100000"/>
              </a:lnSpc>
              <a:spcBef>
                <a:spcPts val="0"/>
              </a:spcBef>
              <a:buNone/>
            </a:pPr>
            <a:r>
              <a:rPr lang="en-US" sz="2000">
                <a:latin typeface="Consolas" panose="020B0609020204030204" charset="0"/>
                <a:sym typeface="+mn-ea"/>
              </a:rPr>
              <a:t>&gt;&gt;&gt; for item in g:                #使用循环直接遍历生成器对象中的元素</a:t>
            </a:r>
            <a:endParaRPr lang="en-US" sz="2000" strike="noStrike" noProof="1">
              <a:latin typeface="Consolas" panose="020B0609020204030204" charset="0"/>
            </a:endParaRPr>
          </a:p>
          <a:p>
            <a:pPr marL="0" indent="0" fontAlgn="base">
              <a:lnSpc>
                <a:spcPct val="100000"/>
              </a:lnSpc>
              <a:spcBef>
                <a:spcPts val="0"/>
              </a:spcBef>
              <a:buNone/>
            </a:pPr>
            <a:r>
              <a:rPr lang="en-US" sz="2000">
                <a:latin typeface="Consolas" panose="020B0609020204030204" charset="0"/>
                <a:sym typeface="+mn-ea"/>
              </a:rPr>
              <a:t>    print(item, end=' ')</a:t>
            </a:r>
            <a:endParaRPr lang="en-US" sz="2000" strike="noStrike" noProof="1">
              <a:latin typeface="Consolas" panose="020B0609020204030204" charset="0"/>
            </a:endParaRPr>
          </a:p>
          <a:p>
            <a:pPr marL="0" indent="0" fontAlgn="base">
              <a:lnSpc>
                <a:spcPct val="100000"/>
              </a:lnSpc>
              <a:spcBef>
                <a:spcPts val="0"/>
              </a:spcBef>
              <a:buNone/>
            </a:pPr>
            <a:r>
              <a:rPr lang="en-US" sz="2000">
                <a:solidFill>
                  <a:srgbClr val="00B0F0"/>
                </a:solidFill>
                <a:latin typeface="Consolas" panose="020B0609020204030204" charset="0"/>
                <a:sym typeface="+mn-ea"/>
              </a:rPr>
              <a:t>4 9 16 25 36 49 64 81 100 121 </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53</a:t>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3.2.3  生成器推导式</a:t>
            </a:r>
            <a:endParaRPr lang="zh-CN" altLang="en-US"/>
          </a:p>
        </p:txBody>
      </p:sp>
      <p:sp>
        <p:nvSpPr>
          <p:cNvPr id="3" name="内容占位符 2"/>
          <p:cNvSpPr>
            <a:spLocks noGrp="1"/>
          </p:cNvSpPr>
          <p:nvPr>
            <p:ph idx="1"/>
          </p:nvPr>
        </p:nvSpPr>
        <p:spPr/>
        <p:txBody>
          <a:bodyPr>
            <a:normAutofit/>
          </a:bodyPr>
          <a:lstStyle/>
          <a:p>
            <a:pPr indent="-228600">
              <a:lnSpc>
                <a:spcPct val="100000"/>
              </a:lnSpc>
              <a:spcBef>
                <a:spcPts val="0"/>
              </a:spcBef>
            </a:pPr>
            <a:r>
              <a:rPr lang="zh-CN" altLang="en-US" sz="2400"/>
              <a:t>访问过的元素不再存在</a:t>
            </a:r>
          </a:p>
          <a:p>
            <a:pPr marL="0" indent="0" fontAlgn="base">
              <a:lnSpc>
                <a:spcPct val="100000"/>
              </a:lnSpc>
              <a:spcBef>
                <a:spcPts val="0"/>
              </a:spcBef>
              <a:buNone/>
            </a:pPr>
            <a:endParaRPr lang="en-US" sz="2000">
              <a:latin typeface="Consolas" panose="020B0609020204030204" charset="0"/>
              <a:sym typeface="+mn-ea"/>
            </a:endParaRPr>
          </a:p>
          <a:p>
            <a:pPr marL="0" indent="0" fontAlgn="base">
              <a:lnSpc>
                <a:spcPct val="100000"/>
              </a:lnSpc>
              <a:spcBef>
                <a:spcPts val="0"/>
              </a:spcBef>
              <a:buNone/>
            </a:pPr>
            <a:r>
              <a:rPr lang="en-US" sz="2000">
                <a:latin typeface="Consolas" panose="020B0609020204030204" charset="0"/>
                <a:sym typeface="+mn-ea"/>
              </a:rPr>
              <a:t>&gt;&gt;&gt; x = filter(None, range(20))   #filter对象也具有类似的特点</a:t>
            </a:r>
            <a:endParaRPr lang="en-US" sz="2000" strike="noStrike" noProof="1">
              <a:latin typeface="Consolas" panose="020B0609020204030204" charset="0"/>
            </a:endParaRPr>
          </a:p>
          <a:p>
            <a:pPr marL="0" indent="0" fontAlgn="base">
              <a:lnSpc>
                <a:spcPct val="100000"/>
              </a:lnSpc>
              <a:spcBef>
                <a:spcPts val="0"/>
              </a:spcBef>
              <a:buNone/>
            </a:pPr>
            <a:r>
              <a:rPr lang="en-US" sz="2000">
                <a:latin typeface="Consolas" panose="020B0609020204030204" charset="0"/>
                <a:sym typeface="+mn-ea"/>
              </a:rPr>
              <a:t>&gt;&gt;&gt; 5 in x</a:t>
            </a:r>
            <a:endParaRPr lang="en-US" sz="2000" strike="noStrike" noProof="1">
              <a:latin typeface="Consolas" panose="020B0609020204030204" charset="0"/>
            </a:endParaRPr>
          </a:p>
          <a:p>
            <a:pPr marL="0" indent="0" fontAlgn="base">
              <a:lnSpc>
                <a:spcPct val="100000"/>
              </a:lnSpc>
              <a:spcBef>
                <a:spcPts val="0"/>
              </a:spcBef>
              <a:buNone/>
            </a:pPr>
            <a:r>
              <a:rPr lang="en-US" sz="2000">
                <a:solidFill>
                  <a:srgbClr val="00B0F0"/>
                </a:solidFill>
                <a:latin typeface="Consolas" panose="020B0609020204030204" charset="0"/>
                <a:sym typeface="+mn-ea"/>
              </a:rPr>
              <a:t>True</a:t>
            </a:r>
            <a:endParaRPr lang="en-US" sz="2000" strike="noStrike" noProof="1">
              <a:solidFill>
                <a:srgbClr val="00B0F0"/>
              </a:solidFill>
              <a:latin typeface="Consolas" panose="020B0609020204030204" charset="0"/>
            </a:endParaRPr>
          </a:p>
          <a:p>
            <a:pPr marL="0" indent="0" fontAlgn="base">
              <a:lnSpc>
                <a:spcPct val="100000"/>
              </a:lnSpc>
              <a:spcBef>
                <a:spcPts val="0"/>
              </a:spcBef>
              <a:buNone/>
            </a:pPr>
            <a:r>
              <a:rPr lang="en-US" sz="2000">
                <a:latin typeface="Consolas" panose="020B0609020204030204" charset="0"/>
                <a:sym typeface="+mn-ea"/>
              </a:rPr>
              <a:t>&gt;&gt;&gt; 2 in x                        #不可再次访问已访问过的元素</a:t>
            </a:r>
            <a:endParaRPr lang="en-US" sz="2000" strike="noStrike" noProof="1">
              <a:latin typeface="Consolas" panose="020B0609020204030204" charset="0"/>
            </a:endParaRPr>
          </a:p>
          <a:p>
            <a:pPr marL="0" indent="0" fontAlgn="base">
              <a:lnSpc>
                <a:spcPct val="100000"/>
              </a:lnSpc>
              <a:spcBef>
                <a:spcPts val="0"/>
              </a:spcBef>
              <a:buNone/>
            </a:pPr>
            <a:r>
              <a:rPr lang="en-US" sz="2000">
                <a:solidFill>
                  <a:srgbClr val="00B0F0"/>
                </a:solidFill>
                <a:latin typeface="Consolas" panose="020B0609020204030204" charset="0"/>
                <a:sym typeface="+mn-ea"/>
              </a:rPr>
              <a:t>False</a:t>
            </a:r>
            <a:endParaRPr lang="en-US" sz="2000" strike="noStrike" noProof="1">
              <a:solidFill>
                <a:srgbClr val="00B0F0"/>
              </a:solidFill>
              <a:latin typeface="Consolas" panose="020B0609020204030204" charset="0"/>
            </a:endParaRPr>
          </a:p>
          <a:p>
            <a:pPr marL="0" indent="0" fontAlgn="base">
              <a:lnSpc>
                <a:spcPct val="100000"/>
              </a:lnSpc>
              <a:spcBef>
                <a:spcPts val="0"/>
              </a:spcBef>
              <a:buNone/>
            </a:pPr>
            <a:r>
              <a:rPr lang="en-US" sz="2000">
                <a:latin typeface="Consolas" panose="020B0609020204030204" charset="0"/>
                <a:sym typeface="+mn-ea"/>
              </a:rPr>
              <a:t>&gt;&gt;&gt; x = map(str, range(20))       #map对象也具有类似的特点</a:t>
            </a:r>
            <a:endParaRPr lang="en-US" sz="2000" strike="noStrike" noProof="1">
              <a:latin typeface="Consolas" panose="020B0609020204030204" charset="0"/>
            </a:endParaRPr>
          </a:p>
          <a:p>
            <a:pPr marL="0" indent="0" fontAlgn="base">
              <a:lnSpc>
                <a:spcPct val="100000"/>
              </a:lnSpc>
              <a:spcBef>
                <a:spcPts val="0"/>
              </a:spcBef>
              <a:buNone/>
            </a:pPr>
            <a:r>
              <a:rPr lang="en-US" sz="2000">
                <a:latin typeface="Consolas" panose="020B0609020204030204" charset="0"/>
                <a:sym typeface="+mn-ea"/>
              </a:rPr>
              <a:t>&gt;&gt;&gt; '0' in x</a:t>
            </a:r>
            <a:endParaRPr lang="en-US" sz="2000" strike="noStrike" noProof="1">
              <a:latin typeface="Consolas" panose="020B0609020204030204" charset="0"/>
            </a:endParaRPr>
          </a:p>
          <a:p>
            <a:pPr marL="0" indent="0" fontAlgn="base">
              <a:lnSpc>
                <a:spcPct val="100000"/>
              </a:lnSpc>
              <a:spcBef>
                <a:spcPts val="0"/>
              </a:spcBef>
              <a:buNone/>
            </a:pPr>
            <a:r>
              <a:rPr lang="en-US" sz="2000">
                <a:solidFill>
                  <a:srgbClr val="00B0F0"/>
                </a:solidFill>
                <a:latin typeface="Consolas" panose="020B0609020204030204" charset="0"/>
                <a:sym typeface="+mn-ea"/>
              </a:rPr>
              <a:t>True</a:t>
            </a:r>
            <a:endParaRPr lang="en-US" sz="2000" strike="noStrike" noProof="1">
              <a:solidFill>
                <a:srgbClr val="00B0F0"/>
              </a:solidFill>
              <a:latin typeface="Consolas" panose="020B0609020204030204" charset="0"/>
            </a:endParaRPr>
          </a:p>
          <a:p>
            <a:pPr marL="0" indent="0" fontAlgn="base">
              <a:lnSpc>
                <a:spcPct val="100000"/>
              </a:lnSpc>
              <a:spcBef>
                <a:spcPts val="0"/>
              </a:spcBef>
              <a:buNone/>
            </a:pPr>
            <a:r>
              <a:rPr lang="en-US" sz="2000">
                <a:latin typeface="Consolas" panose="020B0609020204030204" charset="0"/>
                <a:sym typeface="+mn-ea"/>
              </a:rPr>
              <a:t>&gt;&gt;&gt; '0' in x                      #不可再次访问已访问过的元素</a:t>
            </a:r>
            <a:endParaRPr lang="en-US" sz="2000" strike="noStrike" noProof="1">
              <a:latin typeface="Consolas" panose="020B0609020204030204" charset="0"/>
            </a:endParaRPr>
          </a:p>
          <a:p>
            <a:pPr marL="0" indent="0" fontAlgn="base">
              <a:lnSpc>
                <a:spcPct val="100000"/>
              </a:lnSpc>
              <a:spcBef>
                <a:spcPts val="0"/>
              </a:spcBef>
              <a:buNone/>
            </a:pPr>
            <a:r>
              <a:rPr lang="en-US" sz="2000">
                <a:solidFill>
                  <a:srgbClr val="00B0F0"/>
                </a:solidFill>
                <a:latin typeface="Consolas" panose="020B0609020204030204" charset="0"/>
                <a:sym typeface="+mn-ea"/>
              </a:rPr>
              <a:t>False</a:t>
            </a:r>
            <a:endParaRPr lang="zh-CN" altLang="en-US" sz="20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54</a:t>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3.3  字典：反映对应关系的映射类型</a:t>
            </a:r>
          </a:p>
        </p:txBody>
      </p:sp>
      <p:sp>
        <p:nvSpPr>
          <p:cNvPr id="3" name="内容占位符 2"/>
          <p:cNvSpPr>
            <a:spLocks noGrp="1"/>
          </p:cNvSpPr>
          <p:nvPr>
            <p:ph idx="1"/>
          </p:nvPr>
        </p:nvSpPr>
        <p:spPr/>
        <p:txBody>
          <a:bodyPr/>
          <a:lstStyle/>
          <a:p>
            <a:pPr fontAlgn="auto">
              <a:lnSpc>
                <a:spcPct val="150000"/>
              </a:lnSpc>
              <a:spcBef>
                <a:spcPts val="0"/>
              </a:spcBef>
            </a:pPr>
            <a:r>
              <a:rPr lang="zh-CN" altLang="en-US" sz="2400"/>
              <a:t>字典（dictionary）是包含若干“键:值”元素的</a:t>
            </a:r>
            <a:r>
              <a:rPr lang="zh-CN" altLang="en-US" sz="2400">
                <a:solidFill>
                  <a:srgbClr val="FF0000"/>
                </a:solidFill>
              </a:rPr>
              <a:t>无序可变序列</a:t>
            </a:r>
            <a:r>
              <a:rPr lang="zh-CN" altLang="en-US" sz="2400"/>
              <a:t>，字典中的</a:t>
            </a:r>
            <a:r>
              <a:rPr lang="zh-CN" altLang="en-US" sz="2400">
                <a:solidFill>
                  <a:srgbClr val="FF0000"/>
                </a:solidFill>
              </a:rPr>
              <a:t>每个元素包含用冒号分隔开的“键”和“值”两部分</a:t>
            </a:r>
            <a:r>
              <a:rPr lang="zh-CN" altLang="en-US" sz="2400"/>
              <a:t>，表示一种映射或对应关系，也称关联数组。定义字典时，每个元素的“键”和“值”之间用冒号分隔，不同元素之间用逗号分隔，所有的元素放在一对</a:t>
            </a:r>
            <a:r>
              <a:rPr lang="zh-CN" altLang="en-US" sz="2400">
                <a:solidFill>
                  <a:srgbClr val="FF0000"/>
                </a:solidFill>
              </a:rPr>
              <a:t>大括号</a:t>
            </a:r>
            <a:r>
              <a:rPr lang="zh-CN" altLang="en-US" sz="2400"/>
              <a:t>“｛｝”中。</a:t>
            </a:r>
          </a:p>
          <a:p>
            <a:pPr fontAlgn="auto">
              <a:lnSpc>
                <a:spcPct val="150000"/>
              </a:lnSpc>
              <a:spcBef>
                <a:spcPts val="0"/>
              </a:spcBef>
            </a:pPr>
            <a:r>
              <a:rPr lang="zh-CN" altLang="en-US" sz="2400">
                <a:solidFill>
                  <a:srgbClr val="FF0000"/>
                </a:solidFill>
              </a:rPr>
              <a:t>字典中元素的“键”可以是Python中任意不可变数据</a:t>
            </a:r>
            <a:r>
              <a:rPr lang="zh-CN" altLang="en-US" sz="2400"/>
              <a:t>，例如整数、实数、复数、字符串、元组等类型等可哈希数据，但不能使用列表、集合、字典或其他可变类型作为字典的“键”。另外，</a:t>
            </a:r>
            <a:r>
              <a:rPr lang="zh-CN" altLang="en-US" sz="2400">
                <a:solidFill>
                  <a:srgbClr val="FF0000"/>
                </a:solidFill>
              </a:rPr>
              <a:t>字典中的“键”不允许重复</a:t>
            </a:r>
            <a:r>
              <a:rPr lang="zh-CN" altLang="en-US" sz="2400"/>
              <a:t>，而“值”是可以重复的。</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55</a:t>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3.3.1  字典创建与删除</a:t>
            </a:r>
          </a:p>
        </p:txBody>
      </p:sp>
      <p:sp>
        <p:nvSpPr>
          <p:cNvPr id="3" name="内容占位符 2"/>
          <p:cNvSpPr>
            <a:spLocks noGrp="1"/>
          </p:cNvSpPr>
          <p:nvPr>
            <p:ph idx="1"/>
          </p:nvPr>
        </p:nvSpPr>
        <p:spPr>
          <a:xfrm>
            <a:off x="838200" y="1321435"/>
            <a:ext cx="10515600" cy="5035550"/>
          </a:xfrm>
        </p:spPr>
        <p:txBody>
          <a:bodyPr>
            <a:normAutofit lnSpcReduction="10000"/>
          </a:bodyPr>
          <a:lstStyle/>
          <a:p>
            <a:pPr fontAlgn="auto">
              <a:lnSpc>
                <a:spcPct val="100000"/>
              </a:lnSpc>
              <a:spcBef>
                <a:spcPts val="0"/>
              </a:spcBef>
              <a:buFont typeface="Arial" panose="020B0604020202020204" pitchFamily="34" charset="0"/>
              <a:buChar char="•"/>
            </a:pPr>
            <a:r>
              <a:rPr lang="zh-CN" altLang="en-US" sz="2400"/>
              <a:t>使用赋值运算符“=”将一个字典赋值给一个变量即可创建一个字典变量。</a:t>
            </a:r>
          </a:p>
          <a:p>
            <a:pPr marL="0" indent="0" fontAlgn="auto">
              <a:lnSpc>
                <a:spcPct val="100000"/>
              </a:lnSpc>
              <a:spcBef>
                <a:spcPts val="0"/>
              </a:spcBef>
              <a:buNone/>
            </a:pPr>
            <a:r>
              <a:rPr lang="zh-CN" altLang="en-US" sz="2000">
                <a:latin typeface="Consolas" panose="020B0609020204030204" charset="0"/>
              </a:rPr>
              <a:t>&gt;&gt;&gt; aDict = {'server': 'db.diveintopython3.org', 'database': 'mysql'}</a:t>
            </a:r>
          </a:p>
          <a:p>
            <a:pPr marL="0" indent="0" fontAlgn="auto">
              <a:lnSpc>
                <a:spcPct val="100000"/>
              </a:lnSpc>
              <a:spcBef>
                <a:spcPts val="0"/>
              </a:spcBef>
              <a:buNone/>
            </a:pPr>
            <a:endParaRPr lang="zh-CN" altLang="en-US" sz="2000">
              <a:latin typeface="Consolas" panose="020B0609020204030204" charset="0"/>
            </a:endParaRPr>
          </a:p>
          <a:p>
            <a:pPr fontAlgn="auto">
              <a:lnSpc>
                <a:spcPct val="100000"/>
              </a:lnSpc>
              <a:spcBef>
                <a:spcPts val="0"/>
              </a:spcBef>
              <a:buFont typeface="Arial" panose="020B0604020202020204" pitchFamily="34" charset="0"/>
              <a:buChar char="•"/>
            </a:pPr>
            <a:r>
              <a:rPr lang="zh-CN" altLang="en-US" sz="2400"/>
              <a:t>也可以使用内置类dict以不同形式创建字典。</a:t>
            </a:r>
          </a:p>
          <a:p>
            <a:pPr marL="0" indent="0" fontAlgn="auto">
              <a:lnSpc>
                <a:spcPct val="100000"/>
              </a:lnSpc>
              <a:spcBef>
                <a:spcPts val="0"/>
              </a:spcBef>
              <a:buNone/>
            </a:pPr>
            <a:r>
              <a:rPr lang="zh-CN" altLang="en-US" sz="2000">
                <a:latin typeface="Consolas" panose="020B0609020204030204" charset="0"/>
              </a:rPr>
              <a:t>&gt;&gt;&gt; x = dict()                               #空字典</a:t>
            </a:r>
          </a:p>
          <a:p>
            <a:pPr marL="0" indent="0" fontAlgn="auto">
              <a:lnSpc>
                <a:spcPct val="100000"/>
              </a:lnSpc>
              <a:spcBef>
                <a:spcPts val="0"/>
              </a:spcBef>
              <a:buNone/>
            </a:pPr>
            <a:r>
              <a:rPr lang="zh-CN" altLang="en-US" sz="2000">
                <a:latin typeface="Consolas" panose="020B0609020204030204" charset="0"/>
              </a:rPr>
              <a:t>&gt;&gt;&gt; type(x)                                  #查看对象类型</a:t>
            </a:r>
          </a:p>
          <a:p>
            <a:pPr marL="0" indent="0" fontAlgn="auto">
              <a:lnSpc>
                <a:spcPct val="100000"/>
              </a:lnSpc>
              <a:spcBef>
                <a:spcPts val="0"/>
              </a:spcBef>
              <a:buNone/>
            </a:pPr>
            <a:r>
              <a:rPr lang="zh-CN" altLang="en-US" sz="2000">
                <a:solidFill>
                  <a:srgbClr val="00B0F0"/>
                </a:solidFill>
                <a:latin typeface="Consolas" panose="020B0609020204030204" charset="0"/>
              </a:rPr>
              <a:t>&lt;class 'dict'&gt;</a:t>
            </a:r>
          </a:p>
          <a:p>
            <a:pPr marL="0" indent="0" fontAlgn="auto">
              <a:lnSpc>
                <a:spcPct val="100000"/>
              </a:lnSpc>
              <a:spcBef>
                <a:spcPts val="0"/>
              </a:spcBef>
              <a:buNone/>
            </a:pPr>
            <a:r>
              <a:rPr lang="zh-CN" altLang="en-US" sz="2000">
                <a:latin typeface="Consolas" panose="020B0609020204030204" charset="0"/>
              </a:rPr>
              <a:t>&gt;&gt;&gt; x = {}                                   #空字典</a:t>
            </a:r>
          </a:p>
          <a:p>
            <a:pPr marL="0" indent="0" fontAlgn="auto">
              <a:lnSpc>
                <a:spcPct val="100000"/>
              </a:lnSpc>
              <a:spcBef>
                <a:spcPts val="0"/>
              </a:spcBef>
              <a:buNone/>
            </a:pPr>
            <a:r>
              <a:rPr lang="zh-CN" altLang="en-US" sz="2000">
                <a:latin typeface="Consolas" panose="020B0609020204030204" charset="0"/>
              </a:rPr>
              <a:t>&gt;&gt;&gt; keys = ['a', 'b', 'c', 'd']</a:t>
            </a:r>
          </a:p>
          <a:p>
            <a:pPr marL="0" indent="0" fontAlgn="auto">
              <a:lnSpc>
                <a:spcPct val="100000"/>
              </a:lnSpc>
              <a:spcBef>
                <a:spcPts val="0"/>
              </a:spcBef>
              <a:buNone/>
            </a:pPr>
            <a:r>
              <a:rPr lang="zh-CN" altLang="en-US" sz="2000">
                <a:latin typeface="Consolas" panose="020B0609020204030204" charset="0"/>
              </a:rPr>
              <a:t>&gt;&gt;&gt; values = [1, 2, 3, 4]</a:t>
            </a:r>
          </a:p>
          <a:p>
            <a:pPr marL="0" indent="0" fontAlgn="auto">
              <a:lnSpc>
                <a:spcPct val="100000"/>
              </a:lnSpc>
              <a:spcBef>
                <a:spcPts val="0"/>
              </a:spcBef>
              <a:buNone/>
            </a:pPr>
            <a:r>
              <a:rPr lang="zh-CN" altLang="en-US" sz="2000">
                <a:latin typeface="Consolas" panose="020B0609020204030204" charset="0"/>
              </a:rPr>
              <a:t>&gt;&gt;&gt; dictionary = dict(zip(keys, values))     #根据已有数据创建字典</a:t>
            </a:r>
          </a:p>
          <a:p>
            <a:pPr marL="0" indent="0" fontAlgn="auto">
              <a:lnSpc>
                <a:spcPct val="100000"/>
              </a:lnSpc>
              <a:spcBef>
                <a:spcPts val="0"/>
              </a:spcBef>
              <a:buNone/>
            </a:pPr>
            <a:r>
              <a:rPr lang="zh-CN" altLang="en-US" sz="2000">
                <a:latin typeface="Consolas" panose="020B0609020204030204" charset="0"/>
              </a:rPr>
              <a:t>&gt;&gt;&gt; d = dict(name='Dong', age=39)            #以关键参数的形式创建字典</a:t>
            </a:r>
          </a:p>
          <a:p>
            <a:pPr marL="0" indent="0" fontAlgn="auto">
              <a:lnSpc>
                <a:spcPct val="100000"/>
              </a:lnSpc>
              <a:spcBef>
                <a:spcPts val="0"/>
              </a:spcBef>
              <a:buNone/>
            </a:pPr>
            <a:r>
              <a:rPr lang="zh-CN" altLang="en-US" sz="2000">
                <a:latin typeface="Consolas" panose="020B0609020204030204" charset="0"/>
              </a:rPr>
              <a:t>&gt;&gt;&gt; aDict = dict.fromkeys(['name', 'age', 'sex'])</a:t>
            </a:r>
          </a:p>
          <a:p>
            <a:pPr marL="0" indent="0" fontAlgn="auto">
              <a:lnSpc>
                <a:spcPct val="100000"/>
              </a:lnSpc>
              <a:spcBef>
                <a:spcPts val="0"/>
              </a:spcBef>
              <a:buNone/>
            </a:pPr>
            <a:r>
              <a:rPr lang="zh-CN" altLang="en-US" sz="2000">
                <a:latin typeface="Consolas" panose="020B0609020204030204" charset="0"/>
              </a:rPr>
              <a:t>                             #以给定内容为“键”，创建“值”为空的字典</a:t>
            </a:r>
          </a:p>
          <a:p>
            <a:pPr marL="0" indent="0" fontAlgn="auto">
              <a:lnSpc>
                <a:spcPct val="100000"/>
              </a:lnSpc>
              <a:spcBef>
                <a:spcPts val="0"/>
              </a:spcBef>
              <a:buNone/>
            </a:pPr>
            <a:r>
              <a:rPr lang="zh-CN" altLang="en-US" sz="2000">
                <a:latin typeface="Consolas" panose="020B0609020204030204" charset="0"/>
              </a:rPr>
              <a:t>&gt;&gt;&gt; aDict</a:t>
            </a:r>
          </a:p>
          <a:p>
            <a:pPr marL="0" indent="0" fontAlgn="auto">
              <a:lnSpc>
                <a:spcPct val="100000"/>
              </a:lnSpc>
              <a:spcBef>
                <a:spcPts val="0"/>
              </a:spcBef>
              <a:buNone/>
            </a:pPr>
            <a:r>
              <a:rPr lang="zh-CN" altLang="en-US" sz="2000">
                <a:solidFill>
                  <a:srgbClr val="00B0F0"/>
                </a:solidFill>
                <a:latin typeface="Consolas" panose="020B0609020204030204" charset="0"/>
              </a:rPr>
              <a:t>{'age': None, 'name': None, 'sex': None}</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56</a:t>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3.3.2  字典元素的访问</a:t>
            </a:r>
          </a:p>
        </p:txBody>
      </p:sp>
      <p:sp>
        <p:nvSpPr>
          <p:cNvPr id="3" name="内容占位符 2"/>
          <p:cNvSpPr>
            <a:spLocks noGrp="1"/>
          </p:cNvSpPr>
          <p:nvPr>
            <p:ph idx="1"/>
          </p:nvPr>
        </p:nvSpPr>
        <p:spPr/>
        <p:txBody>
          <a:bodyPr/>
          <a:lstStyle/>
          <a:p>
            <a:pPr fontAlgn="auto">
              <a:lnSpc>
                <a:spcPct val="100000"/>
              </a:lnSpc>
              <a:spcBef>
                <a:spcPts val="0"/>
              </a:spcBef>
              <a:buFont typeface="Arial" panose="020B0604020202020204" pitchFamily="34" charset="0"/>
              <a:buChar char="•"/>
            </a:pPr>
            <a:r>
              <a:rPr lang="zh-CN" altLang="en-US" sz="2400"/>
              <a:t>字典中的每个元素表示一种映射关系或对应关系，根据提供的“键”作为下标就可以访问对应的“值”，如果字典中不存在这个“键”会抛出异常。</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aDict = {'age': 39, 'score': [98, 97], 'name': 'Dong', 'sex': 'male'}</a:t>
            </a:r>
          </a:p>
          <a:p>
            <a:pPr marL="0" indent="0" fontAlgn="auto">
              <a:lnSpc>
                <a:spcPct val="100000"/>
              </a:lnSpc>
              <a:spcBef>
                <a:spcPts val="0"/>
              </a:spcBef>
              <a:buNone/>
            </a:pPr>
            <a:r>
              <a:rPr lang="zh-CN" altLang="en-US" sz="2000">
                <a:latin typeface="Consolas" panose="020B0609020204030204" charset="0"/>
              </a:rPr>
              <a:t>&gt;&gt;&gt; aDict['age']                     #指定的“键”存在，返回对应的“值”</a:t>
            </a:r>
          </a:p>
          <a:p>
            <a:pPr marL="0" indent="0" fontAlgn="auto">
              <a:lnSpc>
                <a:spcPct val="100000"/>
              </a:lnSpc>
              <a:spcBef>
                <a:spcPts val="0"/>
              </a:spcBef>
              <a:buNone/>
            </a:pPr>
            <a:r>
              <a:rPr lang="zh-CN" altLang="en-US" sz="2000">
                <a:solidFill>
                  <a:srgbClr val="00B0F0"/>
                </a:solidFill>
                <a:latin typeface="Consolas" panose="020B0609020204030204" charset="0"/>
              </a:rPr>
              <a:t>39</a:t>
            </a:r>
          </a:p>
          <a:p>
            <a:pPr marL="0" indent="0" fontAlgn="auto">
              <a:lnSpc>
                <a:spcPct val="100000"/>
              </a:lnSpc>
              <a:spcBef>
                <a:spcPts val="0"/>
              </a:spcBef>
              <a:buNone/>
            </a:pPr>
            <a:r>
              <a:rPr lang="zh-CN" altLang="en-US" sz="2000">
                <a:latin typeface="Consolas" panose="020B0609020204030204" charset="0"/>
              </a:rPr>
              <a:t>&gt;&gt;&gt; aDict['address']                 #指定的“键”不存在，抛出异常</a:t>
            </a:r>
          </a:p>
          <a:p>
            <a:pPr marL="0" indent="0" fontAlgn="auto">
              <a:lnSpc>
                <a:spcPct val="100000"/>
              </a:lnSpc>
              <a:spcBef>
                <a:spcPts val="0"/>
              </a:spcBef>
              <a:buNone/>
            </a:pPr>
            <a:r>
              <a:rPr lang="zh-CN" altLang="en-US" sz="2000">
                <a:solidFill>
                  <a:srgbClr val="FF0000"/>
                </a:solidFill>
                <a:latin typeface="Consolas" panose="020B0609020204030204" charset="0"/>
              </a:rPr>
              <a:t>KeyError: 'address'</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57</a:t>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3.3.2  字典元素的访问</a:t>
            </a:r>
            <a:endParaRPr lang="zh-CN" altLang="en-US"/>
          </a:p>
        </p:txBody>
      </p:sp>
      <p:sp>
        <p:nvSpPr>
          <p:cNvPr id="3" name="内容占位符 2"/>
          <p:cNvSpPr>
            <a:spLocks noGrp="1"/>
          </p:cNvSpPr>
          <p:nvPr>
            <p:ph idx="1"/>
          </p:nvPr>
        </p:nvSpPr>
        <p:spPr>
          <a:xfrm>
            <a:off x="838200" y="1321435"/>
            <a:ext cx="10835005" cy="4639945"/>
          </a:xfrm>
        </p:spPr>
        <p:txBody>
          <a:bodyPr/>
          <a:lstStyle/>
          <a:p>
            <a:pPr fontAlgn="auto">
              <a:lnSpc>
                <a:spcPct val="100000"/>
              </a:lnSpc>
              <a:spcBef>
                <a:spcPts val="0"/>
              </a:spcBef>
              <a:buFont typeface="Arial" panose="020B0604020202020204" pitchFamily="34" charset="0"/>
              <a:buChar char="•"/>
            </a:pPr>
            <a:r>
              <a:rPr lang="zh-CN" altLang="en-US" sz="2400"/>
              <a:t>字典对象提供了一个get()方法用来返回指定“键”对应的“值”，并且允许指定该键不存在时返回特定的“值”。例如：</a:t>
            </a:r>
          </a:p>
          <a:p>
            <a:pPr marL="0" indent="0" fontAlgn="auto">
              <a:lnSpc>
                <a:spcPct val="100000"/>
              </a:lnSpc>
              <a:spcBef>
                <a:spcPts val="0"/>
              </a:spcBef>
              <a:buNone/>
            </a:pPr>
            <a:endParaRPr lang="zh-CN" altLang="en-US" sz="2400"/>
          </a:p>
          <a:p>
            <a:pPr marL="0" indent="0" fontAlgn="auto">
              <a:lnSpc>
                <a:spcPct val="100000"/>
              </a:lnSpc>
              <a:spcBef>
                <a:spcPts val="0"/>
              </a:spcBef>
              <a:buNone/>
            </a:pPr>
            <a:r>
              <a:rPr lang="zh-CN" altLang="en-US" sz="2000">
                <a:latin typeface="Consolas" panose="020B0609020204030204" charset="0"/>
              </a:rPr>
              <a:t>&gt;&gt;&gt; aDict.get('age')                    #如果字典中存在该“键”则返回对应的“值”</a:t>
            </a:r>
          </a:p>
          <a:p>
            <a:pPr marL="0" indent="0" fontAlgn="auto">
              <a:lnSpc>
                <a:spcPct val="100000"/>
              </a:lnSpc>
              <a:spcBef>
                <a:spcPts val="0"/>
              </a:spcBef>
              <a:buNone/>
            </a:pPr>
            <a:r>
              <a:rPr lang="zh-CN" altLang="en-US" sz="2000">
                <a:solidFill>
                  <a:srgbClr val="00B0F0"/>
                </a:solidFill>
                <a:latin typeface="Consolas" panose="020B0609020204030204" charset="0"/>
              </a:rPr>
              <a:t>39</a:t>
            </a:r>
          </a:p>
          <a:p>
            <a:pPr marL="0" indent="0" fontAlgn="auto">
              <a:lnSpc>
                <a:spcPct val="100000"/>
              </a:lnSpc>
              <a:spcBef>
                <a:spcPts val="0"/>
              </a:spcBef>
              <a:buNone/>
            </a:pPr>
            <a:r>
              <a:rPr lang="zh-CN" altLang="en-US" sz="2000">
                <a:latin typeface="Consolas" panose="020B0609020204030204" charset="0"/>
              </a:rPr>
              <a:t>&gt;&gt;&gt; aDict.get('address', 'Not Exists.') #指定的“键”不存在时返回指定的默认值</a:t>
            </a:r>
          </a:p>
          <a:p>
            <a:pPr marL="0" indent="0" fontAlgn="auto">
              <a:lnSpc>
                <a:spcPct val="100000"/>
              </a:lnSpc>
              <a:spcBef>
                <a:spcPts val="0"/>
              </a:spcBef>
              <a:buNone/>
            </a:pPr>
            <a:r>
              <a:rPr lang="zh-CN" altLang="en-US" sz="2000">
                <a:solidFill>
                  <a:srgbClr val="00B0F0"/>
                </a:solidFill>
                <a:latin typeface="Consolas" panose="020B0609020204030204" charset="0"/>
              </a:rPr>
              <a:t>'Not Exists.'</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58</a:t>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3.3.2  字典元素的访问</a:t>
            </a:r>
            <a:endParaRPr lang="zh-CN" altLang="en-US"/>
          </a:p>
        </p:txBody>
      </p:sp>
      <p:sp>
        <p:nvSpPr>
          <p:cNvPr id="3" name="内容占位符 2"/>
          <p:cNvSpPr>
            <a:spLocks noGrp="1"/>
          </p:cNvSpPr>
          <p:nvPr>
            <p:ph idx="1"/>
          </p:nvPr>
        </p:nvSpPr>
        <p:spPr/>
        <p:txBody>
          <a:bodyPr>
            <a:normAutofit/>
          </a:bodyPr>
          <a:lstStyle/>
          <a:p>
            <a:pPr defTabSz="914400">
              <a:lnSpc>
                <a:spcPct val="100000"/>
              </a:lnSpc>
              <a:spcBef>
                <a:spcPts val="200"/>
              </a:spcBef>
              <a:buSzPct val="90000"/>
              <a:buFont typeface="Wingdings" panose="05000000000000000000" charset="0"/>
              <a:buChar char="§"/>
            </a:pPr>
            <a:r>
              <a:rPr lang="zh-CN" altLang="en-GB" sz="2400" b="1" dirty="0">
                <a:latin typeface="宋体" panose="02010600030101010101" pitchFamily="2" charset="-122"/>
                <a:sym typeface="+mn-ea"/>
              </a:rPr>
              <a:t>问题解决：</a:t>
            </a:r>
            <a:r>
              <a:rPr lang="en-GB" altLang="en-US" sz="2400" dirty="0">
                <a:latin typeface="宋体" panose="02010600030101010101" pitchFamily="2" charset="-122"/>
                <a:sym typeface="+mn-ea"/>
              </a:rPr>
              <a:t>首先生成包含1000个随机字符的字符串，然后统计每个字符的出现次数。</a:t>
            </a:r>
            <a:endParaRPr lang="en-GB" altLang="en-US" sz="2400" dirty="0">
              <a:latin typeface="宋体" panose="02010600030101010101" pitchFamily="2" charset="-122"/>
            </a:endParaRPr>
          </a:p>
          <a:p>
            <a:pPr defTabSz="914400">
              <a:lnSpc>
                <a:spcPct val="100000"/>
              </a:lnSpc>
              <a:spcBef>
                <a:spcPts val="200"/>
              </a:spcBef>
              <a:buSzPct val="90000"/>
              <a:buFont typeface="Wingdings" panose="05000000000000000000" pitchFamily="2" charset="2"/>
              <a:buNone/>
            </a:pPr>
            <a:endParaRPr lang="en-GB" altLang="en-US" dirty="0">
              <a:latin typeface="宋体" panose="02010600030101010101" pitchFamily="2" charset="-122"/>
            </a:endParaRPr>
          </a:p>
          <a:p>
            <a:pPr defTabSz="914400">
              <a:lnSpc>
                <a:spcPct val="100000"/>
              </a:lnSpc>
              <a:spcBef>
                <a:spcPts val="200"/>
              </a:spcBef>
              <a:buSzPct val="90000"/>
              <a:buFont typeface="Wingdings" panose="05000000000000000000" pitchFamily="2" charset="2"/>
              <a:buNone/>
            </a:pPr>
            <a:r>
              <a:rPr lang="en-GB" altLang="en-US" sz="2000" dirty="0">
                <a:latin typeface="Consolas" panose="020B0609020204030204" charset="0"/>
                <a:sym typeface="+mn-ea"/>
              </a:rPr>
              <a:t>&gt;&gt;&gt; import string</a:t>
            </a:r>
            <a:endParaRPr lang="en-GB"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GB" altLang="en-US" sz="2000" dirty="0">
                <a:latin typeface="Consolas" panose="020B0609020204030204" charset="0"/>
                <a:sym typeface="+mn-ea"/>
              </a:rPr>
              <a:t>&gt;&gt;&gt; import random</a:t>
            </a:r>
            <a:endParaRPr lang="en-GB"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GB" altLang="en-US" sz="2000" dirty="0">
                <a:latin typeface="Consolas" panose="020B0609020204030204" charset="0"/>
                <a:sym typeface="+mn-ea"/>
              </a:rPr>
              <a:t>&gt;&gt;&gt; x = string.ascii_letters + string.digits</a:t>
            </a:r>
            <a:r>
              <a:rPr lang="en-US" altLang="en-GB" sz="2000" dirty="0">
                <a:latin typeface="Consolas" panose="020B0609020204030204" charset="0"/>
                <a:sym typeface="+mn-ea"/>
              </a:rPr>
              <a:t> </a:t>
            </a:r>
            <a:r>
              <a:rPr lang="en-GB" altLang="en-US" sz="2000" dirty="0">
                <a:latin typeface="Consolas" panose="020B0609020204030204" charset="0"/>
                <a:sym typeface="+mn-ea"/>
              </a:rPr>
              <a:t>+ string.punctuation</a:t>
            </a:r>
            <a:endParaRPr lang="en-GB"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GB" altLang="en-US" sz="2000" dirty="0">
                <a:latin typeface="Consolas" panose="020B0609020204030204" charset="0"/>
                <a:sym typeface="+mn-ea"/>
              </a:rPr>
              <a:t>&gt;&gt;&gt; y = [random.choice(x) for i in range(1000)]</a:t>
            </a:r>
            <a:endParaRPr lang="en-GB"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GB" altLang="en-US" sz="2000" dirty="0">
                <a:latin typeface="Consolas" panose="020B0609020204030204" charset="0"/>
                <a:sym typeface="+mn-ea"/>
              </a:rPr>
              <a:t>&gt;&gt;&gt; z = ''.join(y)</a:t>
            </a:r>
            <a:endParaRPr lang="en-GB"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GB" altLang="en-US" sz="2000" dirty="0">
                <a:latin typeface="Consolas" panose="020B0609020204030204" charset="0"/>
                <a:sym typeface="+mn-ea"/>
              </a:rPr>
              <a:t>&gt;&gt;&gt; d = dict()                  </a:t>
            </a:r>
            <a:r>
              <a:rPr lang="en-US" altLang="en-GB" sz="2000" dirty="0">
                <a:latin typeface="Consolas" panose="020B0609020204030204" charset="0"/>
                <a:sym typeface="+mn-ea"/>
              </a:rPr>
              <a:t>#</a:t>
            </a:r>
            <a:r>
              <a:rPr lang="zh-CN" altLang="en-US" sz="2000" dirty="0">
                <a:latin typeface="Consolas" panose="020B0609020204030204" charset="0"/>
                <a:sym typeface="+mn-ea"/>
              </a:rPr>
              <a:t>使用字典保存每个字符出现次数</a:t>
            </a:r>
            <a:endParaRPr lang="zh-CN"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GB" altLang="en-US" sz="2000" dirty="0">
                <a:latin typeface="Consolas" panose="020B0609020204030204" charset="0"/>
                <a:sym typeface="+mn-ea"/>
              </a:rPr>
              <a:t>&gt;&gt;&gt; for ch in z:</a:t>
            </a:r>
            <a:endParaRPr lang="en-GB"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GB" altLang="en-US" sz="2000" dirty="0">
                <a:latin typeface="Consolas" panose="020B0609020204030204" charset="0"/>
                <a:sym typeface="+mn-ea"/>
              </a:rPr>
              <a:t>    d[ch] = d.get(ch, 0) + 1</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59</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3.1.1  列表创建与删除</a:t>
            </a:r>
          </a:p>
        </p:txBody>
      </p:sp>
      <p:sp>
        <p:nvSpPr>
          <p:cNvPr id="3" name="内容占位符 2"/>
          <p:cNvSpPr>
            <a:spLocks noGrp="1"/>
          </p:cNvSpPr>
          <p:nvPr>
            <p:ph idx="1"/>
          </p:nvPr>
        </p:nvSpPr>
        <p:spPr/>
        <p:txBody>
          <a:bodyPr/>
          <a:lstStyle/>
          <a:p>
            <a:r>
              <a:rPr lang="zh-CN" altLang="en-US" sz="2400"/>
              <a:t>使用“=”直接将一个列表赋值给变量即可创建列表对象。</a:t>
            </a:r>
          </a:p>
          <a:p>
            <a:pPr marL="0" indent="0">
              <a:buNone/>
            </a:pPr>
            <a:r>
              <a:rPr lang="zh-CN" altLang="en-US" sz="2000">
                <a:latin typeface="Consolas" panose="020B0609020204030204" charset="0"/>
              </a:rPr>
              <a:t>&gt;&gt;&gt; a_list = ['a', 'b', 'mpilgrim', 'z', 'example']</a:t>
            </a:r>
          </a:p>
          <a:p>
            <a:pPr marL="0" indent="0">
              <a:buNone/>
            </a:pPr>
            <a:r>
              <a:rPr lang="zh-CN" altLang="en-US" sz="2000">
                <a:latin typeface="Consolas" panose="020B0609020204030204" charset="0"/>
              </a:rPr>
              <a:t>&gt;&gt;&gt; a_list = []                       #创建空列表</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6</a:t>
            </a:fld>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3.3.3  元素添加、修改与删除</a:t>
            </a:r>
          </a:p>
        </p:txBody>
      </p:sp>
      <p:sp>
        <p:nvSpPr>
          <p:cNvPr id="3" name="内容占位符 2"/>
          <p:cNvSpPr>
            <a:spLocks noGrp="1"/>
          </p:cNvSpPr>
          <p:nvPr>
            <p:ph idx="1"/>
          </p:nvPr>
        </p:nvSpPr>
        <p:spPr/>
        <p:txBody>
          <a:bodyPr>
            <a:normAutofit/>
          </a:bodyPr>
          <a:lstStyle/>
          <a:p>
            <a:pPr>
              <a:buFont typeface="Arial" panose="020B0604020202020204" pitchFamily="34" charset="0"/>
              <a:buChar char="•"/>
            </a:pPr>
            <a:r>
              <a:rPr lang="zh-CN" altLang="en-US" sz="2400"/>
              <a:t>当以指定“键”为下标为字典元素赋值时，有两种含义：</a:t>
            </a:r>
          </a:p>
          <a:p>
            <a:pPr marL="0" indent="0">
              <a:buFont typeface="Arial" panose="020B0604020202020204" pitchFamily="34" charset="0"/>
              <a:buNone/>
            </a:pPr>
            <a:r>
              <a:rPr lang="zh-CN" altLang="en-US" sz="2400"/>
              <a:t>1）若该“键”存在，则表示修改该“键”对应的值；</a:t>
            </a:r>
          </a:p>
          <a:p>
            <a:pPr marL="0" indent="0">
              <a:buFont typeface="Arial" panose="020B0604020202020204" pitchFamily="34" charset="0"/>
              <a:buNone/>
            </a:pPr>
            <a:r>
              <a:rPr lang="zh-CN" altLang="en-US" sz="2400"/>
              <a:t>2）若不存在，则表示添加一个新的“键:值”对，也就是添加一个新元素。</a:t>
            </a:r>
          </a:p>
          <a:p>
            <a:pPr marL="0" indent="0">
              <a:buNone/>
            </a:pPr>
            <a:r>
              <a:rPr lang="zh-CN" altLang="en-US" sz="2000">
                <a:latin typeface="Consolas" panose="020B0609020204030204" charset="0"/>
              </a:rPr>
              <a:t>&gt;&gt;&gt; aDict = {'age': 35, 'name': 'Dong', 'sex': 'male'}</a:t>
            </a:r>
          </a:p>
          <a:p>
            <a:pPr marL="0" indent="0">
              <a:buNone/>
            </a:pPr>
            <a:r>
              <a:rPr lang="zh-CN" altLang="en-US" sz="2000">
                <a:latin typeface="Consolas" panose="020B0609020204030204" charset="0"/>
              </a:rPr>
              <a:t>&gt;&gt;&gt; aDict['age'] = 39                #修改元素值</a:t>
            </a:r>
          </a:p>
          <a:p>
            <a:pPr marL="0" indent="0">
              <a:buNone/>
            </a:pPr>
            <a:r>
              <a:rPr lang="zh-CN" altLang="en-US" sz="2000">
                <a:latin typeface="Consolas" panose="020B0609020204030204" charset="0"/>
              </a:rPr>
              <a:t>&gt;&gt;&gt; aDict</a:t>
            </a:r>
          </a:p>
          <a:p>
            <a:pPr marL="0" indent="0">
              <a:buNone/>
            </a:pPr>
            <a:r>
              <a:rPr lang="zh-CN" altLang="en-US" sz="2000">
                <a:solidFill>
                  <a:srgbClr val="00B0F0"/>
                </a:solidFill>
                <a:latin typeface="Consolas" panose="020B0609020204030204" charset="0"/>
              </a:rPr>
              <a:t>{'age': 39, 'name': 'Dong', 'sex': 'male'}</a:t>
            </a:r>
          </a:p>
          <a:p>
            <a:pPr marL="0" indent="0">
              <a:buNone/>
            </a:pPr>
            <a:r>
              <a:rPr lang="zh-CN" altLang="en-US" sz="2000">
                <a:latin typeface="Consolas" panose="020B0609020204030204" charset="0"/>
              </a:rPr>
              <a:t>&gt;&gt;&gt; aDict['address'] = 'SDIBT'         #添加新元素</a:t>
            </a:r>
          </a:p>
          <a:p>
            <a:pPr marL="0" indent="0">
              <a:buNone/>
            </a:pPr>
            <a:r>
              <a:rPr lang="zh-CN" altLang="en-US" sz="2000">
                <a:latin typeface="Consolas" panose="020B0609020204030204" charset="0"/>
              </a:rPr>
              <a:t>&gt;&gt;&gt; aDict</a:t>
            </a:r>
          </a:p>
          <a:p>
            <a:pPr marL="0" indent="0">
              <a:buNone/>
            </a:pPr>
            <a:r>
              <a:rPr lang="zh-CN" altLang="en-US" sz="2000">
                <a:solidFill>
                  <a:srgbClr val="00B0F0"/>
                </a:solidFill>
                <a:latin typeface="Consolas" panose="020B0609020204030204" charset="0"/>
              </a:rPr>
              <a:t>{'age': 39, 'address': 'SDIBT', 'name': 'Dong', 'sex': 'male'}</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60</a:t>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3.3.3  元素添加、修改与删除</a:t>
            </a:r>
            <a:endParaRPr lang="zh-CN" altLang="en-US"/>
          </a:p>
        </p:txBody>
      </p:sp>
      <p:sp>
        <p:nvSpPr>
          <p:cNvPr id="3" name="内容占位符 2"/>
          <p:cNvSpPr>
            <a:spLocks noGrp="1"/>
          </p:cNvSpPr>
          <p:nvPr>
            <p:ph idx="1"/>
          </p:nvPr>
        </p:nvSpPr>
        <p:spPr>
          <a:xfrm>
            <a:off x="838200" y="1321435"/>
            <a:ext cx="11057255" cy="4639945"/>
          </a:xfrm>
        </p:spPr>
        <p:txBody>
          <a:bodyPr/>
          <a:lstStyle/>
          <a:p>
            <a:pPr>
              <a:buFont typeface="Arial" panose="020B0604020202020204" pitchFamily="34" charset="0"/>
              <a:buChar char="•"/>
            </a:pPr>
            <a:r>
              <a:rPr lang="zh-CN" altLang="en-US" sz="2400"/>
              <a:t>使用字典对象的update()方法可以将另一个字典的“键:值”一次性全部添加到当前字典对象，如果两个字典中存在相同的“键”，则以另一个字典中的“值”为准对当前字典进行更新。</a:t>
            </a:r>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&gt;&gt;&gt; aDict = {'age': 37, 'score': [98, 97], 'name': 'Dong', 'sex': 'male'}</a:t>
            </a:r>
          </a:p>
          <a:p>
            <a:pPr marL="0" indent="0">
              <a:buNone/>
            </a:pPr>
            <a:r>
              <a:rPr lang="zh-CN" altLang="en-US" sz="2000">
                <a:latin typeface="Consolas" panose="020B0609020204030204" charset="0"/>
              </a:rPr>
              <a:t>&gt;&gt;&gt; aDict.update({'a':97, 'age':39})  #修改’age’键的值，同时添加新元素’a’:97</a:t>
            </a:r>
          </a:p>
          <a:p>
            <a:pPr marL="0" indent="0">
              <a:buNone/>
            </a:pPr>
            <a:r>
              <a:rPr lang="zh-CN" altLang="en-US" sz="2000">
                <a:latin typeface="Consolas" panose="020B0609020204030204" charset="0"/>
              </a:rPr>
              <a:t>&gt;&gt;&gt; aDict</a:t>
            </a:r>
          </a:p>
          <a:p>
            <a:pPr marL="0" indent="0">
              <a:buNone/>
            </a:pPr>
            <a:r>
              <a:rPr lang="zh-CN" altLang="en-US" sz="2000">
                <a:solidFill>
                  <a:srgbClr val="00B0F0"/>
                </a:solidFill>
                <a:latin typeface="Consolas" panose="020B0609020204030204" charset="0"/>
              </a:rPr>
              <a:t>{'score': [98, 97], 'sex': 'male', 'a': 97, 'age': 39, 'name': 'Dong'}</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61</a:t>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3.3.3  元素添加、修改与删除</a:t>
            </a:r>
            <a:endParaRPr lang="zh-CN" altLang="en-US"/>
          </a:p>
        </p:txBody>
      </p:sp>
      <p:sp>
        <p:nvSpPr>
          <p:cNvPr id="3" name="内容占位符 2"/>
          <p:cNvSpPr>
            <a:spLocks noGrp="1"/>
          </p:cNvSpPr>
          <p:nvPr>
            <p:ph idx="1"/>
          </p:nvPr>
        </p:nvSpPr>
        <p:spPr/>
        <p:txBody>
          <a:bodyPr>
            <a:normAutofit/>
          </a:bodyPr>
          <a:lstStyle/>
          <a:p>
            <a:pPr fontAlgn="auto">
              <a:lnSpc>
                <a:spcPct val="100000"/>
              </a:lnSpc>
              <a:spcBef>
                <a:spcPts val="0"/>
              </a:spcBef>
              <a:buFont typeface="Arial" panose="020B0604020202020204" pitchFamily="34" charset="0"/>
              <a:buChar char="•"/>
            </a:pPr>
            <a:r>
              <a:rPr lang="zh-CN" altLang="en-US" sz="2400"/>
              <a:t>如果需要删除字典中指定的元素，可以使用del命令。</a:t>
            </a:r>
          </a:p>
          <a:p>
            <a:pPr marL="0" indent="0" fontAlgn="auto">
              <a:lnSpc>
                <a:spcPct val="100000"/>
              </a:lnSpc>
              <a:spcBef>
                <a:spcPts val="0"/>
              </a:spcBef>
              <a:buNone/>
            </a:pPr>
            <a:r>
              <a:rPr lang="zh-CN" altLang="en-US" sz="2000">
                <a:latin typeface="Consolas" panose="020B0609020204030204" charset="0"/>
              </a:rPr>
              <a:t>&gt;&gt;&gt; del aDict['age']               #删除字典元素</a:t>
            </a:r>
          </a:p>
          <a:p>
            <a:pPr marL="0" indent="0" fontAlgn="auto">
              <a:lnSpc>
                <a:spcPct val="100000"/>
              </a:lnSpc>
              <a:spcBef>
                <a:spcPts val="0"/>
              </a:spcBef>
              <a:buNone/>
            </a:pPr>
            <a:r>
              <a:rPr lang="zh-CN" altLang="en-US" sz="2000">
                <a:latin typeface="Consolas" panose="020B0609020204030204" charset="0"/>
              </a:rPr>
              <a:t>&gt;&gt;&gt; aDict</a:t>
            </a:r>
          </a:p>
          <a:p>
            <a:pPr marL="0" indent="0" fontAlgn="auto">
              <a:lnSpc>
                <a:spcPct val="100000"/>
              </a:lnSpc>
              <a:spcBef>
                <a:spcPts val="0"/>
              </a:spcBef>
              <a:buNone/>
            </a:pPr>
            <a:r>
              <a:rPr lang="zh-CN" altLang="en-US" sz="2000">
                <a:solidFill>
                  <a:srgbClr val="00B0F0"/>
                </a:solidFill>
                <a:latin typeface="Consolas" panose="020B0609020204030204" charset="0"/>
              </a:rPr>
              <a:t>{'score': [98, 97], 'sex': 'male', 'a': 97, 'name': 'Dong'}</a:t>
            </a:r>
          </a:p>
          <a:p>
            <a:pPr marL="0" indent="0" fontAlgn="auto">
              <a:lnSpc>
                <a:spcPct val="100000"/>
              </a:lnSpc>
              <a:spcBef>
                <a:spcPts val="0"/>
              </a:spcBef>
              <a:buNone/>
            </a:pPr>
            <a:endParaRPr lang="zh-CN" altLang="en-US" sz="2000">
              <a:solidFill>
                <a:srgbClr val="00B0F0"/>
              </a:solidFill>
              <a:latin typeface="Consolas" panose="020B0609020204030204" charset="0"/>
            </a:endParaRPr>
          </a:p>
          <a:p>
            <a:pPr fontAlgn="auto">
              <a:lnSpc>
                <a:spcPct val="100000"/>
              </a:lnSpc>
              <a:spcBef>
                <a:spcPts val="0"/>
              </a:spcBef>
              <a:buFont typeface="Arial" panose="020B0604020202020204" pitchFamily="34" charset="0"/>
              <a:buChar char="•"/>
            </a:pPr>
            <a:r>
              <a:rPr lang="zh-CN" altLang="en-US" sz="2400"/>
              <a:t>也可以使用字典对象的pop()和popitem()方法弹出并删除指定的元素，例如：</a:t>
            </a:r>
          </a:p>
          <a:p>
            <a:pPr marL="0" indent="0" fontAlgn="auto">
              <a:lnSpc>
                <a:spcPct val="100000"/>
              </a:lnSpc>
              <a:spcBef>
                <a:spcPts val="0"/>
              </a:spcBef>
              <a:buNone/>
            </a:pPr>
            <a:r>
              <a:rPr lang="zh-CN" altLang="en-US" sz="2000">
                <a:latin typeface="Consolas" panose="020B0609020204030204" charset="0"/>
              </a:rPr>
              <a:t>&gt;&gt;&gt; aDict = {'age': 37, 'score': [98, 97], 'name': 'Dong', 'sex': 'male'}</a:t>
            </a:r>
          </a:p>
          <a:p>
            <a:pPr marL="0" indent="0" fontAlgn="auto">
              <a:lnSpc>
                <a:spcPct val="100000"/>
              </a:lnSpc>
              <a:spcBef>
                <a:spcPts val="0"/>
              </a:spcBef>
              <a:buNone/>
            </a:pPr>
            <a:r>
              <a:rPr lang="zh-CN" altLang="en-US" sz="2000">
                <a:latin typeface="Consolas" panose="020B0609020204030204" charset="0"/>
              </a:rPr>
              <a:t>&gt;&gt;&gt; aDict.popitem()                #弹出一个元素，对空字典会抛出异常</a:t>
            </a:r>
          </a:p>
          <a:p>
            <a:pPr marL="0" indent="0" fontAlgn="auto">
              <a:lnSpc>
                <a:spcPct val="100000"/>
              </a:lnSpc>
              <a:spcBef>
                <a:spcPts val="0"/>
              </a:spcBef>
              <a:buNone/>
            </a:pPr>
            <a:r>
              <a:rPr lang="zh-CN" altLang="en-US" sz="2000">
                <a:solidFill>
                  <a:srgbClr val="00B0F0"/>
                </a:solidFill>
                <a:latin typeface="Consolas" panose="020B0609020204030204" charset="0"/>
              </a:rPr>
              <a:t>('age', 37)</a:t>
            </a:r>
          </a:p>
          <a:p>
            <a:pPr marL="0" indent="0" fontAlgn="auto">
              <a:lnSpc>
                <a:spcPct val="100000"/>
              </a:lnSpc>
              <a:spcBef>
                <a:spcPts val="0"/>
              </a:spcBef>
              <a:buNone/>
            </a:pPr>
            <a:r>
              <a:rPr lang="zh-CN" altLang="en-US" sz="2000">
                <a:latin typeface="Consolas" panose="020B0609020204030204" charset="0"/>
              </a:rPr>
              <a:t>&gt;&gt;&gt; aDict.pop('sex')               #弹出指定键对应的元素</a:t>
            </a:r>
          </a:p>
          <a:p>
            <a:pPr marL="0" indent="0" fontAlgn="auto">
              <a:lnSpc>
                <a:spcPct val="100000"/>
              </a:lnSpc>
              <a:spcBef>
                <a:spcPts val="0"/>
              </a:spcBef>
              <a:buNone/>
            </a:pPr>
            <a:r>
              <a:rPr lang="zh-CN" altLang="en-US" sz="2000">
                <a:solidFill>
                  <a:srgbClr val="00B0F0"/>
                </a:solidFill>
                <a:latin typeface="Consolas" panose="020B0609020204030204" charset="0"/>
              </a:rPr>
              <a:t>'male'</a:t>
            </a:r>
          </a:p>
          <a:p>
            <a:pPr marL="0" indent="0" fontAlgn="auto">
              <a:lnSpc>
                <a:spcPct val="100000"/>
              </a:lnSpc>
              <a:spcBef>
                <a:spcPts val="0"/>
              </a:spcBef>
              <a:buNone/>
            </a:pPr>
            <a:r>
              <a:rPr lang="zh-CN" altLang="en-US" sz="2000">
                <a:latin typeface="Consolas" panose="020B0609020204030204" charset="0"/>
              </a:rPr>
              <a:t>&gt;&gt;&gt; aDict</a:t>
            </a:r>
          </a:p>
          <a:p>
            <a:pPr marL="0" indent="0" fontAlgn="auto">
              <a:lnSpc>
                <a:spcPct val="100000"/>
              </a:lnSpc>
              <a:spcBef>
                <a:spcPts val="0"/>
              </a:spcBef>
              <a:buNone/>
            </a:pPr>
            <a:r>
              <a:rPr lang="zh-CN" altLang="en-US" sz="2000">
                <a:solidFill>
                  <a:srgbClr val="00B0F0"/>
                </a:solidFill>
                <a:latin typeface="Consolas" panose="020B0609020204030204" charset="0"/>
              </a:rPr>
              <a:t>{'score': [98, 97], 'name': 'Dong'}</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62</a:t>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3.3.4  标准库collections中与字典有关的类</a:t>
            </a:r>
          </a:p>
        </p:txBody>
      </p:sp>
      <p:sp>
        <p:nvSpPr>
          <p:cNvPr id="3" name="内容占位符 2"/>
          <p:cNvSpPr>
            <a:spLocks noGrp="1"/>
          </p:cNvSpPr>
          <p:nvPr>
            <p:ph idx="1"/>
          </p:nvPr>
        </p:nvSpPr>
        <p:spPr/>
        <p:txBody>
          <a:bodyPr>
            <a:normAutofit/>
          </a:bodyPr>
          <a:lstStyle/>
          <a:p>
            <a:pPr marL="0" indent="0">
              <a:buNone/>
            </a:pPr>
            <a:r>
              <a:rPr lang="zh-CN" altLang="en-US" sz="2400"/>
              <a:t>（1）OrderedDict类</a:t>
            </a:r>
          </a:p>
          <a:p>
            <a:pPr marL="0" indent="0">
              <a:buNone/>
            </a:pPr>
            <a:r>
              <a:rPr lang="zh-CN" altLang="en-US" sz="2400"/>
              <a:t>Python内置字典dict是无序的，如果需要一个可以记住元素插入顺序的字典，可以使用collections.OrderedDict。</a:t>
            </a:r>
          </a:p>
          <a:p>
            <a:pPr marL="0" indent="0">
              <a:buNone/>
            </a:pPr>
            <a:r>
              <a:rPr lang="zh-CN" altLang="en-US" sz="2000">
                <a:latin typeface="Consolas" panose="020B0609020204030204" charset="0"/>
              </a:rPr>
              <a:t>&gt;&gt;&gt; import collections</a:t>
            </a:r>
          </a:p>
          <a:p>
            <a:pPr marL="0" indent="0">
              <a:buNone/>
            </a:pPr>
            <a:r>
              <a:rPr lang="zh-CN" altLang="en-US" sz="2000">
                <a:latin typeface="Consolas" panose="020B0609020204030204" charset="0"/>
              </a:rPr>
              <a:t>&gt;&gt;&gt; x = collections.OrderedDict()     #有序字典</a:t>
            </a:r>
          </a:p>
          <a:p>
            <a:pPr marL="0" indent="0">
              <a:buNone/>
            </a:pPr>
            <a:r>
              <a:rPr lang="zh-CN" altLang="en-US" sz="2000">
                <a:latin typeface="Consolas" panose="020B0609020204030204" charset="0"/>
              </a:rPr>
              <a:t>&gt;&gt;&gt; x['a'] = 3</a:t>
            </a:r>
          </a:p>
          <a:p>
            <a:pPr marL="0" indent="0">
              <a:buNone/>
            </a:pPr>
            <a:r>
              <a:rPr lang="zh-CN" altLang="en-US" sz="2000">
                <a:latin typeface="Consolas" panose="020B0609020204030204" charset="0"/>
              </a:rPr>
              <a:t>&gt;&gt;&gt; x['b'] = 5</a:t>
            </a:r>
          </a:p>
          <a:p>
            <a:pPr marL="0" indent="0">
              <a:buNone/>
            </a:pPr>
            <a:r>
              <a:rPr lang="zh-CN" altLang="en-US" sz="2000">
                <a:latin typeface="Consolas" panose="020B0609020204030204" charset="0"/>
              </a:rPr>
              <a:t>&gt;&gt;&gt; x['c'] = 8</a:t>
            </a:r>
          </a:p>
          <a:p>
            <a:pPr marL="0" indent="0">
              <a:buNone/>
            </a:pPr>
            <a:r>
              <a:rPr lang="zh-CN" altLang="en-US" sz="2000">
                <a:latin typeface="Consolas" panose="020B0609020204030204" charset="0"/>
              </a:rPr>
              <a:t>&gt;&gt;&gt; x</a:t>
            </a:r>
          </a:p>
          <a:p>
            <a:pPr marL="0" indent="0">
              <a:buNone/>
            </a:pPr>
            <a:r>
              <a:rPr lang="zh-CN" altLang="en-US" sz="2000">
                <a:solidFill>
                  <a:srgbClr val="00B0F0"/>
                </a:solidFill>
                <a:latin typeface="Consolas" panose="020B0609020204030204" charset="0"/>
              </a:rPr>
              <a:t>OrderedDict([('a', 3), ('b', 5), ('c', 8)])</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63</a:t>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3.3.4  标准库collections中与字典有关的类</a:t>
            </a:r>
            <a:endParaRPr lang="zh-CN" altLang="en-US"/>
          </a:p>
        </p:txBody>
      </p:sp>
      <p:sp>
        <p:nvSpPr>
          <p:cNvPr id="3" name="内容占位符 2"/>
          <p:cNvSpPr>
            <a:spLocks noGrp="1"/>
          </p:cNvSpPr>
          <p:nvPr>
            <p:ph idx="1"/>
          </p:nvPr>
        </p:nvSpPr>
        <p:spPr/>
        <p:txBody>
          <a:bodyPr>
            <a:normAutofit/>
          </a:bodyPr>
          <a:lstStyle/>
          <a:p>
            <a:pPr marL="0" indent="0" fontAlgn="auto">
              <a:lnSpc>
                <a:spcPct val="100000"/>
              </a:lnSpc>
              <a:spcBef>
                <a:spcPts val="0"/>
              </a:spcBef>
              <a:buNone/>
            </a:pPr>
            <a:r>
              <a:rPr lang="zh-CN" altLang="en-US" sz="2400"/>
              <a:t>（2）defaultdict类</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import string</a:t>
            </a:r>
          </a:p>
          <a:p>
            <a:pPr marL="0" indent="0" fontAlgn="auto">
              <a:lnSpc>
                <a:spcPct val="100000"/>
              </a:lnSpc>
              <a:spcBef>
                <a:spcPts val="0"/>
              </a:spcBef>
              <a:buNone/>
            </a:pPr>
            <a:r>
              <a:rPr lang="zh-CN" altLang="en-US" sz="2000">
                <a:latin typeface="Consolas" panose="020B0609020204030204" charset="0"/>
              </a:rPr>
              <a:t>&gt;&gt;&gt; import random</a:t>
            </a:r>
          </a:p>
          <a:p>
            <a:pPr marL="0" indent="0" fontAlgn="auto">
              <a:lnSpc>
                <a:spcPct val="100000"/>
              </a:lnSpc>
              <a:spcBef>
                <a:spcPts val="0"/>
              </a:spcBef>
              <a:buNone/>
            </a:pPr>
            <a:r>
              <a:rPr lang="zh-CN" altLang="en-US" sz="2000">
                <a:latin typeface="Consolas" panose="020B0609020204030204" charset="0"/>
              </a:rPr>
              <a:t>&gt;&gt;&gt; x = string.ascii_letters + string.digits + string.punctuation</a:t>
            </a:r>
          </a:p>
          <a:p>
            <a:pPr marL="0" indent="0" fontAlgn="auto">
              <a:lnSpc>
                <a:spcPct val="100000"/>
              </a:lnSpc>
              <a:spcBef>
                <a:spcPts val="0"/>
              </a:spcBef>
              <a:buNone/>
            </a:pPr>
            <a:r>
              <a:rPr lang="zh-CN" altLang="en-US" sz="2000">
                <a:latin typeface="Consolas" panose="020B0609020204030204" charset="0"/>
              </a:rPr>
              <a:t>&gt;&gt;&gt; y = [random.choice(x) for i in range(1000)]</a:t>
            </a:r>
          </a:p>
          <a:p>
            <a:pPr marL="0" indent="0" fontAlgn="auto">
              <a:lnSpc>
                <a:spcPct val="100000"/>
              </a:lnSpc>
              <a:spcBef>
                <a:spcPts val="0"/>
              </a:spcBef>
              <a:buNone/>
            </a:pPr>
            <a:r>
              <a:rPr lang="zh-CN" altLang="en-US" sz="2000">
                <a:latin typeface="Consolas" panose="020B0609020204030204" charset="0"/>
              </a:rPr>
              <a:t>&gt;&gt;&gt; z = ''.join(y)</a:t>
            </a:r>
          </a:p>
          <a:p>
            <a:pPr marL="0" indent="0" fontAlgn="auto">
              <a:lnSpc>
                <a:spcPct val="100000"/>
              </a:lnSpc>
              <a:spcBef>
                <a:spcPts val="0"/>
              </a:spcBef>
              <a:buNone/>
            </a:pPr>
            <a:r>
              <a:rPr lang="zh-CN" altLang="en-US" sz="2000">
                <a:latin typeface="Consolas" panose="020B0609020204030204" charset="0"/>
              </a:rPr>
              <a:t>&gt;&gt;&gt; from collections import defaultdict</a:t>
            </a:r>
          </a:p>
          <a:p>
            <a:pPr marL="0" indent="0" fontAlgn="auto">
              <a:lnSpc>
                <a:spcPct val="100000"/>
              </a:lnSpc>
              <a:spcBef>
                <a:spcPts val="0"/>
              </a:spcBef>
              <a:buNone/>
            </a:pPr>
            <a:r>
              <a:rPr lang="zh-CN" altLang="en-US" sz="2000">
                <a:latin typeface="Consolas" panose="020B0609020204030204" charset="0"/>
              </a:rPr>
              <a:t>&gt;&gt;&gt; frequences = defaultdict(int)           #所有值默认为0</a:t>
            </a:r>
          </a:p>
          <a:p>
            <a:pPr marL="0" indent="0" fontAlgn="auto">
              <a:lnSpc>
                <a:spcPct val="100000"/>
              </a:lnSpc>
              <a:spcBef>
                <a:spcPts val="0"/>
              </a:spcBef>
              <a:buNone/>
            </a:pPr>
            <a:r>
              <a:rPr lang="zh-CN" altLang="en-US" sz="2000">
                <a:latin typeface="Consolas" panose="020B0609020204030204" charset="0"/>
              </a:rPr>
              <a:t>&gt;&gt;&gt; frequences</a:t>
            </a:r>
          </a:p>
          <a:p>
            <a:pPr marL="0" indent="0" fontAlgn="auto">
              <a:lnSpc>
                <a:spcPct val="100000"/>
              </a:lnSpc>
              <a:spcBef>
                <a:spcPts val="0"/>
              </a:spcBef>
              <a:buNone/>
            </a:pPr>
            <a:r>
              <a:rPr lang="zh-CN" altLang="en-US" sz="2000">
                <a:solidFill>
                  <a:srgbClr val="00B0F0"/>
                </a:solidFill>
                <a:latin typeface="Consolas" panose="020B0609020204030204" charset="0"/>
              </a:rPr>
              <a:t>defaultdict(&lt;class 'int'&gt;, {})</a:t>
            </a:r>
          </a:p>
          <a:p>
            <a:pPr marL="0" indent="0" fontAlgn="auto">
              <a:lnSpc>
                <a:spcPct val="100000"/>
              </a:lnSpc>
              <a:spcBef>
                <a:spcPts val="0"/>
              </a:spcBef>
              <a:buNone/>
            </a:pPr>
            <a:r>
              <a:rPr lang="zh-CN" altLang="en-US" sz="2000">
                <a:latin typeface="Consolas" panose="020B0609020204030204" charset="0"/>
              </a:rPr>
              <a:t>&gt;&gt;&gt; for item in z:</a:t>
            </a:r>
          </a:p>
          <a:p>
            <a:pPr marL="0" indent="0" fontAlgn="auto">
              <a:lnSpc>
                <a:spcPct val="100000"/>
              </a:lnSpc>
              <a:spcBef>
                <a:spcPts val="0"/>
              </a:spcBef>
              <a:buNone/>
            </a:pPr>
            <a:r>
              <a:rPr lang="zh-CN" altLang="en-US" sz="2000">
                <a:latin typeface="Consolas" panose="020B0609020204030204" charset="0"/>
              </a:rPr>
              <a:t>    frequences[item] += 1                   #修改每个字符的频次</a:t>
            </a:r>
          </a:p>
          <a:p>
            <a:pPr marL="0" indent="0" fontAlgn="auto">
              <a:lnSpc>
                <a:spcPct val="100000"/>
              </a:lnSpc>
              <a:spcBef>
                <a:spcPts val="0"/>
              </a:spcBef>
              <a:buNone/>
            </a:pPr>
            <a:r>
              <a:rPr lang="zh-CN" altLang="en-US" sz="2000">
                <a:latin typeface="Consolas" panose="020B0609020204030204" charset="0"/>
              </a:rPr>
              <a:t>&gt;&gt;&gt; frequences.items()</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64</a:t>
            </a:fld>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3.3.4  标准库collections中与字典有关的类</a:t>
            </a:r>
            <a:endParaRPr lang="zh-CN" altLang="en-US"/>
          </a:p>
        </p:txBody>
      </p:sp>
      <p:sp>
        <p:nvSpPr>
          <p:cNvPr id="3" name="内容占位符 2"/>
          <p:cNvSpPr>
            <a:spLocks noGrp="1"/>
          </p:cNvSpPr>
          <p:nvPr>
            <p:ph idx="1"/>
          </p:nvPr>
        </p:nvSpPr>
        <p:spPr/>
        <p:txBody>
          <a:bodyPr>
            <a:normAutofit/>
          </a:bodyPr>
          <a:lstStyle/>
          <a:p>
            <a:pPr marL="0" indent="0" fontAlgn="auto">
              <a:lnSpc>
                <a:spcPct val="100000"/>
              </a:lnSpc>
              <a:spcBef>
                <a:spcPts val="0"/>
              </a:spcBef>
              <a:buNone/>
            </a:pPr>
            <a:r>
              <a:rPr lang="zh-CN" altLang="en-US" sz="2400"/>
              <a:t>（3）Counter类</a:t>
            </a:r>
          </a:p>
          <a:p>
            <a:pPr marL="0" indent="0" fontAlgn="auto">
              <a:lnSpc>
                <a:spcPct val="100000"/>
              </a:lnSpc>
              <a:spcBef>
                <a:spcPts val="0"/>
              </a:spcBef>
              <a:buNone/>
            </a:pPr>
            <a:r>
              <a:rPr lang="zh-CN" altLang="en-US" sz="2400"/>
              <a:t>对于频次统计的问题，使用collections模块的Counter类可以更加快速地实现这个功能，并且能够提供更多的功能，例如查找出现次数最多的元素。</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from collections import Counter</a:t>
            </a:r>
          </a:p>
          <a:p>
            <a:pPr marL="0" indent="0" fontAlgn="auto">
              <a:lnSpc>
                <a:spcPct val="100000"/>
              </a:lnSpc>
              <a:spcBef>
                <a:spcPts val="0"/>
              </a:spcBef>
              <a:buNone/>
            </a:pPr>
            <a:r>
              <a:rPr lang="zh-CN" altLang="en-US" sz="2000">
                <a:latin typeface="Consolas" panose="020B0609020204030204" charset="0"/>
              </a:rPr>
              <a:t>&gt;&gt;&gt; frequences = Counter(z)       #这里的z还是前面代码中的字符串对象</a:t>
            </a:r>
          </a:p>
          <a:p>
            <a:pPr marL="0" indent="0" fontAlgn="auto">
              <a:lnSpc>
                <a:spcPct val="100000"/>
              </a:lnSpc>
              <a:spcBef>
                <a:spcPts val="0"/>
              </a:spcBef>
              <a:buNone/>
            </a:pPr>
            <a:r>
              <a:rPr lang="zh-CN" altLang="en-US" sz="2000">
                <a:latin typeface="Consolas" panose="020B0609020204030204" charset="0"/>
              </a:rPr>
              <a:t>&gt;&gt;&gt; frequences.items()</a:t>
            </a:r>
          </a:p>
          <a:p>
            <a:pPr marL="0" indent="0" fontAlgn="auto">
              <a:lnSpc>
                <a:spcPct val="100000"/>
              </a:lnSpc>
              <a:spcBef>
                <a:spcPts val="0"/>
              </a:spcBef>
              <a:buNone/>
            </a:pPr>
            <a:r>
              <a:rPr lang="zh-CN" altLang="en-US" sz="2000">
                <a:latin typeface="Consolas" panose="020B0609020204030204" charset="0"/>
              </a:rPr>
              <a:t>&gt;&gt;&gt; frequences.most_common(1)     #返回出现次数最多的1个字符及其频率</a:t>
            </a:r>
          </a:p>
          <a:p>
            <a:pPr marL="0" indent="0" fontAlgn="auto">
              <a:lnSpc>
                <a:spcPct val="100000"/>
              </a:lnSpc>
              <a:spcBef>
                <a:spcPts val="0"/>
              </a:spcBef>
              <a:buNone/>
            </a:pPr>
            <a:r>
              <a:rPr lang="zh-CN" altLang="en-US" sz="2000">
                <a:latin typeface="Consolas" panose="020B0609020204030204" charset="0"/>
              </a:rPr>
              <a:t>&gt;&gt;&gt; frequences.most_common(3)     #返回出现次数最多的前3个字符及其频率</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65</a:t>
            </a:fld>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3.4  集合：元素之间不允许重复</a:t>
            </a:r>
          </a:p>
        </p:txBody>
      </p:sp>
      <p:sp>
        <p:nvSpPr>
          <p:cNvPr id="3" name="内容占位符 2"/>
          <p:cNvSpPr>
            <a:spLocks noGrp="1"/>
          </p:cNvSpPr>
          <p:nvPr>
            <p:ph idx="1"/>
          </p:nvPr>
        </p:nvSpPr>
        <p:spPr/>
        <p:txBody>
          <a:bodyPr/>
          <a:lstStyle/>
          <a:p>
            <a:pPr fontAlgn="auto">
              <a:lnSpc>
                <a:spcPct val="150000"/>
              </a:lnSpc>
            </a:pPr>
            <a:r>
              <a:rPr lang="zh-CN" altLang="en-US" sz="2400"/>
              <a:t>集合（set）属于Python</a:t>
            </a:r>
            <a:r>
              <a:rPr lang="zh-CN" altLang="en-US" sz="2400">
                <a:solidFill>
                  <a:srgbClr val="FF0000"/>
                </a:solidFill>
              </a:rPr>
              <a:t>无序可变序列</a:t>
            </a:r>
            <a:r>
              <a:rPr lang="zh-CN" altLang="en-US" sz="2400"/>
              <a:t>，使用一对</a:t>
            </a:r>
            <a:r>
              <a:rPr lang="zh-CN" altLang="en-US" sz="2400">
                <a:solidFill>
                  <a:srgbClr val="FF0000"/>
                </a:solidFill>
              </a:rPr>
              <a:t>大括号</a:t>
            </a:r>
            <a:r>
              <a:rPr lang="zh-CN" altLang="en-US" sz="2400"/>
              <a:t>作为定界符，元素之间使用</a:t>
            </a:r>
            <a:r>
              <a:rPr lang="zh-CN" altLang="en-US" sz="2400">
                <a:solidFill>
                  <a:srgbClr val="FF0000"/>
                </a:solidFill>
              </a:rPr>
              <a:t>逗号</a:t>
            </a:r>
            <a:r>
              <a:rPr lang="zh-CN" altLang="en-US" sz="2400"/>
              <a:t>分隔，同一个集合内的每个元素都是唯一的，</a:t>
            </a:r>
            <a:r>
              <a:rPr lang="zh-CN" altLang="en-US" sz="2400">
                <a:solidFill>
                  <a:srgbClr val="FF0000"/>
                </a:solidFill>
              </a:rPr>
              <a:t>元素之间不允许重复</a:t>
            </a:r>
            <a:r>
              <a:rPr lang="zh-CN" altLang="en-US" sz="2400"/>
              <a:t>。</a:t>
            </a:r>
          </a:p>
          <a:p>
            <a:pPr fontAlgn="auto">
              <a:lnSpc>
                <a:spcPct val="150000"/>
              </a:lnSpc>
            </a:pPr>
            <a:r>
              <a:rPr lang="zh-CN" altLang="en-US" sz="2400"/>
              <a:t>集合中只能包含数字、字符串、元组等</a:t>
            </a:r>
            <a:r>
              <a:rPr lang="zh-CN" altLang="en-US" sz="2400">
                <a:solidFill>
                  <a:srgbClr val="FF0000"/>
                </a:solidFill>
              </a:rPr>
              <a:t>不可变类型</a:t>
            </a:r>
            <a:r>
              <a:rPr lang="zh-CN" altLang="en-US" sz="2400"/>
              <a:t>（或者说可哈希）的数据，而不能包含列表、字典、集合等可变类型的数据。</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66</a:t>
            </a:fld>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3.4.1  集合对象的创建与删除</a:t>
            </a:r>
          </a:p>
        </p:txBody>
      </p:sp>
      <p:sp>
        <p:nvSpPr>
          <p:cNvPr id="3" name="内容占位符 2"/>
          <p:cNvSpPr>
            <a:spLocks noGrp="1"/>
          </p:cNvSpPr>
          <p:nvPr>
            <p:ph idx="1"/>
          </p:nvPr>
        </p:nvSpPr>
        <p:spPr>
          <a:xfrm>
            <a:off x="838200" y="1321435"/>
            <a:ext cx="10515600" cy="4944745"/>
          </a:xfrm>
        </p:spPr>
        <p:txBody>
          <a:bodyPr>
            <a:normAutofit lnSpcReduction="10000"/>
          </a:bodyPr>
          <a:lstStyle/>
          <a:p>
            <a:pPr fontAlgn="auto">
              <a:lnSpc>
                <a:spcPct val="100000"/>
              </a:lnSpc>
              <a:spcBef>
                <a:spcPts val="0"/>
              </a:spcBef>
              <a:buFont typeface="Arial" panose="020B0604020202020204" pitchFamily="34" charset="0"/>
              <a:buChar char="•"/>
            </a:pPr>
            <a:r>
              <a:rPr lang="zh-CN" altLang="en-US" sz="2400"/>
              <a:t>直接将集合赋值给变量即可创建一个集合对象。</a:t>
            </a:r>
          </a:p>
          <a:p>
            <a:pPr marL="0" indent="0" fontAlgn="auto">
              <a:lnSpc>
                <a:spcPct val="100000"/>
              </a:lnSpc>
              <a:spcBef>
                <a:spcPts val="0"/>
              </a:spcBef>
              <a:buNone/>
            </a:pPr>
            <a:r>
              <a:rPr lang="zh-CN" altLang="en-US" sz="2000">
                <a:latin typeface="Consolas" panose="020B0609020204030204" charset="0"/>
              </a:rPr>
              <a:t>&gt;&gt;&gt; a = {3, 5}                         #创建集合对象</a:t>
            </a:r>
          </a:p>
          <a:p>
            <a:pPr marL="0" indent="0" fontAlgn="auto">
              <a:lnSpc>
                <a:spcPct val="100000"/>
              </a:lnSpc>
              <a:spcBef>
                <a:spcPts val="0"/>
              </a:spcBef>
              <a:buNone/>
            </a:pPr>
            <a:r>
              <a:rPr lang="zh-CN" altLang="en-US" sz="2000">
                <a:latin typeface="Consolas" panose="020B0609020204030204" charset="0"/>
              </a:rPr>
              <a:t>&gt;&gt;&gt; type(a)                            #查看对象类型</a:t>
            </a:r>
          </a:p>
          <a:p>
            <a:pPr marL="0" indent="0" fontAlgn="auto">
              <a:lnSpc>
                <a:spcPct val="100000"/>
              </a:lnSpc>
              <a:spcBef>
                <a:spcPts val="0"/>
              </a:spcBef>
              <a:buNone/>
            </a:pPr>
            <a:r>
              <a:rPr lang="zh-CN" altLang="en-US" sz="2000">
                <a:solidFill>
                  <a:srgbClr val="00B0F0"/>
                </a:solidFill>
                <a:latin typeface="Consolas" panose="020B0609020204030204" charset="0"/>
              </a:rPr>
              <a:t>&lt;class 'set'&gt;</a:t>
            </a:r>
          </a:p>
          <a:p>
            <a:pPr marL="0" indent="0" fontAlgn="auto">
              <a:lnSpc>
                <a:spcPct val="100000"/>
              </a:lnSpc>
              <a:spcBef>
                <a:spcPts val="0"/>
              </a:spcBef>
              <a:buNone/>
            </a:pPr>
            <a:endParaRPr lang="zh-CN" altLang="en-US" sz="2000">
              <a:latin typeface="Consolas" panose="020B0609020204030204" charset="0"/>
            </a:endParaRPr>
          </a:p>
          <a:p>
            <a:pPr fontAlgn="auto">
              <a:lnSpc>
                <a:spcPct val="100000"/>
              </a:lnSpc>
              <a:spcBef>
                <a:spcPts val="0"/>
              </a:spcBef>
              <a:buFont typeface="Arial" panose="020B0604020202020204" pitchFamily="34" charset="0"/>
              <a:buChar char="•"/>
            </a:pPr>
            <a:r>
              <a:rPr lang="zh-CN" altLang="en-US" sz="2400"/>
              <a:t>也可以使用函数set()函数将列表、元组、字符串、range对象等其他可迭代对象转换为集合，如果原来的数据中存在重复元素，则在转换为集合的时候只保留一个；如果原序列或迭代对象中有不可哈希的值，无法转换成为集合，抛出异常。</a:t>
            </a:r>
          </a:p>
          <a:p>
            <a:pPr marL="0" indent="0" fontAlgn="auto">
              <a:lnSpc>
                <a:spcPct val="100000"/>
              </a:lnSpc>
              <a:spcBef>
                <a:spcPts val="0"/>
              </a:spcBef>
              <a:buNone/>
            </a:pPr>
            <a:r>
              <a:rPr lang="zh-CN" altLang="en-US" sz="2000">
                <a:latin typeface="Consolas" panose="020B0609020204030204" charset="0"/>
              </a:rPr>
              <a:t>&gt;&gt;&gt; a_set = set(range(8, 14))                     #把range对象转换为集合</a:t>
            </a:r>
          </a:p>
          <a:p>
            <a:pPr marL="0" indent="0" fontAlgn="auto">
              <a:lnSpc>
                <a:spcPct val="100000"/>
              </a:lnSpc>
              <a:spcBef>
                <a:spcPts val="0"/>
              </a:spcBef>
              <a:buNone/>
            </a:pPr>
            <a:r>
              <a:rPr lang="zh-CN" altLang="en-US" sz="2000">
                <a:latin typeface="Consolas" panose="020B0609020204030204" charset="0"/>
              </a:rPr>
              <a:t>&gt;&gt;&gt; a_set</a:t>
            </a:r>
          </a:p>
          <a:p>
            <a:pPr marL="0" indent="0" fontAlgn="auto">
              <a:lnSpc>
                <a:spcPct val="100000"/>
              </a:lnSpc>
              <a:spcBef>
                <a:spcPts val="0"/>
              </a:spcBef>
              <a:buNone/>
            </a:pPr>
            <a:r>
              <a:rPr lang="zh-CN" altLang="en-US" sz="2000">
                <a:solidFill>
                  <a:srgbClr val="00B0F0"/>
                </a:solidFill>
                <a:latin typeface="Consolas" panose="020B0609020204030204" charset="0"/>
              </a:rPr>
              <a:t>{8, 9, 10, 11, 12, 13}</a:t>
            </a:r>
          </a:p>
          <a:p>
            <a:pPr marL="0" indent="0" fontAlgn="auto">
              <a:lnSpc>
                <a:spcPct val="100000"/>
              </a:lnSpc>
              <a:spcBef>
                <a:spcPts val="0"/>
              </a:spcBef>
              <a:buNone/>
            </a:pPr>
            <a:r>
              <a:rPr lang="zh-CN" altLang="en-US" sz="2000">
                <a:latin typeface="Consolas" panose="020B0609020204030204" charset="0"/>
              </a:rPr>
              <a:t>&gt;&gt;&gt; b_set = set([0, 1, 2, 3, 0, 1, 2, 3, 7, 8])   #转换时自动去掉重复元素</a:t>
            </a:r>
          </a:p>
          <a:p>
            <a:pPr marL="0" indent="0" fontAlgn="auto">
              <a:lnSpc>
                <a:spcPct val="100000"/>
              </a:lnSpc>
              <a:spcBef>
                <a:spcPts val="0"/>
              </a:spcBef>
              <a:buNone/>
            </a:pPr>
            <a:r>
              <a:rPr lang="zh-CN" altLang="en-US" sz="2000">
                <a:latin typeface="Consolas" panose="020B0609020204030204" charset="0"/>
              </a:rPr>
              <a:t>&gt;&gt;&gt; b_set</a:t>
            </a:r>
          </a:p>
          <a:p>
            <a:pPr marL="0" indent="0" fontAlgn="auto">
              <a:lnSpc>
                <a:spcPct val="100000"/>
              </a:lnSpc>
              <a:spcBef>
                <a:spcPts val="0"/>
              </a:spcBef>
              <a:buNone/>
            </a:pPr>
            <a:r>
              <a:rPr lang="zh-CN" altLang="en-US" sz="2000">
                <a:solidFill>
                  <a:srgbClr val="00B0F0"/>
                </a:solidFill>
                <a:latin typeface="Consolas" panose="020B0609020204030204" charset="0"/>
              </a:rPr>
              <a:t>{0, 1, 2, 3, 7, 8}</a:t>
            </a:r>
          </a:p>
          <a:p>
            <a:pPr marL="0" indent="0" fontAlgn="auto">
              <a:lnSpc>
                <a:spcPct val="100000"/>
              </a:lnSpc>
              <a:spcBef>
                <a:spcPts val="0"/>
              </a:spcBef>
              <a:buNone/>
            </a:pPr>
            <a:r>
              <a:rPr lang="zh-CN" altLang="en-US" sz="2000">
                <a:latin typeface="Consolas" panose="020B0609020204030204" charset="0"/>
              </a:rPr>
              <a:t>&gt;&gt;&gt; x = set()                                     #空集合</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67</a:t>
            </a:fld>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3.4.2  集合操作与运算</a:t>
            </a:r>
          </a:p>
        </p:txBody>
      </p:sp>
      <p:sp>
        <p:nvSpPr>
          <p:cNvPr id="3" name="内容占位符 2"/>
          <p:cNvSpPr>
            <a:spLocks noGrp="1"/>
          </p:cNvSpPr>
          <p:nvPr>
            <p:ph idx="1"/>
          </p:nvPr>
        </p:nvSpPr>
        <p:spPr/>
        <p:txBody>
          <a:bodyPr>
            <a:normAutofit/>
          </a:bodyPr>
          <a:lstStyle/>
          <a:p>
            <a:pPr marL="0" indent="0" fontAlgn="auto">
              <a:lnSpc>
                <a:spcPct val="100000"/>
              </a:lnSpc>
              <a:spcBef>
                <a:spcPts val="0"/>
              </a:spcBef>
              <a:buNone/>
            </a:pPr>
            <a:r>
              <a:rPr lang="zh-CN" altLang="en-US" sz="2400"/>
              <a:t>（1）集合元素增加与删除</a:t>
            </a:r>
          </a:p>
          <a:p>
            <a:pPr fontAlgn="auto">
              <a:lnSpc>
                <a:spcPct val="100000"/>
              </a:lnSpc>
              <a:spcBef>
                <a:spcPts val="0"/>
              </a:spcBef>
              <a:buFont typeface="Arial" panose="020B0604020202020204" pitchFamily="34" charset="0"/>
              <a:buChar char="•"/>
            </a:pPr>
            <a:r>
              <a:rPr lang="zh-CN" altLang="en-US" sz="2400"/>
              <a:t>使用集合对象的add()方法可以增加新元素，如果该元素已存在则忽略该操作，不会抛出异常；update()方法用于合并另外一个集合中的元素到当前集合中，并自动去除重复元素。例如：</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s = {1, 2, 3}</a:t>
            </a:r>
          </a:p>
          <a:p>
            <a:pPr marL="0" indent="0" fontAlgn="auto">
              <a:lnSpc>
                <a:spcPct val="100000"/>
              </a:lnSpc>
              <a:spcBef>
                <a:spcPts val="0"/>
              </a:spcBef>
              <a:buNone/>
            </a:pPr>
            <a:r>
              <a:rPr lang="zh-CN" altLang="en-US" sz="2000">
                <a:latin typeface="Consolas" panose="020B0609020204030204" charset="0"/>
              </a:rPr>
              <a:t>&gt;&gt;&gt; s.add(3)                        #添加元素，重复元素自动忽略</a:t>
            </a:r>
          </a:p>
          <a:p>
            <a:pPr marL="0" indent="0" fontAlgn="auto">
              <a:lnSpc>
                <a:spcPct val="100000"/>
              </a:lnSpc>
              <a:spcBef>
                <a:spcPts val="0"/>
              </a:spcBef>
              <a:buNone/>
            </a:pPr>
            <a:r>
              <a:rPr lang="zh-CN" altLang="en-US" sz="2000">
                <a:latin typeface="Consolas" panose="020B0609020204030204" charset="0"/>
              </a:rPr>
              <a:t>&gt;&gt;&gt; s</a:t>
            </a:r>
          </a:p>
          <a:p>
            <a:pPr marL="0" indent="0" fontAlgn="auto">
              <a:lnSpc>
                <a:spcPct val="100000"/>
              </a:lnSpc>
              <a:spcBef>
                <a:spcPts val="0"/>
              </a:spcBef>
              <a:buNone/>
            </a:pPr>
            <a:r>
              <a:rPr lang="zh-CN" altLang="en-US" sz="2000">
                <a:solidFill>
                  <a:srgbClr val="00B0F0"/>
                </a:solidFill>
                <a:latin typeface="Consolas" panose="020B0609020204030204" charset="0"/>
              </a:rPr>
              <a:t>{1, 2, 3}</a:t>
            </a:r>
          </a:p>
          <a:p>
            <a:pPr marL="0" indent="0" fontAlgn="auto">
              <a:lnSpc>
                <a:spcPct val="100000"/>
              </a:lnSpc>
              <a:spcBef>
                <a:spcPts val="0"/>
              </a:spcBef>
              <a:buNone/>
            </a:pPr>
            <a:r>
              <a:rPr lang="zh-CN" altLang="en-US" sz="2000">
                <a:latin typeface="Consolas" panose="020B0609020204030204" charset="0"/>
              </a:rPr>
              <a:t>&gt;&gt;&gt; s.update({3,4})                   #更新当前字典，自动忽略重复的元素</a:t>
            </a:r>
          </a:p>
          <a:p>
            <a:pPr marL="0" indent="0" fontAlgn="auto">
              <a:lnSpc>
                <a:spcPct val="100000"/>
              </a:lnSpc>
              <a:spcBef>
                <a:spcPts val="0"/>
              </a:spcBef>
              <a:buNone/>
            </a:pPr>
            <a:r>
              <a:rPr lang="zh-CN" altLang="en-US" sz="2000">
                <a:latin typeface="Consolas" panose="020B0609020204030204" charset="0"/>
              </a:rPr>
              <a:t>&gt;&gt;&gt; s</a:t>
            </a:r>
          </a:p>
          <a:p>
            <a:pPr marL="0" indent="0" fontAlgn="auto">
              <a:lnSpc>
                <a:spcPct val="100000"/>
              </a:lnSpc>
              <a:spcBef>
                <a:spcPts val="0"/>
              </a:spcBef>
              <a:buNone/>
            </a:pPr>
            <a:r>
              <a:rPr lang="zh-CN" altLang="en-US" sz="2000">
                <a:solidFill>
                  <a:srgbClr val="00B0F0"/>
                </a:solidFill>
                <a:latin typeface="Consolas" panose="020B0609020204030204" charset="0"/>
              </a:rPr>
              <a:t>{1, 2, 3, 4}</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68</a:t>
            </a:fld>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3.4.2  集合操作与运算</a:t>
            </a:r>
            <a:endParaRPr lang="zh-CN" altLang="en-US"/>
          </a:p>
        </p:txBody>
      </p:sp>
      <p:sp>
        <p:nvSpPr>
          <p:cNvPr id="3" name="内容占位符 2"/>
          <p:cNvSpPr>
            <a:spLocks noGrp="1"/>
          </p:cNvSpPr>
          <p:nvPr>
            <p:ph idx="1"/>
          </p:nvPr>
        </p:nvSpPr>
        <p:spPr/>
        <p:txBody>
          <a:bodyPr>
            <a:normAutofit fontScale="92500"/>
          </a:bodyPr>
          <a:lstStyle/>
          <a:p>
            <a:pPr fontAlgn="auto">
              <a:lnSpc>
                <a:spcPct val="100000"/>
              </a:lnSpc>
              <a:spcBef>
                <a:spcPts val="0"/>
              </a:spcBef>
              <a:buFont typeface="Arial" panose="020B0604020202020204" pitchFamily="34" charset="0"/>
              <a:buChar char="•"/>
            </a:pPr>
            <a:r>
              <a:rPr lang="zh-CN" altLang="en-US" sz="2400"/>
              <a:t>pop()方法用于随机删除并返回集合中的一个元素，如果集合为空则抛出异常；</a:t>
            </a:r>
          </a:p>
          <a:p>
            <a:pPr fontAlgn="auto">
              <a:lnSpc>
                <a:spcPct val="100000"/>
              </a:lnSpc>
              <a:spcBef>
                <a:spcPts val="0"/>
              </a:spcBef>
              <a:buFont typeface="Arial" panose="020B0604020202020204" pitchFamily="34" charset="0"/>
              <a:buChar char="•"/>
            </a:pPr>
            <a:r>
              <a:rPr lang="zh-CN" altLang="en-US" sz="2400"/>
              <a:t>remove()方法用于删除集合中的元素，如果指定元素不存在则抛出异常；</a:t>
            </a:r>
          </a:p>
          <a:p>
            <a:pPr fontAlgn="auto">
              <a:lnSpc>
                <a:spcPct val="100000"/>
              </a:lnSpc>
              <a:spcBef>
                <a:spcPts val="0"/>
              </a:spcBef>
              <a:buFont typeface="Arial" panose="020B0604020202020204" pitchFamily="34" charset="0"/>
              <a:buChar char="•"/>
            </a:pPr>
            <a:r>
              <a:rPr lang="zh-CN" altLang="en-US" sz="2400"/>
              <a:t>discard()用于从集合中删除一个特定元素，如果元素不在集合中则忽略该操作；</a:t>
            </a:r>
          </a:p>
          <a:p>
            <a:pPr fontAlgn="auto">
              <a:lnSpc>
                <a:spcPct val="100000"/>
              </a:lnSpc>
              <a:spcBef>
                <a:spcPts val="0"/>
              </a:spcBef>
              <a:buFont typeface="Arial" panose="020B0604020202020204" pitchFamily="34" charset="0"/>
              <a:buChar char="•"/>
            </a:pPr>
            <a:r>
              <a:rPr lang="zh-CN" altLang="en-US" sz="2400"/>
              <a:t>clear()方法清空集合删除所有元素。</a:t>
            </a:r>
          </a:p>
          <a:p>
            <a:pPr marL="0" indent="0">
              <a:buNone/>
            </a:pPr>
            <a:r>
              <a:rPr lang="zh-CN" altLang="en-US" sz="2000">
                <a:latin typeface="Consolas" panose="020B0609020204030204" charset="0"/>
              </a:rPr>
              <a:t>&gt;&gt;&gt; s.discard(5)                     #删除元素，不存在则忽略该操作</a:t>
            </a:r>
          </a:p>
          <a:p>
            <a:pPr marL="0" indent="0">
              <a:buNone/>
            </a:pPr>
            <a:r>
              <a:rPr lang="zh-CN" altLang="en-US" sz="2000">
                <a:latin typeface="Consolas" panose="020B0609020204030204" charset="0"/>
              </a:rPr>
              <a:t>&gt;&gt;&gt; s</a:t>
            </a:r>
          </a:p>
          <a:p>
            <a:pPr marL="0" indent="0">
              <a:buNone/>
            </a:pPr>
            <a:r>
              <a:rPr lang="zh-CN" altLang="en-US" sz="2000">
                <a:solidFill>
                  <a:srgbClr val="00B0F0"/>
                </a:solidFill>
                <a:latin typeface="Consolas" panose="020B0609020204030204" charset="0"/>
              </a:rPr>
              <a:t>{1, 2, 3, 4}</a:t>
            </a:r>
          </a:p>
          <a:p>
            <a:pPr marL="0" indent="0">
              <a:buNone/>
            </a:pPr>
            <a:r>
              <a:rPr lang="zh-CN" altLang="en-US" sz="2000">
                <a:latin typeface="Consolas" panose="020B0609020204030204" charset="0"/>
              </a:rPr>
              <a:t>&gt;&gt;&gt; s.remove(5)                      #删除元素，不存在就抛出异常</a:t>
            </a:r>
          </a:p>
          <a:p>
            <a:pPr marL="0" indent="0">
              <a:buNone/>
            </a:pPr>
            <a:r>
              <a:rPr lang="zh-CN" altLang="en-US" sz="2000">
                <a:solidFill>
                  <a:srgbClr val="FF0000"/>
                </a:solidFill>
                <a:latin typeface="Consolas" panose="020B0609020204030204" charset="0"/>
              </a:rPr>
              <a:t>KeyError: 5</a:t>
            </a:r>
          </a:p>
          <a:p>
            <a:pPr marL="0" indent="0">
              <a:buNone/>
            </a:pPr>
            <a:r>
              <a:rPr lang="zh-CN" altLang="en-US" sz="2000">
                <a:latin typeface="Consolas" panose="020B0609020204030204" charset="0"/>
              </a:rPr>
              <a:t>&gt;&gt;&gt; s.pop()                          #删除并返回一个元素</a:t>
            </a:r>
          </a:p>
          <a:p>
            <a:pPr marL="0" indent="0">
              <a:buNone/>
            </a:pPr>
            <a:r>
              <a:rPr lang="zh-CN" altLang="en-US" sz="2000">
                <a:solidFill>
                  <a:srgbClr val="00B0F0"/>
                </a:solidFill>
                <a:latin typeface="Consolas" panose="020B0609020204030204" charset="0"/>
              </a:rPr>
              <a:t>1</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69</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3.1.1  列表创建与删除</a:t>
            </a:r>
          </a:p>
        </p:txBody>
      </p:sp>
      <p:sp>
        <p:nvSpPr>
          <p:cNvPr id="3" name="内容占位符 2"/>
          <p:cNvSpPr>
            <a:spLocks noGrp="1"/>
          </p:cNvSpPr>
          <p:nvPr>
            <p:ph idx="1"/>
          </p:nvPr>
        </p:nvSpPr>
        <p:spPr>
          <a:xfrm>
            <a:off x="838200" y="1321435"/>
            <a:ext cx="10515600" cy="5138420"/>
          </a:xfrm>
        </p:spPr>
        <p:txBody>
          <a:bodyPr>
            <a:normAutofit/>
          </a:bodyPr>
          <a:lstStyle/>
          <a:p>
            <a:pPr indent="-208280" fontAlgn="auto">
              <a:lnSpc>
                <a:spcPct val="100000"/>
              </a:lnSpc>
              <a:spcBef>
                <a:spcPts val="0"/>
              </a:spcBef>
            </a:pPr>
            <a:r>
              <a:rPr lang="zh-CN" altLang="en-US" sz="2400"/>
              <a:t>也可以使用list()函数把元组、range对象、字符串、字典、集合或其他可迭代对象转换为列表。</a:t>
            </a:r>
          </a:p>
          <a:p>
            <a:pPr marL="0" indent="0" fontAlgn="auto">
              <a:lnSpc>
                <a:spcPct val="100000"/>
              </a:lnSpc>
              <a:spcBef>
                <a:spcPts val="0"/>
              </a:spcBef>
              <a:buNone/>
            </a:pPr>
            <a:r>
              <a:rPr lang="zh-CN" altLang="en-US" sz="2000">
                <a:latin typeface="Consolas" panose="020B0609020204030204" charset="0"/>
              </a:rPr>
              <a:t>&gt;&gt;&gt; list((3,5,7,9,11))                #将元组转换为列表</a:t>
            </a:r>
          </a:p>
          <a:p>
            <a:pPr marL="0" indent="0" fontAlgn="auto">
              <a:lnSpc>
                <a:spcPct val="100000"/>
              </a:lnSpc>
              <a:spcBef>
                <a:spcPts val="0"/>
              </a:spcBef>
              <a:buNone/>
            </a:pPr>
            <a:r>
              <a:rPr lang="zh-CN" altLang="en-US" sz="2000">
                <a:solidFill>
                  <a:srgbClr val="00B0F0"/>
                </a:solidFill>
                <a:latin typeface="Consolas" panose="020B0609020204030204" charset="0"/>
              </a:rPr>
              <a:t>[3, 5, 7, 9, 11]</a:t>
            </a:r>
          </a:p>
          <a:p>
            <a:pPr marL="0" indent="0" fontAlgn="auto">
              <a:lnSpc>
                <a:spcPct val="100000"/>
              </a:lnSpc>
              <a:spcBef>
                <a:spcPts val="0"/>
              </a:spcBef>
              <a:buNone/>
            </a:pPr>
            <a:r>
              <a:rPr lang="zh-CN" altLang="en-US" sz="2000">
                <a:latin typeface="Consolas" panose="020B0609020204030204" charset="0"/>
              </a:rPr>
              <a:t>&gt;&gt;&gt; list(range(1, 10, 2))             #将range对象转换为列表</a:t>
            </a:r>
          </a:p>
          <a:p>
            <a:pPr marL="0" indent="0" fontAlgn="auto">
              <a:lnSpc>
                <a:spcPct val="100000"/>
              </a:lnSpc>
              <a:spcBef>
                <a:spcPts val="0"/>
              </a:spcBef>
              <a:buNone/>
            </a:pPr>
            <a:r>
              <a:rPr lang="zh-CN" altLang="en-US" sz="2000">
                <a:solidFill>
                  <a:srgbClr val="00B0F0"/>
                </a:solidFill>
                <a:latin typeface="Consolas" panose="020B0609020204030204" charset="0"/>
              </a:rPr>
              <a:t>[1, 3, 5, 7, 9]</a:t>
            </a:r>
          </a:p>
          <a:p>
            <a:pPr marL="0" indent="0" fontAlgn="auto">
              <a:lnSpc>
                <a:spcPct val="100000"/>
              </a:lnSpc>
              <a:spcBef>
                <a:spcPts val="0"/>
              </a:spcBef>
              <a:buNone/>
            </a:pPr>
            <a:r>
              <a:rPr lang="zh-CN" altLang="en-US" sz="2000">
                <a:latin typeface="Consolas" panose="020B0609020204030204" charset="0"/>
              </a:rPr>
              <a:t>&gt;&gt;&gt; list('hello world')               #将字符串转换为列表</a:t>
            </a:r>
          </a:p>
          <a:p>
            <a:pPr marL="0" indent="0" fontAlgn="auto">
              <a:lnSpc>
                <a:spcPct val="100000"/>
              </a:lnSpc>
              <a:spcBef>
                <a:spcPts val="0"/>
              </a:spcBef>
              <a:buNone/>
            </a:pPr>
            <a:r>
              <a:rPr lang="zh-CN" altLang="en-US" sz="2000">
                <a:solidFill>
                  <a:srgbClr val="00B0F0"/>
                </a:solidFill>
                <a:latin typeface="Consolas" panose="020B0609020204030204" charset="0"/>
              </a:rPr>
              <a:t>['h', 'e', 'l', 'l', 'o', ' ', 'w', 'o', 'r', 'l', 'd']</a:t>
            </a:r>
          </a:p>
          <a:p>
            <a:pPr marL="0" indent="0" fontAlgn="auto">
              <a:lnSpc>
                <a:spcPct val="100000"/>
              </a:lnSpc>
              <a:spcBef>
                <a:spcPts val="0"/>
              </a:spcBef>
              <a:buNone/>
            </a:pPr>
            <a:r>
              <a:rPr lang="zh-CN" altLang="en-US" sz="2000">
                <a:latin typeface="Consolas" panose="020B0609020204030204" charset="0"/>
              </a:rPr>
              <a:t>&gt;&gt;&gt; list({3,7,5})                     #将集合转换为列表</a:t>
            </a:r>
          </a:p>
          <a:p>
            <a:pPr marL="0" indent="0" fontAlgn="auto">
              <a:lnSpc>
                <a:spcPct val="100000"/>
              </a:lnSpc>
              <a:spcBef>
                <a:spcPts val="0"/>
              </a:spcBef>
              <a:buNone/>
            </a:pPr>
            <a:r>
              <a:rPr lang="zh-CN" altLang="en-US" sz="2000">
                <a:solidFill>
                  <a:srgbClr val="00B0F0"/>
                </a:solidFill>
                <a:latin typeface="Consolas" panose="020B0609020204030204" charset="0"/>
              </a:rPr>
              <a:t>[3, 5, 7]</a:t>
            </a:r>
          </a:p>
          <a:p>
            <a:pPr marL="0" indent="0" fontAlgn="auto">
              <a:lnSpc>
                <a:spcPct val="100000"/>
              </a:lnSpc>
              <a:spcBef>
                <a:spcPts val="0"/>
              </a:spcBef>
              <a:buNone/>
            </a:pPr>
            <a:r>
              <a:rPr lang="zh-CN" altLang="en-US" sz="2000">
                <a:latin typeface="Consolas" panose="020B0609020204030204" charset="0"/>
              </a:rPr>
              <a:t>&gt;&gt;&gt; list({'a':3, 'b':9, 'c':78})      #将字典的“键”转换为列表</a:t>
            </a:r>
          </a:p>
          <a:p>
            <a:pPr marL="0" indent="0" fontAlgn="auto">
              <a:lnSpc>
                <a:spcPct val="100000"/>
              </a:lnSpc>
              <a:spcBef>
                <a:spcPts val="0"/>
              </a:spcBef>
              <a:buNone/>
            </a:pPr>
            <a:r>
              <a:rPr lang="zh-CN" altLang="en-US" sz="2000">
                <a:solidFill>
                  <a:srgbClr val="00B0F0"/>
                </a:solidFill>
                <a:latin typeface="Consolas" panose="020B0609020204030204" charset="0"/>
              </a:rPr>
              <a:t>['a', 'c', 'b']</a:t>
            </a:r>
          </a:p>
          <a:p>
            <a:pPr marL="0" indent="0" fontAlgn="auto">
              <a:lnSpc>
                <a:spcPct val="100000"/>
              </a:lnSpc>
              <a:spcBef>
                <a:spcPts val="0"/>
              </a:spcBef>
              <a:buNone/>
            </a:pPr>
            <a:r>
              <a:rPr lang="zh-CN" altLang="en-US" sz="2000">
                <a:latin typeface="Consolas" panose="020B0609020204030204" charset="0"/>
              </a:rPr>
              <a:t>&gt;&gt;&gt; list({'a':3, 'b':9, 'c':78}.items())#将字典的“键:值”对转换为列表</a:t>
            </a:r>
          </a:p>
          <a:p>
            <a:pPr marL="0" indent="0" fontAlgn="auto">
              <a:lnSpc>
                <a:spcPct val="100000"/>
              </a:lnSpc>
              <a:spcBef>
                <a:spcPts val="0"/>
              </a:spcBef>
              <a:buNone/>
            </a:pPr>
            <a:r>
              <a:rPr lang="zh-CN" altLang="en-US" sz="2000">
                <a:solidFill>
                  <a:srgbClr val="00B0F0"/>
                </a:solidFill>
                <a:latin typeface="Consolas" panose="020B0609020204030204" charset="0"/>
              </a:rPr>
              <a:t>[('b', 9), ('c', 78), ('a', 3)]</a:t>
            </a:r>
          </a:p>
          <a:p>
            <a:pPr marL="0" indent="0" fontAlgn="auto">
              <a:lnSpc>
                <a:spcPct val="100000"/>
              </a:lnSpc>
              <a:spcBef>
                <a:spcPts val="0"/>
              </a:spcBef>
              <a:buNone/>
            </a:pPr>
            <a:r>
              <a:rPr lang="zh-CN" altLang="en-US" sz="2000">
                <a:latin typeface="Consolas" panose="020B0609020204030204" charset="0"/>
              </a:rPr>
              <a:t>&gt;&gt;&gt; x = list()                          #创建空列表</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7</a:t>
            </a:fld>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3.4.2  集合操作与运算</a:t>
            </a:r>
            <a:endParaRPr lang="zh-CN" altLang="en-US"/>
          </a:p>
        </p:txBody>
      </p:sp>
      <p:sp>
        <p:nvSpPr>
          <p:cNvPr id="3" name="内容占位符 2"/>
          <p:cNvSpPr>
            <a:spLocks noGrp="1"/>
          </p:cNvSpPr>
          <p:nvPr>
            <p:ph idx="1"/>
          </p:nvPr>
        </p:nvSpPr>
        <p:spPr>
          <a:xfrm>
            <a:off x="838200" y="1321435"/>
            <a:ext cx="10515600" cy="5269865"/>
          </a:xfrm>
        </p:spPr>
        <p:txBody>
          <a:bodyPr>
            <a:normAutofit fontScale="92500" lnSpcReduction="10000"/>
          </a:bodyPr>
          <a:lstStyle/>
          <a:p>
            <a:pPr marL="0" indent="0" fontAlgn="auto">
              <a:lnSpc>
                <a:spcPct val="100000"/>
              </a:lnSpc>
              <a:spcBef>
                <a:spcPts val="0"/>
              </a:spcBef>
              <a:buNone/>
            </a:pPr>
            <a:r>
              <a:rPr lang="zh-CN" altLang="en-US"/>
              <a:t>（2）集合运算</a:t>
            </a:r>
          </a:p>
          <a:p>
            <a:pPr marL="0" indent="0" fontAlgn="auto">
              <a:lnSpc>
                <a:spcPct val="100000"/>
              </a:lnSpc>
              <a:spcBef>
                <a:spcPts val="0"/>
              </a:spcBef>
              <a:buNone/>
            </a:pPr>
            <a:r>
              <a:rPr lang="zh-CN" altLang="en-US" sz="2000">
                <a:latin typeface="Consolas" panose="020B0609020204030204" charset="0"/>
              </a:rPr>
              <a:t>&gt;&gt;&gt; a_set = set([8, 9, 10, 11, 12, 13])</a:t>
            </a:r>
          </a:p>
          <a:p>
            <a:pPr marL="0" indent="0" fontAlgn="auto">
              <a:lnSpc>
                <a:spcPct val="100000"/>
              </a:lnSpc>
              <a:spcBef>
                <a:spcPts val="0"/>
              </a:spcBef>
              <a:buNone/>
            </a:pPr>
            <a:r>
              <a:rPr lang="zh-CN" altLang="en-US" sz="2000">
                <a:latin typeface="Consolas" panose="020B0609020204030204" charset="0"/>
              </a:rPr>
              <a:t>&gt;&gt;&gt; b_set = {0, 1, 2, 3, 7, 8}</a:t>
            </a:r>
          </a:p>
          <a:p>
            <a:pPr marL="0" indent="0" fontAlgn="auto">
              <a:lnSpc>
                <a:spcPct val="100000"/>
              </a:lnSpc>
              <a:spcBef>
                <a:spcPts val="0"/>
              </a:spcBef>
              <a:buNone/>
            </a:pPr>
            <a:r>
              <a:rPr lang="zh-CN" altLang="en-US" sz="2000">
                <a:latin typeface="Consolas" panose="020B0609020204030204" charset="0"/>
              </a:rPr>
              <a:t>&gt;&gt;&gt; a_set | b_set                     #并集</a:t>
            </a:r>
          </a:p>
          <a:p>
            <a:pPr marL="0" indent="0" fontAlgn="auto">
              <a:lnSpc>
                <a:spcPct val="100000"/>
              </a:lnSpc>
              <a:spcBef>
                <a:spcPts val="0"/>
              </a:spcBef>
              <a:buNone/>
            </a:pPr>
            <a:r>
              <a:rPr lang="zh-CN" altLang="en-US" sz="2000">
                <a:solidFill>
                  <a:srgbClr val="00B0F0"/>
                </a:solidFill>
                <a:latin typeface="Consolas" panose="020B0609020204030204" charset="0"/>
              </a:rPr>
              <a:t>{0, 1, 2, 3, 7, 8, 9, 10, 11, 12, 13}</a:t>
            </a:r>
          </a:p>
          <a:p>
            <a:pPr marL="0" indent="0" fontAlgn="auto">
              <a:lnSpc>
                <a:spcPct val="100000"/>
              </a:lnSpc>
              <a:spcBef>
                <a:spcPts val="0"/>
              </a:spcBef>
              <a:buNone/>
            </a:pPr>
            <a:r>
              <a:rPr lang="zh-CN" altLang="en-US" sz="2000">
                <a:latin typeface="Consolas" panose="020B0609020204030204" charset="0"/>
              </a:rPr>
              <a:t>&gt;&gt;&gt; a_set.union(b_set)                #并集</a:t>
            </a:r>
          </a:p>
          <a:p>
            <a:pPr marL="0" indent="0" fontAlgn="auto">
              <a:lnSpc>
                <a:spcPct val="100000"/>
              </a:lnSpc>
              <a:spcBef>
                <a:spcPts val="0"/>
              </a:spcBef>
              <a:buNone/>
            </a:pPr>
            <a:r>
              <a:rPr lang="zh-CN" altLang="en-US" sz="2000">
                <a:solidFill>
                  <a:srgbClr val="00B0F0"/>
                </a:solidFill>
                <a:latin typeface="Consolas" panose="020B0609020204030204" charset="0"/>
              </a:rPr>
              <a:t>{0, 1, 2, 3, 7, 8, 9, 10, 11, 12, 13}</a:t>
            </a:r>
          </a:p>
          <a:p>
            <a:pPr marL="0" indent="0" fontAlgn="auto">
              <a:lnSpc>
                <a:spcPct val="100000"/>
              </a:lnSpc>
              <a:spcBef>
                <a:spcPts val="0"/>
              </a:spcBef>
              <a:buNone/>
            </a:pPr>
            <a:r>
              <a:rPr lang="zh-CN" altLang="en-US" sz="2000">
                <a:latin typeface="Consolas" panose="020B0609020204030204" charset="0"/>
              </a:rPr>
              <a:t>&gt;&gt;&gt; a_set &amp; b_set                     #交集</a:t>
            </a:r>
          </a:p>
          <a:p>
            <a:pPr marL="0" indent="0" fontAlgn="auto">
              <a:lnSpc>
                <a:spcPct val="100000"/>
              </a:lnSpc>
              <a:spcBef>
                <a:spcPts val="0"/>
              </a:spcBef>
              <a:buNone/>
            </a:pPr>
            <a:r>
              <a:rPr lang="zh-CN" altLang="en-US" sz="2000">
                <a:solidFill>
                  <a:srgbClr val="00B0F0"/>
                </a:solidFill>
                <a:latin typeface="Consolas" panose="020B0609020204030204" charset="0"/>
              </a:rPr>
              <a:t>{8}</a:t>
            </a:r>
          </a:p>
          <a:p>
            <a:pPr marL="0" indent="0" fontAlgn="auto">
              <a:lnSpc>
                <a:spcPct val="100000"/>
              </a:lnSpc>
              <a:spcBef>
                <a:spcPts val="0"/>
              </a:spcBef>
              <a:buNone/>
            </a:pPr>
            <a:r>
              <a:rPr lang="zh-CN" altLang="en-US" sz="2000">
                <a:latin typeface="Consolas" panose="020B0609020204030204" charset="0"/>
              </a:rPr>
              <a:t>&gt;&gt;&gt; a_set.intersection(b_set)         #交集</a:t>
            </a:r>
          </a:p>
          <a:p>
            <a:pPr marL="0" indent="0" fontAlgn="auto">
              <a:lnSpc>
                <a:spcPct val="100000"/>
              </a:lnSpc>
              <a:spcBef>
                <a:spcPts val="0"/>
              </a:spcBef>
              <a:buNone/>
            </a:pPr>
            <a:r>
              <a:rPr lang="zh-CN" altLang="en-US" sz="2000">
                <a:solidFill>
                  <a:srgbClr val="00B0F0"/>
                </a:solidFill>
                <a:latin typeface="Consolas" panose="020B0609020204030204" charset="0"/>
              </a:rPr>
              <a:t>{8}</a:t>
            </a:r>
          </a:p>
          <a:p>
            <a:pPr marL="0" indent="0" fontAlgn="auto">
              <a:lnSpc>
                <a:spcPct val="100000"/>
              </a:lnSpc>
              <a:spcBef>
                <a:spcPts val="0"/>
              </a:spcBef>
              <a:buNone/>
            </a:pPr>
            <a:r>
              <a:rPr lang="zh-CN" altLang="en-US" sz="2000">
                <a:latin typeface="Consolas" panose="020B0609020204030204" charset="0"/>
              </a:rPr>
              <a:t>&gt;&gt;&gt; a_set.difference(b_set)           #差集</a:t>
            </a:r>
          </a:p>
          <a:p>
            <a:pPr marL="0" indent="0" fontAlgn="auto">
              <a:lnSpc>
                <a:spcPct val="100000"/>
              </a:lnSpc>
              <a:spcBef>
                <a:spcPts val="0"/>
              </a:spcBef>
              <a:buNone/>
            </a:pPr>
            <a:r>
              <a:rPr lang="zh-CN" altLang="en-US" sz="2000">
                <a:solidFill>
                  <a:srgbClr val="00B0F0"/>
                </a:solidFill>
                <a:latin typeface="Consolas" panose="020B0609020204030204" charset="0"/>
              </a:rPr>
              <a:t>{9, 10, 11, 12, 13}</a:t>
            </a:r>
          </a:p>
          <a:p>
            <a:pPr marL="0" indent="0" fontAlgn="auto">
              <a:lnSpc>
                <a:spcPct val="100000"/>
              </a:lnSpc>
              <a:spcBef>
                <a:spcPts val="0"/>
              </a:spcBef>
              <a:buNone/>
            </a:pPr>
            <a:r>
              <a:rPr lang="zh-CN" altLang="en-US" sz="2000">
                <a:latin typeface="Consolas" panose="020B0609020204030204" charset="0"/>
              </a:rPr>
              <a:t>&gt;&gt;&gt; a_set - b_set</a:t>
            </a:r>
          </a:p>
          <a:p>
            <a:pPr marL="0" indent="0" fontAlgn="auto">
              <a:lnSpc>
                <a:spcPct val="100000"/>
              </a:lnSpc>
              <a:spcBef>
                <a:spcPts val="0"/>
              </a:spcBef>
              <a:buNone/>
            </a:pPr>
            <a:r>
              <a:rPr lang="zh-CN" altLang="en-US" sz="2000">
                <a:solidFill>
                  <a:srgbClr val="00B0F0"/>
                </a:solidFill>
                <a:latin typeface="Consolas" panose="020B0609020204030204" charset="0"/>
              </a:rPr>
              <a:t>{9, 10, 11, 12, 13}</a:t>
            </a:r>
          </a:p>
          <a:p>
            <a:pPr marL="0" indent="0" fontAlgn="auto">
              <a:lnSpc>
                <a:spcPct val="100000"/>
              </a:lnSpc>
              <a:spcBef>
                <a:spcPts val="0"/>
              </a:spcBef>
              <a:buNone/>
            </a:pPr>
            <a:r>
              <a:rPr lang="zh-CN" altLang="en-US" sz="2000">
                <a:latin typeface="Consolas" panose="020B0609020204030204" charset="0"/>
              </a:rPr>
              <a:t>&gt;&gt;&gt; a_set.symmetric_difference(b_set) #对称差集</a:t>
            </a:r>
          </a:p>
          <a:p>
            <a:pPr marL="0" indent="0" fontAlgn="auto">
              <a:lnSpc>
                <a:spcPct val="100000"/>
              </a:lnSpc>
              <a:spcBef>
                <a:spcPts val="0"/>
              </a:spcBef>
              <a:buNone/>
            </a:pPr>
            <a:r>
              <a:rPr lang="zh-CN" altLang="en-US" sz="2000">
                <a:solidFill>
                  <a:srgbClr val="00B0F0"/>
                </a:solidFill>
                <a:latin typeface="Consolas" panose="020B0609020204030204" charset="0"/>
              </a:rPr>
              <a:t>{0, 1, 2, 3, 7, 9, 10, 11, 12, 13}</a:t>
            </a:r>
          </a:p>
          <a:p>
            <a:pPr marL="0" indent="0" fontAlgn="auto">
              <a:lnSpc>
                <a:spcPct val="100000"/>
              </a:lnSpc>
              <a:spcBef>
                <a:spcPts val="0"/>
              </a:spcBef>
              <a:buNone/>
            </a:pPr>
            <a:r>
              <a:rPr lang="zh-CN" altLang="en-US" sz="2000">
                <a:latin typeface="Consolas" panose="020B0609020204030204" charset="0"/>
              </a:rPr>
              <a:t>&gt;&gt;&gt; a_set ^ b_set</a:t>
            </a:r>
          </a:p>
          <a:p>
            <a:pPr marL="0" indent="0" fontAlgn="auto">
              <a:lnSpc>
                <a:spcPct val="100000"/>
              </a:lnSpc>
              <a:spcBef>
                <a:spcPts val="0"/>
              </a:spcBef>
              <a:buNone/>
            </a:pPr>
            <a:r>
              <a:rPr lang="zh-CN" altLang="en-US" sz="2000">
                <a:solidFill>
                  <a:srgbClr val="00B0F0"/>
                </a:solidFill>
                <a:latin typeface="Consolas" panose="020B0609020204030204" charset="0"/>
              </a:rPr>
              <a:t>{0, 1, 2, 3, 7, 9, 10, 11, 12, 13}</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70</a:t>
            </a:fld>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3.4.2  集合操作与运算</a:t>
            </a:r>
            <a:endParaRPr lang="zh-CN" altLang="en-US"/>
          </a:p>
        </p:txBody>
      </p:sp>
      <p:sp>
        <p:nvSpPr>
          <p:cNvPr id="3" name="内容占位符 2"/>
          <p:cNvSpPr>
            <a:spLocks noGrp="1"/>
          </p:cNvSpPr>
          <p:nvPr>
            <p:ph idx="1"/>
          </p:nvPr>
        </p:nvSpPr>
        <p:spPr/>
        <p:txBody>
          <a:bodyPr>
            <a:normAutofit/>
          </a:bodyPr>
          <a:lstStyle/>
          <a:p>
            <a:pPr marL="0" indent="0" fontAlgn="auto">
              <a:lnSpc>
                <a:spcPct val="100000"/>
              </a:lnSpc>
              <a:spcBef>
                <a:spcPts val="0"/>
              </a:spcBef>
              <a:buNone/>
            </a:pPr>
            <a:r>
              <a:rPr lang="zh-CN" altLang="en-US" sz="2000">
                <a:latin typeface="Consolas" panose="020B0609020204030204" charset="0"/>
              </a:rPr>
              <a:t>&gt;&gt;&gt; x = {1, 2, 3}</a:t>
            </a:r>
          </a:p>
          <a:p>
            <a:pPr marL="0" indent="0" fontAlgn="auto">
              <a:lnSpc>
                <a:spcPct val="100000"/>
              </a:lnSpc>
              <a:spcBef>
                <a:spcPts val="0"/>
              </a:spcBef>
              <a:buNone/>
            </a:pPr>
            <a:r>
              <a:rPr lang="zh-CN" altLang="en-US" sz="2000">
                <a:latin typeface="Consolas" panose="020B0609020204030204" charset="0"/>
              </a:rPr>
              <a:t>&gt;&gt;&gt; y = {1, 2, 5}</a:t>
            </a:r>
          </a:p>
          <a:p>
            <a:pPr marL="0" indent="0" fontAlgn="auto">
              <a:lnSpc>
                <a:spcPct val="100000"/>
              </a:lnSpc>
              <a:spcBef>
                <a:spcPts val="0"/>
              </a:spcBef>
              <a:buNone/>
            </a:pPr>
            <a:r>
              <a:rPr lang="zh-CN" altLang="en-US" sz="2000">
                <a:latin typeface="Consolas" panose="020B0609020204030204" charset="0"/>
              </a:rPr>
              <a:t>&gt;&gt;&gt; z = {1, 2, 3, 4}</a:t>
            </a:r>
          </a:p>
          <a:p>
            <a:pPr marL="0" indent="0" fontAlgn="auto">
              <a:lnSpc>
                <a:spcPct val="100000"/>
              </a:lnSpc>
              <a:spcBef>
                <a:spcPts val="0"/>
              </a:spcBef>
              <a:buNone/>
            </a:pPr>
            <a:r>
              <a:rPr lang="zh-CN" altLang="en-US" sz="2000">
                <a:latin typeface="Consolas" panose="020B0609020204030204" charset="0"/>
              </a:rPr>
              <a:t>&gt;&gt;&gt; x &lt; y                             #比较集合大小/包含关系</a:t>
            </a:r>
          </a:p>
          <a:p>
            <a:pPr marL="0" indent="0" fontAlgn="auto">
              <a:lnSpc>
                <a:spcPct val="100000"/>
              </a:lnSpc>
              <a:spcBef>
                <a:spcPts val="0"/>
              </a:spcBef>
              <a:buNone/>
            </a:pPr>
            <a:r>
              <a:rPr lang="zh-CN" altLang="en-US" sz="2000">
                <a:solidFill>
                  <a:srgbClr val="00B0F0"/>
                </a:solidFill>
                <a:latin typeface="Consolas" panose="020B0609020204030204" charset="0"/>
              </a:rPr>
              <a:t>False</a:t>
            </a:r>
          </a:p>
          <a:p>
            <a:pPr marL="0" indent="0" fontAlgn="auto">
              <a:lnSpc>
                <a:spcPct val="100000"/>
              </a:lnSpc>
              <a:spcBef>
                <a:spcPts val="0"/>
              </a:spcBef>
              <a:buNone/>
            </a:pPr>
            <a:r>
              <a:rPr lang="zh-CN" altLang="en-US" sz="2000">
                <a:latin typeface="Consolas" panose="020B0609020204030204" charset="0"/>
              </a:rPr>
              <a:t>&gt;&gt;&gt; x &lt; z                             #真子集</a:t>
            </a:r>
          </a:p>
          <a:p>
            <a:pPr marL="0" indent="0" fontAlgn="auto">
              <a:lnSpc>
                <a:spcPct val="100000"/>
              </a:lnSpc>
              <a:spcBef>
                <a:spcPts val="0"/>
              </a:spcBef>
              <a:buNone/>
            </a:pPr>
            <a:r>
              <a:rPr lang="zh-CN" altLang="en-US" sz="2000">
                <a:solidFill>
                  <a:srgbClr val="00B0F0"/>
                </a:solidFill>
                <a:latin typeface="Consolas" panose="020B0609020204030204" charset="0"/>
              </a:rPr>
              <a:t>True</a:t>
            </a:r>
          </a:p>
          <a:p>
            <a:pPr marL="0" indent="0" fontAlgn="auto">
              <a:lnSpc>
                <a:spcPct val="100000"/>
              </a:lnSpc>
              <a:spcBef>
                <a:spcPts val="0"/>
              </a:spcBef>
              <a:buNone/>
            </a:pPr>
            <a:r>
              <a:rPr lang="zh-CN" altLang="en-US" sz="2000">
                <a:latin typeface="Consolas" panose="020B0609020204030204" charset="0"/>
              </a:rPr>
              <a:t>&gt;&gt;&gt; y &lt; z</a:t>
            </a:r>
          </a:p>
          <a:p>
            <a:pPr marL="0" indent="0" fontAlgn="auto">
              <a:lnSpc>
                <a:spcPct val="100000"/>
              </a:lnSpc>
              <a:spcBef>
                <a:spcPts val="0"/>
              </a:spcBef>
              <a:buNone/>
            </a:pPr>
            <a:r>
              <a:rPr lang="zh-CN" altLang="en-US" sz="2000">
                <a:solidFill>
                  <a:srgbClr val="00B0F0"/>
                </a:solidFill>
                <a:latin typeface="Consolas" panose="020B0609020204030204" charset="0"/>
              </a:rPr>
              <a:t>False</a:t>
            </a:r>
          </a:p>
          <a:p>
            <a:pPr marL="0" indent="0" fontAlgn="auto">
              <a:lnSpc>
                <a:spcPct val="100000"/>
              </a:lnSpc>
              <a:spcBef>
                <a:spcPts val="0"/>
              </a:spcBef>
              <a:buNone/>
            </a:pPr>
            <a:r>
              <a:rPr lang="zh-CN" altLang="en-US" sz="2000">
                <a:latin typeface="Consolas" panose="020B0609020204030204" charset="0"/>
              </a:rPr>
              <a:t>&gt;&gt;&gt; {1, 2, 3} &lt;= {1, 2, 3}            #子集</a:t>
            </a:r>
          </a:p>
          <a:p>
            <a:pPr marL="0" indent="0" fontAlgn="auto">
              <a:lnSpc>
                <a:spcPct val="100000"/>
              </a:lnSpc>
              <a:spcBef>
                <a:spcPts val="0"/>
              </a:spcBef>
              <a:buNone/>
            </a:pPr>
            <a:r>
              <a:rPr lang="zh-CN" altLang="en-US" sz="2000">
                <a:solidFill>
                  <a:srgbClr val="00B0F0"/>
                </a:solidFill>
                <a:latin typeface="Consolas" panose="020B0609020204030204" charset="0"/>
              </a:rPr>
              <a:t>True</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71</a:t>
            </a:fld>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3.4.3  不可变集合frozenset</a:t>
            </a:r>
          </a:p>
        </p:txBody>
      </p:sp>
      <p:sp>
        <p:nvSpPr>
          <p:cNvPr id="3" name="Content Placeholder 2"/>
          <p:cNvSpPr>
            <a:spLocks noGrp="1"/>
          </p:cNvSpPr>
          <p:nvPr>
            <p:ph idx="1"/>
          </p:nvPr>
        </p:nvSpPr>
        <p:spPr>
          <a:xfrm>
            <a:off x="838200" y="1321435"/>
            <a:ext cx="10515600" cy="5035550"/>
          </a:xfrm>
        </p:spPr>
        <p:txBody>
          <a:bodyPr>
            <a:normAutofit/>
          </a:bodyPr>
          <a:lstStyle/>
          <a:p>
            <a:pPr marL="0" indent="0" fontAlgn="auto">
              <a:lnSpc>
                <a:spcPct val="100000"/>
              </a:lnSpc>
              <a:spcBef>
                <a:spcPts val="0"/>
              </a:spcBef>
              <a:buNone/>
            </a:pPr>
            <a:r>
              <a:rPr lang="en-US" sz="2000">
                <a:latin typeface="Consolas" panose="020B0609020204030204" charset="0"/>
              </a:rPr>
              <a:t>&gt;&gt;&gt; x = frozenset(range(5))                 #创建不可变集合</a:t>
            </a:r>
          </a:p>
          <a:p>
            <a:pPr marL="0" indent="0" fontAlgn="auto">
              <a:lnSpc>
                <a:spcPct val="100000"/>
              </a:lnSpc>
              <a:spcBef>
                <a:spcPts val="0"/>
              </a:spcBef>
              <a:buNone/>
            </a:pPr>
            <a:r>
              <a:rPr lang="en-US" sz="2000">
                <a:latin typeface="Consolas" panose="020B0609020204030204" charset="0"/>
              </a:rPr>
              <a:t>&gt;&gt;&gt; x</a:t>
            </a:r>
          </a:p>
          <a:p>
            <a:pPr marL="0" indent="0" fontAlgn="auto">
              <a:lnSpc>
                <a:spcPct val="100000"/>
              </a:lnSpc>
              <a:spcBef>
                <a:spcPts val="0"/>
              </a:spcBef>
              <a:buNone/>
            </a:pPr>
            <a:r>
              <a:rPr lang="en-US" sz="2000">
                <a:solidFill>
                  <a:srgbClr val="00B0F0"/>
                </a:solidFill>
                <a:latin typeface="Consolas" panose="020B0609020204030204" charset="0"/>
              </a:rPr>
              <a:t>frozenset({0, 1, 2, 3, 4})</a:t>
            </a:r>
          </a:p>
          <a:p>
            <a:pPr marL="0" indent="0" fontAlgn="auto">
              <a:lnSpc>
                <a:spcPct val="100000"/>
              </a:lnSpc>
              <a:spcBef>
                <a:spcPts val="0"/>
              </a:spcBef>
              <a:buNone/>
            </a:pPr>
            <a:r>
              <a:rPr lang="en-US" sz="2000">
                <a:latin typeface="Consolas" panose="020B0609020204030204" charset="0"/>
              </a:rPr>
              <a:t>&gt;&gt;&gt; x.add(5)                                #不支持add()方法，抛出异常</a:t>
            </a:r>
          </a:p>
          <a:p>
            <a:pPr marL="0" indent="0" fontAlgn="auto">
              <a:lnSpc>
                <a:spcPct val="100000"/>
              </a:lnSpc>
              <a:spcBef>
                <a:spcPts val="0"/>
              </a:spcBef>
              <a:buNone/>
            </a:pPr>
            <a:r>
              <a:rPr lang="en-US" sz="2000">
                <a:solidFill>
                  <a:srgbClr val="FF0000"/>
                </a:solidFill>
                <a:latin typeface="Consolas" panose="020B0609020204030204" charset="0"/>
              </a:rPr>
              <a:t>AttributeError: 'frozenset' object has no attribute 'add'</a:t>
            </a:r>
          </a:p>
          <a:p>
            <a:pPr marL="0" indent="0" fontAlgn="auto">
              <a:lnSpc>
                <a:spcPct val="100000"/>
              </a:lnSpc>
              <a:spcBef>
                <a:spcPts val="0"/>
              </a:spcBef>
              <a:buNone/>
            </a:pPr>
            <a:r>
              <a:rPr lang="en-US" sz="2000">
                <a:latin typeface="Consolas" panose="020B0609020204030204" charset="0"/>
              </a:rPr>
              <a:t>&gt;&gt;&gt; x | frozenset(range(5,10))              #并集运算</a:t>
            </a:r>
          </a:p>
          <a:p>
            <a:pPr marL="0" indent="0" fontAlgn="auto">
              <a:lnSpc>
                <a:spcPct val="100000"/>
              </a:lnSpc>
              <a:spcBef>
                <a:spcPts val="0"/>
              </a:spcBef>
              <a:buNone/>
            </a:pPr>
            <a:r>
              <a:rPr lang="en-US" sz="2000">
                <a:solidFill>
                  <a:srgbClr val="00B0F0"/>
                </a:solidFill>
                <a:latin typeface="Consolas" panose="020B0609020204030204" charset="0"/>
              </a:rPr>
              <a:t>frozenset({0, 1, 2, 3, 4, 5, 6, 7, 8, 9})</a:t>
            </a:r>
          </a:p>
          <a:p>
            <a:pPr marL="0" indent="0" fontAlgn="auto">
              <a:lnSpc>
                <a:spcPct val="100000"/>
              </a:lnSpc>
              <a:spcBef>
                <a:spcPts val="0"/>
              </a:spcBef>
              <a:buNone/>
            </a:pPr>
            <a:r>
              <a:rPr lang="en-US" sz="2000">
                <a:latin typeface="Consolas" panose="020B0609020204030204" charset="0"/>
              </a:rPr>
              <a:t>&gt;&gt;&gt; x &amp; frozenset(range(5,10))              #交集运算</a:t>
            </a:r>
          </a:p>
          <a:p>
            <a:pPr marL="0" indent="0" fontAlgn="auto">
              <a:lnSpc>
                <a:spcPct val="100000"/>
              </a:lnSpc>
              <a:spcBef>
                <a:spcPts val="0"/>
              </a:spcBef>
              <a:buNone/>
            </a:pPr>
            <a:r>
              <a:rPr lang="en-US" sz="2000">
                <a:solidFill>
                  <a:srgbClr val="00B0F0"/>
                </a:solidFill>
                <a:latin typeface="Consolas" panose="020B0609020204030204" charset="0"/>
              </a:rPr>
              <a:t>frozenset()</a:t>
            </a:r>
          </a:p>
          <a:p>
            <a:pPr marL="0" indent="0" fontAlgn="auto">
              <a:lnSpc>
                <a:spcPct val="100000"/>
              </a:lnSpc>
              <a:spcBef>
                <a:spcPts val="0"/>
              </a:spcBef>
              <a:buNone/>
            </a:pPr>
            <a:r>
              <a:rPr lang="en-US" sz="2000">
                <a:latin typeface="Consolas" panose="020B0609020204030204" charset="0"/>
              </a:rPr>
              <a:t>&gt;&gt;&gt; x - frozenset(range(5,10))              #差集运算</a:t>
            </a:r>
          </a:p>
          <a:p>
            <a:pPr marL="0" indent="0" fontAlgn="auto">
              <a:lnSpc>
                <a:spcPct val="100000"/>
              </a:lnSpc>
              <a:spcBef>
                <a:spcPts val="0"/>
              </a:spcBef>
              <a:buNone/>
            </a:pPr>
            <a:r>
              <a:rPr lang="en-US" sz="2000">
                <a:solidFill>
                  <a:srgbClr val="00B0F0"/>
                </a:solidFill>
                <a:latin typeface="Consolas" panose="020B0609020204030204" charset="0"/>
              </a:rPr>
              <a:t>frozenset({0, 1, 2, 3, 4})</a:t>
            </a:r>
          </a:p>
          <a:p>
            <a:pPr marL="0" indent="0" fontAlgn="auto">
              <a:lnSpc>
                <a:spcPct val="100000"/>
              </a:lnSpc>
              <a:spcBef>
                <a:spcPts val="0"/>
              </a:spcBef>
              <a:buNone/>
            </a:pPr>
            <a:r>
              <a:rPr lang="en-US" sz="2000">
                <a:latin typeface="Consolas" panose="020B0609020204030204" charset="0"/>
              </a:rPr>
              <a:t>&gt;&gt;&gt; frozenset(range(4)) &lt; frozenset(range(5))  #集合包含关系比较</a:t>
            </a:r>
          </a:p>
          <a:p>
            <a:pPr marL="0" indent="0" fontAlgn="auto">
              <a:lnSpc>
                <a:spcPct val="100000"/>
              </a:lnSpc>
              <a:spcBef>
                <a:spcPts val="0"/>
              </a:spcBef>
              <a:buNone/>
            </a:pPr>
            <a:r>
              <a:rPr lang="en-US" sz="2000">
                <a:solidFill>
                  <a:srgbClr val="00B0F0"/>
                </a:solidFill>
                <a:latin typeface="Consolas" panose="020B0609020204030204" charset="0"/>
              </a:rPr>
              <a:t>True</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72</a:t>
            </a:fld>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3.4.</a:t>
            </a:r>
            <a:r>
              <a:rPr lang="en-US" altLang="zh-CN"/>
              <a:t>4</a:t>
            </a:r>
            <a:r>
              <a:rPr lang="zh-CN" altLang="en-US"/>
              <a:t>  集合应用案例</a:t>
            </a:r>
          </a:p>
        </p:txBody>
      </p:sp>
      <p:sp>
        <p:nvSpPr>
          <p:cNvPr id="3" name="内容占位符 2"/>
          <p:cNvSpPr>
            <a:spLocks noGrp="1"/>
          </p:cNvSpPr>
          <p:nvPr>
            <p:ph idx="1"/>
          </p:nvPr>
        </p:nvSpPr>
        <p:spPr>
          <a:xfrm>
            <a:off x="838200" y="1321435"/>
            <a:ext cx="10515600" cy="4918075"/>
          </a:xfrm>
        </p:spPr>
        <p:txBody>
          <a:bodyPr>
            <a:normAutofit fontScale="97500" lnSpcReduction="10000"/>
          </a:bodyPr>
          <a:lstStyle/>
          <a:p>
            <a:pPr indent="-228600" fontAlgn="auto">
              <a:lnSpc>
                <a:spcPct val="120000"/>
              </a:lnSpc>
              <a:spcBef>
                <a:spcPts val="0"/>
              </a:spcBef>
              <a:buFont typeface="Arial" panose="020B0604020202020204" pitchFamily="34" charset="0"/>
              <a:buChar char="•"/>
            </a:pPr>
            <a:r>
              <a:rPr lang="zh-CN" altLang="en-US" sz="2400"/>
              <a:t>可以使用集合</a:t>
            </a:r>
            <a:r>
              <a:rPr lang="zh-CN" altLang="en-US" sz="2400">
                <a:solidFill>
                  <a:srgbClr val="FF0000"/>
                </a:solidFill>
              </a:rPr>
              <a:t>快速提取序列中单一元素</a:t>
            </a:r>
            <a:r>
              <a:rPr lang="zh-CN" altLang="en-US" sz="2400"/>
              <a:t>，即提取出序列中所有不重复元素。如果使用传统方式的话，需要编写下面的代码：</a:t>
            </a:r>
          </a:p>
          <a:p>
            <a:pPr marL="0" indent="0" fontAlgn="auto">
              <a:lnSpc>
                <a:spcPct val="120000"/>
              </a:lnSpc>
              <a:spcBef>
                <a:spcPts val="0"/>
              </a:spcBef>
              <a:buNone/>
            </a:pPr>
            <a:r>
              <a:rPr lang="zh-CN" altLang="en-US" sz="2000">
                <a:latin typeface="Consolas" panose="020B0609020204030204" charset="0"/>
              </a:rPr>
              <a:t>&gt;&gt;&gt; import random</a:t>
            </a:r>
          </a:p>
          <a:p>
            <a:pPr marL="0" indent="0" fontAlgn="auto">
              <a:lnSpc>
                <a:spcPct val="120000"/>
              </a:lnSpc>
              <a:spcBef>
                <a:spcPts val="0"/>
              </a:spcBef>
              <a:buNone/>
            </a:pPr>
            <a:r>
              <a:rPr lang="zh-CN" altLang="en-US" sz="2000">
                <a:latin typeface="Consolas" panose="020B0609020204030204" charset="0"/>
              </a:rPr>
              <a:t>#生成100个介于0到9999之间的随机数</a:t>
            </a:r>
          </a:p>
          <a:p>
            <a:pPr marL="0" indent="0" fontAlgn="auto">
              <a:lnSpc>
                <a:spcPct val="120000"/>
              </a:lnSpc>
              <a:spcBef>
                <a:spcPts val="0"/>
              </a:spcBef>
              <a:buNone/>
            </a:pPr>
            <a:r>
              <a:rPr lang="zh-CN" altLang="en-US" sz="2000">
                <a:latin typeface="Consolas" panose="020B0609020204030204" charset="0"/>
              </a:rPr>
              <a:t>&gt;&gt;&gt; listRandom = [random.choice(range(10000)) for i in range(100)] </a:t>
            </a:r>
          </a:p>
          <a:p>
            <a:pPr marL="0" indent="0" fontAlgn="auto">
              <a:lnSpc>
                <a:spcPct val="120000"/>
              </a:lnSpc>
              <a:spcBef>
                <a:spcPts val="0"/>
              </a:spcBef>
              <a:buNone/>
            </a:pPr>
            <a:r>
              <a:rPr lang="zh-CN" altLang="en-US" sz="2000">
                <a:latin typeface="Consolas" panose="020B0609020204030204" charset="0"/>
              </a:rPr>
              <a:t>&gt;&gt;&gt; noRepeat = []</a:t>
            </a:r>
          </a:p>
          <a:p>
            <a:pPr marL="0" indent="0" fontAlgn="auto">
              <a:lnSpc>
                <a:spcPct val="120000"/>
              </a:lnSpc>
              <a:spcBef>
                <a:spcPts val="0"/>
              </a:spcBef>
              <a:buNone/>
            </a:pPr>
            <a:r>
              <a:rPr lang="zh-CN" altLang="en-US" sz="2000">
                <a:latin typeface="Consolas" panose="020B0609020204030204" charset="0"/>
              </a:rPr>
              <a:t>&gt;&gt;&gt; for i in listRandom :</a:t>
            </a:r>
          </a:p>
          <a:p>
            <a:pPr marL="0" indent="0" fontAlgn="auto">
              <a:lnSpc>
                <a:spcPct val="120000"/>
              </a:lnSpc>
              <a:spcBef>
                <a:spcPts val="0"/>
              </a:spcBef>
              <a:buNone/>
            </a:pPr>
            <a:r>
              <a:rPr lang="zh-CN" altLang="en-US" sz="2000">
                <a:latin typeface="Consolas" panose="020B0609020204030204" charset="0"/>
              </a:rPr>
              <a:t>    if i not in noRepeat :</a:t>
            </a:r>
          </a:p>
          <a:p>
            <a:pPr marL="0" indent="0" fontAlgn="auto">
              <a:lnSpc>
                <a:spcPct val="120000"/>
              </a:lnSpc>
              <a:spcBef>
                <a:spcPts val="0"/>
              </a:spcBef>
              <a:buNone/>
            </a:pPr>
            <a:r>
              <a:rPr lang="zh-CN" altLang="en-US" sz="2000">
                <a:latin typeface="Consolas" panose="020B0609020204030204" charset="0"/>
              </a:rPr>
              <a:t>        noRepeat.append(i)</a:t>
            </a:r>
          </a:p>
          <a:p>
            <a:pPr marL="0" indent="0" fontAlgn="auto">
              <a:lnSpc>
                <a:spcPct val="120000"/>
              </a:lnSpc>
              <a:spcBef>
                <a:spcPts val="0"/>
              </a:spcBef>
              <a:buNone/>
            </a:pPr>
            <a:endParaRPr lang="zh-CN" altLang="en-US" sz="2000">
              <a:latin typeface="Consolas" panose="020B0609020204030204" charset="0"/>
            </a:endParaRPr>
          </a:p>
          <a:p>
            <a:pPr indent="-228600" fontAlgn="auto">
              <a:lnSpc>
                <a:spcPct val="120000"/>
              </a:lnSpc>
              <a:spcBef>
                <a:spcPts val="0"/>
              </a:spcBef>
              <a:buFont typeface="Arial" panose="020B0604020202020204" pitchFamily="34" charset="0"/>
              <a:buChar char="•"/>
            </a:pPr>
            <a:r>
              <a:rPr lang="zh-CN" altLang="en-US" sz="2400"/>
              <a:t>而如果使用集合的话，只需要下面这么一行代码就可以了，可以参考上面的代码对结果进行验证。</a:t>
            </a:r>
          </a:p>
          <a:p>
            <a:pPr marL="0" indent="0" fontAlgn="auto">
              <a:lnSpc>
                <a:spcPct val="120000"/>
              </a:lnSpc>
              <a:spcBef>
                <a:spcPts val="0"/>
              </a:spcBef>
              <a:buNone/>
            </a:pPr>
            <a:r>
              <a:rPr lang="zh-CN" altLang="en-US" sz="2000">
                <a:latin typeface="Consolas" panose="020B0609020204030204" charset="0"/>
              </a:rPr>
              <a:t>&gt;&gt;&gt;newSet = set(listRandom)</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73</a:t>
            </a:fld>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3.4.</a:t>
            </a:r>
            <a:r>
              <a:rPr lang="en-US" altLang="zh-CN">
                <a:sym typeface="+mn-ea"/>
              </a:rPr>
              <a:t>4</a:t>
            </a:r>
            <a:r>
              <a:rPr lang="zh-CN" altLang="en-US">
                <a:sym typeface="+mn-ea"/>
              </a:rPr>
              <a:t>  集合应用案例</a:t>
            </a:r>
            <a:endParaRPr lang="zh-CN" altLang="en-US"/>
          </a:p>
        </p:txBody>
      </p:sp>
      <p:sp>
        <p:nvSpPr>
          <p:cNvPr id="3" name="内容占位符 2"/>
          <p:cNvSpPr>
            <a:spLocks noGrp="1"/>
          </p:cNvSpPr>
          <p:nvPr>
            <p:ph idx="1"/>
          </p:nvPr>
        </p:nvSpPr>
        <p:spPr>
          <a:xfrm>
            <a:off x="838200" y="1361440"/>
            <a:ext cx="10515600" cy="4639945"/>
          </a:xfrm>
        </p:spPr>
        <p:txBody>
          <a:bodyPr>
            <a:normAutofit/>
          </a:bodyPr>
          <a:lstStyle/>
          <a:p>
            <a:pPr>
              <a:buFont typeface="Arial" panose="020B0604020202020204" pitchFamily="34" charset="0"/>
              <a:buChar char="•"/>
            </a:pPr>
            <a:r>
              <a:rPr lang="zh-CN" altLang="en-US" sz="2400" b="1"/>
              <a:t>问题解决：</a:t>
            </a:r>
            <a:r>
              <a:rPr lang="zh-CN" altLang="en-US" sz="2400"/>
              <a:t>返回指定范围内一定数量的不重复数字。</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import random</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def randomNumbers(number, start, end):</a:t>
            </a:r>
          </a:p>
          <a:p>
            <a:pPr marL="0" indent="0" fontAlgn="auto">
              <a:lnSpc>
                <a:spcPct val="100000"/>
              </a:lnSpc>
              <a:spcBef>
                <a:spcPts val="0"/>
              </a:spcBef>
              <a:buNone/>
            </a:pPr>
            <a:r>
              <a:rPr lang="zh-CN" altLang="en-US" sz="2000">
                <a:latin typeface="Consolas" panose="020B0609020204030204" charset="0"/>
              </a:rPr>
              <a:t>    '''使用集合来生成number个介于start和end之间的不重复随机数'''</a:t>
            </a:r>
          </a:p>
          <a:p>
            <a:pPr marL="0" indent="0" fontAlgn="auto">
              <a:lnSpc>
                <a:spcPct val="100000"/>
              </a:lnSpc>
              <a:spcBef>
                <a:spcPts val="0"/>
              </a:spcBef>
              <a:buNone/>
            </a:pPr>
            <a:r>
              <a:rPr lang="zh-CN" altLang="en-US" sz="2000">
                <a:latin typeface="Consolas" panose="020B0609020204030204" charset="0"/>
              </a:rPr>
              <a:t>    data = set()</a:t>
            </a:r>
          </a:p>
          <a:p>
            <a:pPr marL="0" indent="0" fontAlgn="auto">
              <a:lnSpc>
                <a:spcPct val="100000"/>
              </a:lnSpc>
              <a:spcBef>
                <a:spcPts val="0"/>
              </a:spcBef>
              <a:buNone/>
            </a:pPr>
            <a:r>
              <a:rPr lang="zh-CN" altLang="en-US" sz="2000">
                <a:latin typeface="Consolas" panose="020B0609020204030204" charset="0"/>
              </a:rPr>
              <a:t>    while len(data)&lt;number:</a:t>
            </a:r>
          </a:p>
          <a:p>
            <a:pPr marL="0" indent="0" fontAlgn="auto">
              <a:lnSpc>
                <a:spcPct val="100000"/>
              </a:lnSpc>
              <a:spcBef>
                <a:spcPts val="0"/>
              </a:spcBef>
              <a:buNone/>
            </a:pPr>
            <a:r>
              <a:rPr lang="zh-CN" altLang="en-US" sz="2000">
                <a:latin typeface="Consolas" panose="020B0609020204030204" charset="0"/>
              </a:rPr>
              <a:t>        element = random.randint(start, end)</a:t>
            </a:r>
          </a:p>
          <a:p>
            <a:pPr marL="0" indent="0" fontAlgn="auto">
              <a:lnSpc>
                <a:spcPct val="100000"/>
              </a:lnSpc>
              <a:spcBef>
                <a:spcPts val="0"/>
              </a:spcBef>
              <a:buNone/>
            </a:pPr>
            <a:r>
              <a:rPr lang="zh-CN" altLang="en-US" sz="2000">
                <a:latin typeface="Consolas" panose="020B0609020204030204" charset="0"/>
              </a:rPr>
              <a:t>        data.add(element)</a:t>
            </a:r>
          </a:p>
          <a:p>
            <a:pPr marL="0" indent="0" fontAlgn="auto">
              <a:lnSpc>
                <a:spcPct val="100000"/>
              </a:lnSpc>
              <a:spcBef>
                <a:spcPts val="0"/>
              </a:spcBef>
              <a:buNone/>
            </a:pPr>
            <a:r>
              <a:rPr lang="zh-CN" altLang="en-US" sz="2000">
                <a:latin typeface="Consolas" panose="020B0609020204030204" charset="0"/>
              </a:rPr>
              <a:t>    return data</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74</a:t>
            </a:fld>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3.4.</a:t>
            </a:r>
            <a:r>
              <a:rPr lang="en-US" altLang="zh-CN">
                <a:sym typeface="+mn-ea"/>
              </a:rPr>
              <a:t>4</a:t>
            </a:r>
            <a:r>
              <a:rPr lang="zh-CN" altLang="en-US">
                <a:sym typeface="+mn-ea"/>
              </a:rPr>
              <a:t>  集合应用案例</a:t>
            </a:r>
            <a:endParaRPr lang="zh-CN" altLang="en-US"/>
          </a:p>
        </p:txBody>
      </p:sp>
      <p:sp>
        <p:nvSpPr>
          <p:cNvPr id="3" name="内容占位符 2"/>
          <p:cNvSpPr>
            <a:spLocks noGrp="1"/>
          </p:cNvSpPr>
          <p:nvPr>
            <p:ph idx="1"/>
          </p:nvPr>
        </p:nvSpPr>
        <p:spPr>
          <a:xfrm>
            <a:off x="838200" y="1401445"/>
            <a:ext cx="10515600" cy="4639945"/>
          </a:xfrm>
        </p:spPr>
        <p:txBody>
          <a:bodyPr>
            <a:normAutofit lnSpcReduction="10000"/>
          </a:bodyPr>
          <a:lstStyle/>
          <a:p>
            <a:pPr fontAlgn="auto">
              <a:lnSpc>
                <a:spcPct val="100000"/>
              </a:lnSpc>
              <a:spcBef>
                <a:spcPts val="0"/>
              </a:spcBef>
              <a:buFont typeface="Arial" panose="020B0604020202020204" pitchFamily="34" charset="0"/>
              <a:buChar char="•"/>
            </a:pPr>
            <a:r>
              <a:rPr lang="zh-CN" altLang="en-US" sz="2400" b="1"/>
              <a:t>问题解决：</a:t>
            </a:r>
            <a:r>
              <a:rPr lang="zh-CN" altLang="en-US" sz="2400"/>
              <a:t>下面两段代码用来测试指定列表中是否包含非法数据，很明显第二段使用集合的代码更高效一些。</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import random</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lstColor = ('red', 'green', 'blue')</a:t>
            </a:r>
          </a:p>
          <a:p>
            <a:pPr marL="0" indent="0" fontAlgn="auto">
              <a:lnSpc>
                <a:spcPct val="100000"/>
              </a:lnSpc>
              <a:spcBef>
                <a:spcPts val="0"/>
              </a:spcBef>
              <a:buNone/>
            </a:pPr>
            <a:r>
              <a:rPr lang="zh-CN" altLang="en-US" sz="2000">
                <a:latin typeface="Consolas" panose="020B0609020204030204" charset="0"/>
              </a:rPr>
              <a:t>colors = [random.choice(lstColor) for i in range(10000)]</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for item in colors:                    #遍历列表中的元素并逐个判断</a:t>
            </a:r>
          </a:p>
          <a:p>
            <a:pPr marL="0" indent="0" fontAlgn="auto">
              <a:lnSpc>
                <a:spcPct val="100000"/>
              </a:lnSpc>
              <a:spcBef>
                <a:spcPts val="0"/>
              </a:spcBef>
              <a:buNone/>
            </a:pPr>
            <a:r>
              <a:rPr lang="zh-CN" altLang="en-US" sz="2000">
                <a:latin typeface="Consolas" panose="020B0609020204030204" charset="0"/>
              </a:rPr>
              <a:t>    if item not in lstColor:</a:t>
            </a:r>
          </a:p>
          <a:p>
            <a:pPr marL="0" indent="0" fontAlgn="auto">
              <a:lnSpc>
                <a:spcPct val="100000"/>
              </a:lnSpc>
              <a:spcBef>
                <a:spcPts val="0"/>
              </a:spcBef>
              <a:buNone/>
            </a:pPr>
            <a:r>
              <a:rPr lang="zh-CN" altLang="en-US" sz="2000">
                <a:latin typeface="Consolas" panose="020B0609020204030204" charset="0"/>
              </a:rPr>
              <a:t>        print('error:', item)</a:t>
            </a:r>
          </a:p>
          <a:p>
            <a:pPr marL="0" indent="0" fontAlgn="auto">
              <a:lnSpc>
                <a:spcPct val="100000"/>
              </a:lnSpc>
              <a:spcBef>
                <a:spcPts val="0"/>
              </a:spcBef>
              <a:buNone/>
            </a:pPr>
            <a:r>
              <a:rPr lang="zh-CN" altLang="en-US" sz="2000">
                <a:latin typeface="Consolas" panose="020B0609020204030204" charset="0"/>
              </a:rPr>
              <a:t>        break</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if (set(colors)-set(lstColor)):        #转换为集合之后再比较</a:t>
            </a:r>
          </a:p>
          <a:p>
            <a:pPr marL="0" indent="0" fontAlgn="auto">
              <a:lnSpc>
                <a:spcPct val="100000"/>
              </a:lnSpc>
              <a:spcBef>
                <a:spcPts val="0"/>
              </a:spcBef>
              <a:buNone/>
            </a:pPr>
            <a:r>
              <a:rPr lang="zh-CN" altLang="en-US" sz="2000">
                <a:latin typeface="Consolas" panose="020B0609020204030204" charset="0"/>
              </a:rPr>
              <a:t>    print('error')</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75</a:t>
            </a:fld>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sym typeface="+mn-ea"/>
              </a:rPr>
              <a:t>3.4.</a:t>
            </a:r>
            <a:r>
              <a:rPr lang="en-US" altLang="zh-CN">
                <a:sym typeface="+mn-ea"/>
              </a:rPr>
              <a:t>4</a:t>
            </a:r>
            <a:r>
              <a:rPr lang="zh-CN" altLang="en-US">
                <a:sym typeface="+mn-ea"/>
              </a:rPr>
              <a:t>  集合应用案例</a:t>
            </a:r>
            <a:endParaRPr lang="en-US"/>
          </a:p>
        </p:txBody>
      </p:sp>
      <p:sp>
        <p:nvSpPr>
          <p:cNvPr id="3" name="Content Placeholder 2"/>
          <p:cNvSpPr>
            <a:spLocks noGrp="1"/>
          </p:cNvSpPr>
          <p:nvPr>
            <p:ph idx="1"/>
          </p:nvPr>
        </p:nvSpPr>
        <p:spPr/>
        <p:txBody>
          <a:bodyPr/>
          <a:lstStyle/>
          <a:p>
            <a:pPr marL="0" indent="0" fontAlgn="auto">
              <a:lnSpc>
                <a:spcPct val="100000"/>
              </a:lnSpc>
              <a:spcBef>
                <a:spcPts val="0"/>
              </a:spcBef>
              <a:buNone/>
            </a:pPr>
            <a:r>
              <a:rPr lang="zh-CN" altLang="en-US" sz="2400" b="1"/>
              <a:t>问题解决：</a:t>
            </a:r>
            <a:r>
              <a:rPr lang="zh-CN" altLang="en-US" sz="2400"/>
              <a:t>使用字典和集合模拟有向图结构，并实现节点的入度和出度计算。</a:t>
            </a:r>
          </a:p>
          <a:p>
            <a:pPr marL="0" indent="0" fontAlgn="auto">
              <a:lnSpc>
                <a:spcPct val="100000"/>
              </a:lnSpc>
              <a:spcBef>
                <a:spcPts val="0"/>
              </a:spcBef>
              <a:buNone/>
            </a:pPr>
            <a:r>
              <a:rPr lang="en-US" sz="2000"/>
              <a:t>def getDegrees(orientedGraph, node):</a:t>
            </a:r>
          </a:p>
          <a:p>
            <a:pPr marL="0" indent="0" fontAlgn="auto">
              <a:lnSpc>
                <a:spcPct val="100000"/>
              </a:lnSpc>
              <a:spcBef>
                <a:spcPts val="0"/>
              </a:spcBef>
              <a:buNone/>
            </a:pPr>
            <a:r>
              <a:rPr lang="en-US" sz="2000"/>
              <a:t>    outDegree = len(orientedGraph.get(node, []))</a:t>
            </a:r>
          </a:p>
          <a:p>
            <a:pPr marL="0" indent="0" fontAlgn="auto">
              <a:lnSpc>
                <a:spcPct val="100000"/>
              </a:lnSpc>
              <a:spcBef>
                <a:spcPts val="0"/>
              </a:spcBef>
              <a:buNone/>
            </a:pPr>
            <a:r>
              <a:rPr lang="en-US" sz="2000"/>
              <a:t>    inDegree = sum(1 for v in orientedGraph.values() if node in v)</a:t>
            </a:r>
          </a:p>
          <a:p>
            <a:pPr marL="0" indent="0" fontAlgn="auto">
              <a:lnSpc>
                <a:spcPct val="100000"/>
              </a:lnSpc>
              <a:spcBef>
                <a:spcPts val="0"/>
              </a:spcBef>
              <a:buNone/>
            </a:pPr>
            <a:r>
              <a:rPr lang="en-US" sz="2000"/>
              <a:t>    return (inDegree, outDegree)</a:t>
            </a:r>
          </a:p>
          <a:p>
            <a:pPr marL="0" indent="0" fontAlgn="auto">
              <a:lnSpc>
                <a:spcPct val="100000"/>
              </a:lnSpc>
              <a:spcBef>
                <a:spcPts val="0"/>
              </a:spcBef>
              <a:buNone/>
            </a:pPr>
            <a:endParaRPr lang="en-US" sz="2000"/>
          </a:p>
          <a:p>
            <a:pPr marL="0" indent="0" fontAlgn="auto">
              <a:lnSpc>
                <a:spcPct val="100000"/>
              </a:lnSpc>
              <a:spcBef>
                <a:spcPts val="0"/>
              </a:spcBef>
              <a:buNone/>
            </a:pPr>
            <a:r>
              <a:rPr lang="en-US" sz="2000"/>
              <a:t>graph = {'a':set('bcdef'), 'b':set('ce'), 'c':set('d'), 'd':set('e'), 'e':set('f'),</a:t>
            </a:r>
          </a:p>
          <a:p>
            <a:pPr marL="0" indent="0" fontAlgn="auto">
              <a:lnSpc>
                <a:spcPct val="100000"/>
              </a:lnSpc>
              <a:spcBef>
                <a:spcPts val="0"/>
              </a:spcBef>
              <a:buNone/>
            </a:pPr>
            <a:r>
              <a:rPr lang="en-US" sz="2000"/>
              <a:t>       'f':set('cgh'), 'g':set('fhi'), 'h':set('fgi'), 'i':set()}</a:t>
            </a:r>
          </a:p>
          <a:p>
            <a:pPr marL="0" indent="0" fontAlgn="auto">
              <a:lnSpc>
                <a:spcPct val="100000"/>
              </a:lnSpc>
              <a:spcBef>
                <a:spcPts val="0"/>
              </a:spcBef>
              <a:buNone/>
            </a:pPr>
            <a:endParaRPr lang="en-US" sz="2000"/>
          </a:p>
          <a:p>
            <a:pPr marL="0" indent="0" fontAlgn="auto">
              <a:lnSpc>
                <a:spcPct val="100000"/>
              </a:lnSpc>
              <a:spcBef>
                <a:spcPts val="0"/>
              </a:spcBef>
              <a:buNone/>
            </a:pPr>
            <a:r>
              <a:rPr lang="en-US" sz="2000"/>
              <a:t>print(getDegrees(graph, 'h'))</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76</a:t>
            </a:fld>
            <a:endParaRPr lang="zh-CN" altLang="en-US"/>
          </a:p>
        </p:txBody>
      </p:sp>
      <p:grpSp>
        <p:nvGrpSpPr>
          <p:cNvPr id="1073744010" name="Group 1073744009"/>
          <p:cNvGrpSpPr/>
          <p:nvPr/>
        </p:nvGrpSpPr>
        <p:grpSpPr>
          <a:xfrm>
            <a:off x="4163060" y="3806825"/>
            <a:ext cx="5440045" cy="2862580"/>
            <a:chOff x="0" y="0"/>
            <a:chExt cx="3942715" cy="1874519"/>
          </a:xfrm>
        </p:grpSpPr>
        <p:sp>
          <p:nvSpPr>
            <p:cNvPr id="5" name="Rectangle 4"/>
            <p:cNvSpPr/>
            <p:nvPr/>
          </p:nvSpPr>
          <p:spPr>
            <a:xfrm>
              <a:off x="0" y="0"/>
              <a:ext cx="3942715" cy="1874519"/>
            </a:xfrm>
            <a:prstGeom prst="rect">
              <a:avLst/>
            </a:prstGeom>
            <a:noFill/>
            <a:ln w="9525">
              <a:noFill/>
            </a:ln>
          </p:spPr>
          <p:txBody>
            <a:bodyPr/>
            <a:lstStyle/>
            <a:p>
              <a:endParaRPr lang="en-US"/>
            </a:p>
          </p:txBody>
        </p:sp>
        <p:sp>
          <p:nvSpPr>
            <p:cNvPr id="1073744011" name="Text Box 1073744010"/>
            <p:cNvSpPr txBox="1"/>
            <p:nvPr/>
          </p:nvSpPr>
          <p:spPr>
            <a:xfrm>
              <a:off x="93980" y="729615"/>
              <a:ext cx="266700" cy="314325"/>
            </a:xfrm>
            <a:prstGeom prst="rect">
              <a:avLst/>
            </a:prstGeom>
            <a:gradFill rotWithShape="0">
              <a:gsLst>
                <a:gs pos="0">
                  <a:srgbClr val="FFFFFF"/>
                </a:gs>
                <a:gs pos="100000">
                  <a:srgbClr val="FFFFFF"/>
                </a:gs>
              </a:gsLst>
              <a:lin ang="0"/>
              <a:tileRect/>
            </a:gradFill>
            <a:ln w="15875" cap="flat" cmpd="sng">
              <a:solidFill>
                <a:srgbClr val="739CC3"/>
              </a:solidFill>
              <a:prstDash val="solid"/>
              <a:miter/>
              <a:headEnd type="none" w="med" len="med"/>
              <a:tailEnd type="none" w="med" len="med"/>
            </a:ln>
          </p:spPr>
          <p:txBody>
            <a:bodyPr/>
            <a:lstStyle/>
            <a:p>
              <a:r>
                <a:rPr lang="en-US"/>
                <a:t>a</a:t>
              </a:r>
            </a:p>
            <a:p>
              <a:endParaRPr lang="en-US"/>
            </a:p>
          </p:txBody>
        </p:sp>
        <p:sp>
          <p:nvSpPr>
            <p:cNvPr id="1073744012" name="Text Box 1073744011"/>
            <p:cNvSpPr txBox="1"/>
            <p:nvPr/>
          </p:nvSpPr>
          <p:spPr>
            <a:xfrm>
              <a:off x="598805" y="95250"/>
              <a:ext cx="266700" cy="304800"/>
            </a:xfrm>
            <a:prstGeom prst="rect">
              <a:avLst/>
            </a:prstGeom>
            <a:gradFill rotWithShape="0">
              <a:gsLst>
                <a:gs pos="0">
                  <a:srgbClr val="FFFFFF"/>
                </a:gs>
                <a:gs pos="100000">
                  <a:srgbClr val="FFFFFF"/>
                </a:gs>
              </a:gsLst>
              <a:lin ang="0"/>
              <a:tileRect/>
            </a:gradFill>
            <a:ln w="15875" cap="flat" cmpd="sng">
              <a:solidFill>
                <a:srgbClr val="739CC3"/>
              </a:solidFill>
              <a:prstDash val="solid"/>
              <a:miter/>
              <a:headEnd type="none" w="med" len="med"/>
              <a:tailEnd type="none" w="med" len="med"/>
            </a:ln>
          </p:spPr>
          <p:txBody>
            <a:bodyPr/>
            <a:lstStyle/>
            <a:p>
              <a:r>
                <a:rPr lang="en-US"/>
                <a:t>b</a:t>
              </a:r>
            </a:p>
            <a:p>
              <a:endParaRPr lang="en-US"/>
            </a:p>
          </p:txBody>
        </p:sp>
        <p:sp>
          <p:nvSpPr>
            <p:cNvPr id="1073744013" name="Text Box 1073744012"/>
            <p:cNvSpPr txBox="1"/>
            <p:nvPr/>
          </p:nvSpPr>
          <p:spPr>
            <a:xfrm>
              <a:off x="1379855" y="36830"/>
              <a:ext cx="266700" cy="304800"/>
            </a:xfrm>
            <a:prstGeom prst="rect">
              <a:avLst/>
            </a:prstGeom>
            <a:gradFill rotWithShape="0">
              <a:gsLst>
                <a:gs pos="0">
                  <a:srgbClr val="FFFFFF"/>
                </a:gs>
                <a:gs pos="100000">
                  <a:srgbClr val="FFFFFF"/>
                </a:gs>
              </a:gsLst>
              <a:lin ang="0"/>
              <a:tileRect/>
            </a:gradFill>
            <a:ln w="15875" cap="flat" cmpd="sng">
              <a:solidFill>
                <a:srgbClr val="739CC3"/>
              </a:solidFill>
              <a:prstDash val="solid"/>
              <a:miter/>
              <a:headEnd type="none" w="med" len="med"/>
              <a:tailEnd type="none" w="med" len="med"/>
            </a:ln>
          </p:spPr>
          <p:txBody>
            <a:bodyPr/>
            <a:lstStyle/>
            <a:p>
              <a:r>
                <a:rPr lang="en-US"/>
                <a:t>c</a:t>
              </a:r>
            </a:p>
            <a:p>
              <a:endParaRPr lang="en-US"/>
            </a:p>
          </p:txBody>
        </p:sp>
        <p:sp>
          <p:nvSpPr>
            <p:cNvPr id="1073744014" name="Text Box 1073744013"/>
            <p:cNvSpPr txBox="1"/>
            <p:nvPr/>
          </p:nvSpPr>
          <p:spPr>
            <a:xfrm>
              <a:off x="589280" y="1456055"/>
              <a:ext cx="266700" cy="304800"/>
            </a:xfrm>
            <a:prstGeom prst="rect">
              <a:avLst/>
            </a:prstGeom>
            <a:gradFill rotWithShape="0">
              <a:gsLst>
                <a:gs pos="0">
                  <a:srgbClr val="FFFFFF"/>
                </a:gs>
                <a:gs pos="100000">
                  <a:srgbClr val="FFFFFF"/>
                </a:gs>
              </a:gsLst>
              <a:lin ang="0"/>
              <a:tileRect/>
            </a:gradFill>
            <a:ln w="15875" cap="flat" cmpd="sng">
              <a:solidFill>
                <a:srgbClr val="739CC3"/>
              </a:solidFill>
              <a:prstDash val="solid"/>
              <a:miter/>
              <a:headEnd type="none" w="med" len="med"/>
              <a:tailEnd type="none" w="med" len="med"/>
            </a:ln>
          </p:spPr>
          <p:txBody>
            <a:bodyPr/>
            <a:lstStyle/>
            <a:p>
              <a:r>
                <a:rPr lang="en-US"/>
                <a:t>d</a:t>
              </a:r>
            </a:p>
            <a:p>
              <a:endParaRPr lang="en-US"/>
            </a:p>
          </p:txBody>
        </p:sp>
        <p:sp>
          <p:nvSpPr>
            <p:cNvPr id="1073744015" name="Text Box 1073744014"/>
            <p:cNvSpPr txBox="1"/>
            <p:nvPr/>
          </p:nvSpPr>
          <p:spPr>
            <a:xfrm>
              <a:off x="1332230" y="1475105"/>
              <a:ext cx="266700" cy="314325"/>
            </a:xfrm>
            <a:prstGeom prst="rect">
              <a:avLst/>
            </a:prstGeom>
            <a:gradFill rotWithShape="0">
              <a:gsLst>
                <a:gs pos="0">
                  <a:srgbClr val="FFFFFF"/>
                </a:gs>
                <a:gs pos="100000">
                  <a:srgbClr val="FFFFFF"/>
                </a:gs>
              </a:gsLst>
              <a:lin ang="0"/>
              <a:tileRect/>
            </a:gradFill>
            <a:ln w="15875" cap="flat" cmpd="sng">
              <a:solidFill>
                <a:srgbClr val="739CC3"/>
              </a:solidFill>
              <a:prstDash val="solid"/>
              <a:miter/>
              <a:headEnd type="none" w="med" len="med"/>
              <a:tailEnd type="none" w="med" len="med"/>
            </a:ln>
          </p:spPr>
          <p:txBody>
            <a:bodyPr/>
            <a:lstStyle/>
            <a:p>
              <a:r>
                <a:rPr lang="en-US"/>
                <a:t>e</a:t>
              </a:r>
            </a:p>
            <a:p>
              <a:endParaRPr lang="en-US"/>
            </a:p>
          </p:txBody>
        </p:sp>
        <p:sp>
          <p:nvSpPr>
            <p:cNvPr id="1073744016" name="Text Box 1073744015"/>
            <p:cNvSpPr txBox="1"/>
            <p:nvPr/>
          </p:nvSpPr>
          <p:spPr>
            <a:xfrm>
              <a:off x="2084705" y="741680"/>
              <a:ext cx="266700" cy="304800"/>
            </a:xfrm>
            <a:prstGeom prst="rect">
              <a:avLst/>
            </a:prstGeom>
            <a:gradFill rotWithShape="0">
              <a:gsLst>
                <a:gs pos="0">
                  <a:srgbClr val="FFFFFF"/>
                </a:gs>
                <a:gs pos="100000">
                  <a:srgbClr val="FFFFFF"/>
                </a:gs>
              </a:gsLst>
              <a:lin ang="0"/>
              <a:tileRect/>
            </a:gradFill>
            <a:ln w="15875" cap="flat" cmpd="sng">
              <a:solidFill>
                <a:srgbClr val="739CC3"/>
              </a:solidFill>
              <a:prstDash val="solid"/>
              <a:miter/>
              <a:headEnd type="none" w="med" len="med"/>
              <a:tailEnd type="none" w="med" len="med"/>
            </a:ln>
          </p:spPr>
          <p:txBody>
            <a:bodyPr/>
            <a:lstStyle/>
            <a:p>
              <a:r>
                <a:rPr lang="en-US"/>
                <a:t>f</a:t>
              </a:r>
            </a:p>
            <a:p>
              <a:endParaRPr lang="en-US"/>
            </a:p>
          </p:txBody>
        </p:sp>
        <p:sp>
          <p:nvSpPr>
            <p:cNvPr id="1073744017" name="Text Box 1073744016"/>
            <p:cNvSpPr txBox="1"/>
            <p:nvPr/>
          </p:nvSpPr>
          <p:spPr>
            <a:xfrm>
              <a:off x="2780030" y="27305"/>
              <a:ext cx="266700" cy="304800"/>
            </a:xfrm>
            <a:prstGeom prst="rect">
              <a:avLst/>
            </a:prstGeom>
            <a:gradFill rotWithShape="0">
              <a:gsLst>
                <a:gs pos="0">
                  <a:srgbClr val="FFFFFF"/>
                </a:gs>
                <a:gs pos="100000">
                  <a:srgbClr val="FFFFFF"/>
                </a:gs>
              </a:gsLst>
              <a:lin ang="0"/>
              <a:tileRect/>
            </a:gradFill>
            <a:ln w="15875" cap="flat" cmpd="sng">
              <a:solidFill>
                <a:srgbClr val="739CC3"/>
              </a:solidFill>
              <a:prstDash val="solid"/>
              <a:miter/>
              <a:headEnd type="none" w="med" len="med"/>
              <a:tailEnd type="none" w="med" len="med"/>
            </a:ln>
          </p:spPr>
          <p:txBody>
            <a:bodyPr/>
            <a:lstStyle/>
            <a:p>
              <a:r>
                <a:rPr lang="en-US"/>
                <a:t>g</a:t>
              </a:r>
            </a:p>
            <a:p>
              <a:endParaRPr lang="en-US"/>
            </a:p>
          </p:txBody>
        </p:sp>
        <p:sp>
          <p:nvSpPr>
            <p:cNvPr id="1073744018" name="Text Box 1073744017"/>
            <p:cNvSpPr txBox="1"/>
            <p:nvPr/>
          </p:nvSpPr>
          <p:spPr>
            <a:xfrm>
              <a:off x="2799080" y="1532255"/>
              <a:ext cx="266700" cy="304800"/>
            </a:xfrm>
            <a:prstGeom prst="rect">
              <a:avLst/>
            </a:prstGeom>
            <a:gradFill rotWithShape="0">
              <a:gsLst>
                <a:gs pos="0">
                  <a:srgbClr val="FFFFFF"/>
                </a:gs>
                <a:gs pos="100000">
                  <a:srgbClr val="FFFFFF"/>
                </a:gs>
              </a:gsLst>
              <a:lin ang="0"/>
              <a:tileRect/>
            </a:gradFill>
            <a:ln w="15875" cap="flat" cmpd="sng">
              <a:solidFill>
                <a:srgbClr val="739CC3"/>
              </a:solidFill>
              <a:prstDash val="solid"/>
              <a:miter/>
              <a:headEnd type="none" w="med" len="med"/>
              <a:tailEnd type="none" w="med" len="med"/>
            </a:ln>
          </p:spPr>
          <p:txBody>
            <a:bodyPr/>
            <a:lstStyle/>
            <a:p>
              <a:r>
                <a:rPr lang="en-US"/>
                <a:t>h</a:t>
              </a:r>
            </a:p>
            <a:p>
              <a:endParaRPr lang="en-US"/>
            </a:p>
          </p:txBody>
        </p:sp>
        <p:sp>
          <p:nvSpPr>
            <p:cNvPr id="1073744019" name="Text Box 1073744018"/>
            <p:cNvSpPr txBox="1"/>
            <p:nvPr/>
          </p:nvSpPr>
          <p:spPr>
            <a:xfrm>
              <a:off x="3627755" y="760730"/>
              <a:ext cx="266700" cy="304800"/>
            </a:xfrm>
            <a:prstGeom prst="rect">
              <a:avLst/>
            </a:prstGeom>
            <a:gradFill rotWithShape="0">
              <a:gsLst>
                <a:gs pos="0">
                  <a:srgbClr val="FFFFFF"/>
                </a:gs>
                <a:gs pos="100000">
                  <a:srgbClr val="FFFFFF"/>
                </a:gs>
              </a:gsLst>
              <a:lin ang="0"/>
              <a:tileRect/>
            </a:gradFill>
            <a:ln w="15875" cap="flat" cmpd="sng">
              <a:solidFill>
                <a:srgbClr val="739CC3"/>
              </a:solidFill>
              <a:prstDash val="solid"/>
              <a:miter/>
              <a:headEnd type="none" w="med" len="med"/>
              <a:tailEnd type="none" w="med" len="med"/>
            </a:ln>
          </p:spPr>
          <p:txBody>
            <a:bodyPr/>
            <a:lstStyle/>
            <a:p>
              <a:r>
                <a:rPr lang="en-US"/>
                <a:t>i</a:t>
              </a:r>
            </a:p>
            <a:p>
              <a:endParaRPr lang="en-US"/>
            </a:p>
          </p:txBody>
        </p:sp>
        <p:sp>
          <p:nvSpPr>
            <p:cNvPr id="1073744020" name="Straight Connector 1073744019"/>
            <p:cNvSpPr/>
            <p:nvPr/>
          </p:nvSpPr>
          <p:spPr>
            <a:xfrm flipV="1">
              <a:off x="246380" y="401955"/>
              <a:ext cx="351790" cy="323215"/>
            </a:xfrm>
            <a:prstGeom prst="line">
              <a:avLst/>
            </a:prstGeom>
            <a:ln w="15875" cap="flat" cmpd="sng">
              <a:solidFill>
                <a:srgbClr val="739CC3"/>
              </a:solidFill>
              <a:prstDash val="solid"/>
              <a:headEnd type="none" w="med" len="med"/>
              <a:tailEnd type="arrow" w="med" len="med"/>
            </a:ln>
          </p:spPr>
        </p:sp>
        <p:sp>
          <p:nvSpPr>
            <p:cNvPr id="1073744021" name="Straight Connector 1073744020"/>
            <p:cNvSpPr/>
            <p:nvPr/>
          </p:nvSpPr>
          <p:spPr>
            <a:xfrm flipV="1">
              <a:off x="361315" y="248920"/>
              <a:ext cx="1027430" cy="589915"/>
            </a:xfrm>
            <a:prstGeom prst="line">
              <a:avLst/>
            </a:prstGeom>
            <a:ln w="15875" cap="flat" cmpd="sng">
              <a:solidFill>
                <a:srgbClr val="739CC3"/>
              </a:solidFill>
              <a:prstDash val="solid"/>
              <a:headEnd type="none" w="med" len="med"/>
              <a:tailEnd type="arrow" w="med" len="med"/>
            </a:ln>
          </p:spPr>
        </p:sp>
        <p:sp>
          <p:nvSpPr>
            <p:cNvPr id="1073744022" name="Straight Connector 1073744021"/>
            <p:cNvSpPr/>
            <p:nvPr/>
          </p:nvSpPr>
          <p:spPr>
            <a:xfrm>
              <a:off x="351155" y="877570"/>
              <a:ext cx="352425" cy="581025"/>
            </a:xfrm>
            <a:prstGeom prst="line">
              <a:avLst/>
            </a:prstGeom>
            <a:ln w="15875" cap="flat" cmpd="sng">
              <a:solidFill>
                <a:srgbClr val="739CC3"/>
              </a:solidFill>
              <a:prstDash val="solid"/>
              <a:headEnd type="none" w="med" len="med"/>
              <a:tailEnd type="arrow" w="med" len="med"/>
            </a:ln>
          </p:spPr>
        </p:sp>
        <p:sp>
          <p:nvSpPr>
            <p:cNvPr id="1073744023" name="Straight Connector 1073744022"/>
            <p:cNvSpPr/>
            <p:nvPr/>
          </p:nvSpPr>
          <p:spPr>
            <a:xfrm>
              <a:off x="360680" y="887095"/>
              <a:ext cx="1000125" cy="590550"/>
            </a:xfrm>
            <a:prstGeom prst="line">
              <a:avLst/>
            </a:prstGeom>
            <a:ln w="15875" cap="flat" cmpd="sng">
              <a:solidFill>
                <a:srgbClr val="739CC3"/>
              </a:solidFill>
              <a:prstDash val="solid"/>
              <a:headEnd type="none" w="med" len="med"/>
              <a:tailEnd type="arrow" w="med" len="med"/>
            </a:ln>
          </p:spPr>
        </p:sp>
        <p:sp>
          <p:nvSpPr>
            <p:cNvPr id="1073744024" name="Straight Connector 1073744023"/>
            <p:cNvSpPr/>
            <p:nvPr/>
          </p:nvSpPr>
          <p:spPr>
            <a:xfrm>
              <a:off x="351155" y="877570"/>
              <a:ext cx="1733550" cy="635"/>
            </a:xfrm>
            <a:prstGeom prst="line">
              <a:avLst/>
            </a:prstGeom>
            <a:ln w="15875" cap="flat" cmpd="sng">
              <a:solidFill>
                <a:srgbClr val="739CC3"/>
              </a:solidFill>
              <a:prstDash val="solid"/>
              <a:headEnd type="none" w="med" len="med"/>
              <a:tailEnd type="arrow" w="med" len="med"/>
            </a:ln>
          </p:spPr>
        </p:sp>
        <p:sp>
          <p:nvSpPr>
            <p:cNvPr id="1073744025" name="Straight Connector 1073744024"/>
            <p:cNvSpPr/>
            <p:nvPr/>
          </p:nvSpPr>
          <p:spPr>
            <a:xfrm>
              <a:off x="855980" y="220345"/>
              <a:ext cx="513715" cy="635"/>
            </a:xfrm>
            <a:prstGeom prst="line">
              <a:avLst/>
            </a:prstGeom>
            <a:ln w="15875" cap="flat" cmpd="sng">
              <a:solidFill>
                <a:srgbClr val="739CC3"/>
              </a:solidFill>
              <a:prstDash val="solid"/>
              <a:headEnd type="none" w="med" len="med"/>
              <a:tailEnd type="arrow" w="med" len="med"/>
            </a:ln>
          </p:spPr>
        </p:sp>
        <p:sp>
          <p:nvSpPr>
            <p:cNvPr id="1073744026" name="Straight Connector 1073744025"/>
            <p:cNvSpPr/>
            <p:nvPr/>
          </p:nvSpPr>
          <p:spPr>
            <a:xfrm>
              <a:off x="732155" y="391795"/>
              <a:ext cx="715010" cy="1066800"/>
            </a:xfrm>
            <a:prstGeom prst="line">
              <a:avLst/>
            </a:prstGeom>
            <a:ln w="15875" cap="flat" cmpd="sng">
              <a:solidFill>
                <a:srgbClr val="739CC3"/>
              </a:solidFill>
              <a:prstDash val="solid"/>
              <a:headEnd type="none" w="med" len="med"/>
              <a:tailEnd type="arrow" w="med" len="med"/>
            </a:ln>
          </p:spPr>
        </p:sp>
        <p:sp>
          <p:nvSpPr>
            <p:cNvPr id="1073744027" name="Straight Connector 1073744026"/>
            <p:cNvSpPr/>
            <p:nvPr/>
          </p:nvSpPr>
          <p:spPr>
            <a:xfrm flipH="1">
              <a:off x="741680" y="372745"/>
              <a:ext cx="714375" cy="1057275"/>
            </a:xfrm>
            <a:prstGeom prst="line">
              <a:avLst/>
            </a:prstGeom>
            <a:ln w="15875" cap="flat" cmpd="sng">
              <a:solidFill>
                <a:srgbClr val="739CC3"/>
              </a:solidFill>
              <a:prstDash val="solid"/>
              <a:headEnd type="none" w="med" len="med"/>
              <a:tailEnd type="arrow" w="med" len="med"/>
            </a:ln>
          </p:spPr>
        </p:sp>
        <p:sp>
          <p:nvSpPr>
            <p:cNvPr id="1073744028" name="Straight Connector 1073744027"/>
            <p:cNvSpPr/>
            <p:nvPr/>
          </p:nvSpPr>
          <p:spPr>
            <a:xfrm>
              <a:off x="855980" y="1582420"/>
              <a:ext cx="466725" cy="635"/>
            </a:xfrm>
            <a:prstGeom prst="line">
              <a:avLst/>
            </a:prstGeom>
            <a:ln w="15875" cap="flat" cmpd="sng">
              <a:solidFill>
                <a:srgbClr val="739CC3"/>
              </a:solidFill>
              <a:prstDash val="solid"/>
              <a:headEnd type="none" w="med" len="med"/>
              <a:tailEnd type="arrow" w="med" len="med"/>
            </a:ln>
          </p:spPr>
        </p:sp>
        <p:sp>
          <p:nvSpPr>
            <p:cNvPr id="1073744029" name="Straight Connector 1073744028"/>
            <p:cNvSpPr/>
            <p:nvPr/>
          </p:nvSpPr>
          <p:spPr>
            <a:xfrm flipV="1">
              <a:off x="1608455" y="1058545"/>
              <a:ext cx="590550" cy="581025"/>
            </a:xfrm>
            <a:prstGeom prst="line">
              <a:avLst/>
            </a:prstGeom>
            <a:ln w="15875" cap="flat" cmpd="sng">
              <a:solidFill>
                <a:srgbClr val="739CC3"/>
              </a:solidFill>
              <a:prstDash val="solid"/>
              <a:headEnd type="none" w="med" len="med"/>
              <a:tailEnd type="arrow" w="med" len="med"/>
            </a:ln>
          </p:spPr>
        </p:sp>
        <p:sp>
          <p:nvSpPr>
            <p:cNvPr id="1073744030" name="Straight Connector 1073744029"/>
            <p:cNvSpPr/>
            <p:nvPr/>
          </p:nvSpPr>
          <p:spPr>
            <a:xfrm flipH="1" flipV="1">
              <a:off x="1646555" y="220345"/>
              <a:ext cx="428625" cy="504825"/>
            </a:xfrm>
            <a:prstGeom prst="line">
              <a:avLst/>
            </a:prstGeom>
            <a:ln w="15875" cap="flat" cmpd="sng">
              <a:solidFill>
                <a:srgbClr val="739CC3"/>
              </a:solidFill>
              <a:prstDash val="solid"/>
              <a:headEnd type="none" w="med" len="med"/>
              <a:tailEnd type="arrow" w="med" len="med"/>
            </a:ln>
          </p:spPr>
        </p:sp>
        <p:sp>
          <p:nvSpPr>
            <p:cNvPr id="1073744031" name="Straight Connector 1073744030"/>
            <p:cNvSpPr/>
            <p:nvPr/>
          </p:nvSpPr>
          <p:spPr>
            <a:xfrm flipV="1">
              <a:off x="2246630" y="220345"/>
              <a:ext cx="514350" cy="504825"/>
            </a:xfrm>
            <a:prstGeom prst="line">
              <a:avLst/>
            </a:prstGeom>
            <a:ln w="15875" cap="flat" cmpd="sng">
              <a:solidFill>
                <a:srgbClr val="739CC3"/>
              </a:solidFill>
              <a:prstDash val="solid"/>
              <a:headEnd type="none" w="med" len="med"/>
              <a:tailEnd type="arrow" w="med" len="med"/>
            </a:ln>
          </p:spPr>
        </p:sp>
        <p:sp>
          <p:nvSpPr>
            <p:cNvPr id="1073744032" name="Straight Connector 1073744031"/>
            <p:cNvSpPr/>
            <p:nvPr/>
          </p:nvSpPr>
          <p:spPr>
            <a:xfrm>
              <a:off x="2360930" y="896620"/>
              <a:ext cx="523875" cy="609600"/>
            </a:xfrm>
            <a:prstGeom prst="line">
              <a:avLst/>
            </a:prstGeom>
            <a:ln w="15875" cap="flat" cmpd="sng">
              <a:solidFill>
                <a:srgbClr val="739CC3"/>
              </a:solidFill>
              <a:prstDash val="solid"/>
              <a:headEnd type="none" w="med" len="med"/>
              <a:tailEnd type="arrow" w="med" len="med"/>
            </a:ln>
          </p:spPr>
        </p:sp>
        <p:sp>
          <p:nvSpPr>
            <p:cNvPr id="1073744033" name="Straight Connector 1073744032"/>
            <p:cNvSpPr/>
            <p:nvPr/>
          </p:nvSpPr>
          <p:spPr>
            <a:xfrm flipH="1">
              <a:off x="2351405" y="372745"/>
              <a:ext cx="428625" cy="381000"/>
            </a:xfrm>
            <a:prstGeom prst="line">
              <a:avLst/>
            </a:prstGeom>
            <a:ln w="15875" cap="flat" cmpd="sng">
              <a:solidFill>
                <a:srgbClr val="739CC3"/>
              </a:solidFill>
              <a:prstDash val="solid"/>
              <a:headEnd type="none" w="med" len="med"/>
              <a:tailEnd type="arrow" w="med" len="med"/>
            </a:ln>
          </p:spPr>
        </p:sp>
        <p:sp>
          <p:nvSpPr>
            <p:cNvPr id="1073744034" name="Straight Connector 1073744033"/>
            <p:cNvSpPr/>
            <p:nvPr/>
          </p:nvSpPr>
          <p:spPr>
            <a:xfrm>
              <a:off x="2941955" y="372745"/>
              <a:ext cx="635" cy="1152525"/>
            </a:xfrm>
            <a:prstGeom prst="line">
              <a:avLst/>
            </a:prstGeom>
            <a:ln w="15875" cap="flat" cmpd="sng">
              <a:solidFill>
                <a:srgbClr val="739CC3"/>
              </a:solidFill>
              <a:prstDash val="solid"/>
              <a:headEnd type="none" w="med" len="med"/>
              <a:tailEnd type="arrow" w="med" len="med"/>
            </a:ln>
          </p:spPr>
        </p:sp>
        <p:sp>
          <p:nvSpPr>
            <p:cNvPr id="1073744035" name="Straight Connector 1073744034"/>
            <p:cNvSpPr/>
            <p:nvPr/>
          </p:nvSpPr>
          <p:spPr>
            <a:xfrm flipH="1" flipV="1">
              <a:off x="2275205" y="1068070"/>
              <a:ext cx="514350" cy="590550"/>
            </a:xfrm>
            <a:prstGeom prst="line">
              <a:avLst/>
            </a:prstGeom>
            <a:ln w="15875" cap="flat" cmpd="sng">
              <a:solidFill>
                <a:srgbClr val="739CC3"/>
              </a:solidFill>
              <a:prstDash val="solid"/>
              <a:headEnd type="none" w="med" len="med"/>
              <a:tailEnd type="arrow" w="med" len="med"/>
            </a:ln>
          </p:spPr>
        </p:sp>
        <p:sp>
          <p:nvSpPr>
            <p:cNvPr id="1073744036" name="Straight Connector 1073744035"/>
            <p:cNvSpPr/>
            <p:nvPr/>
          </p:nvSpPr>
          <p:spPr>
            <a:xfrm flipV="1">
              <a:off x="3027680" y="372745"/>
              <a:ext cx="635" cy="1143000"/>
            </a:xfrm>
            <a:prstGeom prst="line">
              <a:avLst/>
            </a:prstGeom>
            <a:ln w="15875" cap="flat" cmpd="sng">
              <a:solidFill>
                <a:srgbClr val="739CC3"/>
              </a:solidFill>
              <a:prstDash val="solid"/>
              <a:headEnd type="none" w="med" len="med"/>
              <a:tailEnd type="arrow" w="med" len="med"/>
            </a:ln>
          </p:spPr>
        </p:sp>
        <p:sp>
          <p:nvSpPr>
            <p:cNvPr id="1073744037" name="Straight Connector 1073744036"/>
            <p:cNvSpPr/>
            <p:nvPr/>
          </p:nvSpPr>
          <p:spPr>
            <a:xfrm>
              <a:off x="3037205" y="201295"/>
              <a:ext cx="714375" cy="542925"/>
            </a:xfrm>
            <a:prstGeom prst="line">
              <a:avLst/>
            </a:prstGeom>
            <a:ln w="15875" cap="flat" cmpd="sng">
              <a:solidFill>
                <a:srgbClr val="739CC3"/>
              </a:solidFill>
              <a:prstDash val="solid"/>
              <a:headEnd type="none" w="med" len="med"/>
              <a:tailEnd type="arrow" w="med" len="med"/>
            </a:ln>
          </p:spPr>
        </p:sp>
        <p:sp>
          <p:nvSpPr>
            <p:cNvPr id="1073744038" name="Straight Connector 1073744037"/>
            <p:cNvSpPr/>
            <p:nvPr/>
          </p:nvSpPr>
          <p:spPr>
            <a:xfrm flipV="1">
              <a:off x="3065780" y="1077595"/>
              <a:ext cx="685800" cy="628650"/>
            </a:xfrm>
            <a:prstGeom prst="line">
              <a:avLst/>
            </a:prstGeom>
            <a:ln w="15875" cap="flat" cmpd="sng">
              <a:solidFill>
                <a:srgbClr val="739CC3"/>
              </a:solidFill>
              <a:prstDash val="solid"/>
              <a:headEnd type="none" w="med" len="med"/>
              <a:tailEnd type="arrow" w="med" len="med"/>
            </a:ln>
          </p:spPr>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3.5  序列解包的多种形式和用法</a:t>
            </a:r>
          </a:p>
        </p:txBody>
      </p:sp>
      <p:sp>
        <p:nvSpPr>
          <p:cNvPr id="3" name="内容占位符 2"/>
          <p:cNvSpPr>
            <a:spLocks noGrp="1"/>
          </p:cNvSpPr>
          <p:nvPr>
            <p:ph idx="1"/>
          </p:nvPr>
        </p:nvSpPr>
        <p:spPr/>
        <p:txBody>
          <a:bodyPr/>
          <a:lstStyle/>
          <a:p>
            <a:pPr>
              <a:buFont typeface="Arial" panose="020B0604020202020204" pitchFamily="34" charset="0"/>
              <a:buChar char="•"/>
            </a:pPr>
            <a:r>
              <a:rPr lang="zh-CN" altLang="en-US" sz="2400"/>
              <a:t>可以使用序列解包功能对多个变量同时进行赋值。</a:t>
            </a:r>
          </a:p>
          <a:p>
            <a:pPr marL="0" indent="0">
              <a:buNone/>
            </a:pPr>
            <a:r>
              <a:rPr lang="zh-CN" altLang="en-US" sz="2000">
                <a:latin typeface="Consolas" panose="020B0609020204030204" charset="0"/>
              </a:rPr>
              <a:t>&gt;&gt;&gt; x, y, z = 1, 2, 3                   #多个变量同时赋值</a:t>
            </a:r>
          </a:p>
          <a:p>
            <a:pPr marL="0" indent="0">
              <a:buNone/>
            </a:pPr>
            <a:r>
              <a:rPr lang="zh-CN" altLang="en-US" sz="2000">
                <a:latin typeface="Consolas" panose="020B0609020204030204" charset="0"/>
              </a:rPr>
              <a:t>&gt;&gt;&gt; v_tuple = (False, 3.5, 'exp')</a:t>
            </a:r>
          </a:p>
          <a:p>
            <a:pPr marL="0" indent="0">
              <a:buNone/>
            </a:pPr>
            <a:r>
              <a:rPr lang="zh-CN" altLang="en-US" sz="2000">
                <a:latin typeface="Consolas" panose="020B0609020204030204" charset="0"/>
              </a:rPr>
              <a:t>&gt;&gt;&gt; (x, y, z) = v_tuple</a:t>
            </a:r>
          </a:p>
          <a:p>
            <a:pPr marL="0" indent="0">
              <a:buNone/>
            </a:pPr>
            <a:r>
              <a:rPr lang="zh-CN" altLang="en-US" sz="2000">
                <a:latin typeface="Consolas" panose="020B0609020204030204" charset="0"/>
              </a:rPr>
              <a:t>&gt;&gt;&gt; x, y, z = v_tuple</a:t>
            </a:r>
          </a:p>
          <a:p>
            <a:pPr marL="0" indent="0">
              <a:buNone/>
            </a:pPr>
            <a:r>
              <a:rPr lang="zh-CN" altLang="en-US" sz="2000">
                <a:latin typeface="Consolas" panose="020B0609020204030204" charset="0"/>
              </a:rPr>
              <a:t>&gt;&gt;&gt; x, y, z = range(3)                  #可以对range对象进行序列解包</a:t>
            </a:r>
          </a:p>
          <a:p>
            <a:pPr marL="0" indent="0">
              <a:buNone/>
            </a:pPr>
            <a:r>
              <a:rPr lang="zh-CN" altLang="en-US" sz="2000">
                <a:latin typeface="Consolas" panose="020B0609020204030204" charset="0"/>
              </a:rPr>
              <a:t>&gt;&gt;&gt; x, y, z = iter([1, 2, 3])           #使用迭代器对象进行序列解包</a:t>
            </a:r>
          </a:p>
          <a:p>
            <a:pPr marL="0" indent="0">
              <a:buNone/>
            </a:pPr>
            <a:r>
              <a:rPr lang="zh-CN" altLang="en-US" sz="2000">
                <a:latin typeface="Consolas" panose="020B0609020204030204" charset="0"/>
              </a:rPr>
              <a:t>&gt;&gt;&gt; x, y, z = map(str, range(3))        #使用可迭代的map对象进行序列解包</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77</a:t>
            </a:fld>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3.5  序列解包的多种形式和用法</a:t>
            </a:r>
            <a:endParaRPr lang="zh-CN" altLang="en-US"/>
          </a:p>
        </p:txBody>
      </p:sp>
      <p:sp>
        <p:nvSpPr>
          <p:cNvPr id="3" name="内容占位符 2"/>
          <p:cNvSpPr>
            <a:spLocks noGrp="1"/>
          </p:cNvSpPr>
          <p:nvPr>
            <p:ph idx="1"/>
          </p:nvPr>
        </p:nvSpPr>
        <p:spPr/>
        <p:txBody>
          <a:bodyPr>
            <a:normAutofit lnSpcReduction="10000"/>
          </a:bodyPr>
          <a:lstStyle/>
          <a:p>
            <a:pPr marL="0" indent="0" fontAlgn="auto">
              <a:lnSpc>
                <a:spcPct val="100000"/>
              </a:lnSpc>
              <a:spcBef>
                <a:spcPts val="0"/>
              </a:spcBef>
              <a:buNone/>
            </a:pPr>
            <a:r>
              <a:rPr lang="zh-CN" altLang="en-US" sz="2000">
                <a:latin typeface="Consolas" panose="020B0609020204030204" charset="0"/>
              </a:rPr>
              <a:t>&gt;&gt;&gt; a = [1, 2, 3]</a:t>
            </a:r>
          </a:p>
          <a:p>
            <a:pPr marL="0" indent="0" fontAlgn="auto">
              <a:lnSpc>
                <a:spcPct val="100000"/>
              </a:lnSpc>
              <a:spcBef>
                <a:spcPts val="0"/>
              </a:spcBef>
              <a:buNone/>
            </a:pPr>
            <a:r>
              <a:rPr lang="zh-CN" altLang="en-US" sz="2000">
                <a:latin typeface="Consolas" panose="020B0609020204030204" charset="0"/>
              </a:rPr>
              <a:t>&gt;&gt;&gt; b, c, d = a                        #列表也支持序列解包的用法</a:t>
            </a:r>
          </a:p>
          <a:p>
            <a:pPr marL="0" indent="0" fontAlgn="auto">
              <a:lnSpc>
                <a:spcPct val="100000"/>
              </a:lnSpc>
              <a:spcBef>
                <a:spcPts val="0"/>
              </a:spcBef>
              <a:buNone/>
            </a:pPr>
            <a:r>
              <a:rPr lang="zh-CN" altLang="en-US" sz="2000">
                <a:latin typeface="Consolas" panose="020B0609020204030204" charset="0"/>
              </a:rPr>
              <a:t>&gt;&gt;&gt; x, y, z = sorted([1, 3, 2])        #sorted()函数返回排序后的列表</a:t>
            </a:r>
          </a:p>
          <a:p>
            <a:pPr marL="0" indent="0" fontAlgn="auto">
              <a:lnSpc>
                <a:spcPct val="100000"/>
              </a:lnSpc>
              <a:spcBef>
                <a:spcPts val="0"/>
              </a:spcBef>
              <a:buNone/>
            </a:pPr>
            <a:r>
              <a:rPr lang="zh-CN" altLang="en-US" sz="2000">
                <a:latin typeface="Consolas" panose="020B0609020204030204" charset="0"/>
              </a:rPr>
              <a:t>&gt;&gt;&gt; s = {'a':1, 'b':2, 'c':3}</a:t>
            </a:r>
          </a:p>
          <a:p>
            <a:pPr marL="0" indent="0" fontAlgn="auto">
              <a:lnSpc>
                <a:spcPct val="100000"/>
              </a:lnSpc>
              <a:spcBef>
                <a:spcPts val="0"/>
              </a:spcBef>
              <a:buNone/>
            </a:pPr>
            <a:r>
              <a:rPr lang="zh-CN" altLang="en-US" sz="2000">
                <a:latin typeface="Consolas" panose="020B0609020204030204" charset="0"/>
              </a:rPr>
              <a:t>&gt;&gt;&gt; b, c, d = s.items()</a:t>
            </a:r>
          </a:p>
          <a:p>
            <a:pPr marL="0" indent="0" fontAlgn="auto">
              <a:lnSpc>
                <a:spcPct val="100000"/>
              </a:lnSpc>
              <a:spcBef>
                <a:spcPts val="0"/>
              </a:spcBef>
              <a:buNone/>
            </a:pPr>
            <a:r>
              <a:rPr lang="zh-CN" altLang="en-US" sz="2000">
                <a:latin typeface="Consolas" panose="020B0609020204030204" charset="0"/>
              </a:rPr>
              <a:t>&gt;&gt;&gt; b</a:t>
            </a:r>
          </a:p>
          <a:p>
            <a:pPr marL="0" indent="0" fontAlgn="auto">
              <a:lnSpc>
                <a:spcPct val="100000"/>
              </a:lnSpc>
              <a:spcBef>
                <a:spcPts val="0"/>
              </a:spcBef>
              <a:buNone/>
            </a:pPr>
            <a:r>
              <a:rPr lang="zh-CN" altLang="en-US" sz="2000">
                <a:solidFill>
                  <a:srgbClr val="00B0F0"/>
                </a:solidFill>
                <a:latin typeface="Consolas" panose="020B0609020204030204" charset="0"/>
              </a:rPr>
              <a:t>('c', 3)</a:t>
            </a:r>
          </a:p>
          <a:p>
            <a:pPr marL="0" indent="0" fontAlgn="auto">
              <a:lnSpc>
                <a:spcPct val="100000"/>
              </a:lnSpc>
              <a:spcBef>
                <a:spcPts val="0"/>
              </a:spcBef>
              <a:buNone/>
            </a:pPr>
            <a:r>
              <a:rPr lang="zh-CN" altLang="en-US" sz="2000">
                <a:latin typeface="Consolas" panose="020B0609020204030204" charset="0"/>
              </a:rPr>
              <a:t>&gt;&gt;&gt; b, c, d = s                        #使用字典时不用太多考虑元素的顺序</a:t>
            </a:r>
          </a:p>
          <a:p>
            <a:pPr marL="0" indent="0" fontAlgn="auto">
              <a:lnSpc>
                <a:spcPct val="100000"/>
              </a:lnSpc>
              <a:spcBef>
                <a:spcPts val="0"/>
              </a:spcBef>
              <a:buNone/>
            </a:pPr>
            <a:r>
              <a:rPr lang="zh-CN" altLang="en-US" sz="2000">
                <a:latin typeface="Consolas" panose="020B0609020204030204" charset="0"/>
              </a:rPr>
              <a:t>&gt;&gt;&gt; b</a:t>
            </a:r>
          </a:p>
          <a:p>
            <a:pPr marL="0" indent="0" fontAlgn="auto">
              <a:lnSpc>
                <a:spcPct val="100000"/>
              </a:lnSpc>
              <a:spcBef>
                <a:spcPts val="0"/>
              </a:spcBef>
              <a:buNone/>
            </a:pPr>
            <a:r>
              <a:rPr lang="zh-CN" altLang="en-US" sz="2000">
                <a:solidFill>
                  <a:srgbClr val="00B0F0"/>
                </a:solidFill>
                <a:latin typeface="Consolas" panose="020B0609020204030204" charset="0"/>
              </a:rPr>
              <a:t>'c'</a:t>
            </a:r>
          </a:p>
          <a:p>
            <a:pPr marL="0" indent="0" fontAlgn="auto">
              <a:lnSpc>
                <a:spcPct val="100000"/>
              </a:lnSpc>
              <a:spcBef>
                <a:spcPts val="0"/>
              </a:spcBef>
              <a:buNone/>
            </a:pPr>
            <a:r>
              <a:rPr lang="zh-CN" altLang="en-US" sz="2000">
                <a:latin typeface="Consolas" panose="020B0609020204030204" charset="0"/>
              </a:rPr>
              <a:t>&gt;&gt;&gt; b, c, d = s.values()</a:t>
            </a:r>
          </a:p>
          <a:p>
            <a:pPr marL="0" indent="0" fontAlgn="auto">
              <a:lnSpc>
                <a:spcPct val="100000"/>
              </a:lnSpc>
              <a:spcBef>
                <a:spcPts val="0"/>
              </a:spcBef>
              <a:buNone/>
            </a:pPr>
            <a:r>
              <a:rPr lang="zh-CN" altLang="en-US" sz="2000">
                <a:latin typeface="Consolas" panose="020B0609020204030204" charset="0"/>
              </a:rPr>
              <a:t>&gt;&gt;&gt; print(b, c, d)</a:t>
            </a:r>
          </a:p>
          <a:p>
            <a:pPr marL="0" indent="0" fontAlgn="auto">
              <a:lnSpc>
                <a:spcPct val="100000"/>
              </a:lnSpc>
              <a:spcBef>
                <a:spcPts val="0"/>
              </a:spcBef>
              <a:buNone/>
            </a:pPr>
            <a:r>
              <a:rPr lang="zh-CN" altLang="en-US" sz="2000">
                <a:solidFill>
                  <a:srgbClr val="00B0F0"/>
                </a:solidFill>
                <a:latin typeface="Consolas" panose="020B0609020204030204" charset="0"/>
              </a:rPr>
              <a:t>1 3 2</a:t>
            </a:r>
          </a:p>
          <a:p>
            <a:pPr marL="0" indent="0" fontAlgn="auto">
              <a:lnSpc>
                <a:spcPct val="100000"/>
              </a:lnSpc>
              <a:spcBef>
                <a:spcPts val="0"/>
              </a:spcBef>
              <a:buNone/>
            </a:pPr>
            <a:r>
              <a:rPr lang="zh-CN" altLang="en-US" sz="2000">
                <a:latin typeface="Consolas" panose="020B0609020204030204" charset="0"/>
              </a:rPr>
              <a:t>&gt;&gt;&gt; a, b, c = 'ABC'                    #字符串也支持序列解包</a:t>
            </a:r>
          </a:p>
          <a:p>
            <a:pPr marL="0" indent="0" fontAlgn="auto">
              <a:lnSpc>
                <a:spcPct val="100000"/>
              </a:lnSpc>
              <a:spcBef>
                <a:spcPts val="0"/>
              </a:spcBef>
              <a:buNone/>
            </a:pPr>
            <a:r>
              <a:rPr lang="zh-CN" altLang="en-US" sz="2000">
                <a:latin typeface="Consolas" panose="020B0609020204030204" charset="0"/>
              </a:rPr>
              <a:t>&gt;&gt;&gt; print(a, b, c)</a:t>
            </a:r>
          </a:p>
          <a:p>
            <a:pPr marL="0" indent="0" fontAlgn="auto">
              <a:lnSpc>
                <a:spcPct val="100000"/>
              </a:lnSpc>
              <a:spcBef>
                <a:spcPts val="0"/>
              </a:spcBef>
              <a:buNone/>
            </a:pPr>
            <a:r>
              <a:rPr lang="zh-CN" altLang="en-US" sz="2000">
                <a:solidFill>
                  <a:srgbClr val="00B0F0"/>
                </a:solidFill>
                <a:latin typeface="Consolas" panose="020B0609020204030204" charset="0"/>
              </a:rPr>
              <a:t>A B C</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78</a:t>
            </a:fld>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3.5  序列解包的多种形式和用法</a:t>
            </a:r>
            <a:endParaRPr lang="zh-CN" altLang="en-US"/>
          </a:p>
        </p:txBody>
      </p:sp>
      <p:sp>
        <p:nvSpPr>
          <p:cNvPr id="3" name="内容占位符 2"/>
          <p:cNvSpPr>
            <a:spLocks noGrp="1"/>
          </p:cNvSpPr>
          <p:nvPr>
            <p:ph idx="1"/>
          </p:nvPr>
        </p:nvSpPr>
        <p:spPr/>
        <p:txBody>
          <a:bodyPr/>
          <a:lstStyle/>
          <a:p>
            <a:pPr>
              <a:buFont typeface="Arial" panose="020B0604020202020204" pitchFamily="34" charset="0"/>
              <a:buChar char="•"/>
            </a:pPr>
            <a:r>
              <a:rPr lang="zh-CN" altLang="en-US" sz="2400"/>
              <a:t>使用序列解包可以很方便地同时遍历多个序列。</a:t>
            </a:r>
          </a:p>
          <a:p>
            <a:pPr marL="0" indent="0">
              <a:buNone/>
            </a:pPr>
            <a:r>
              <a:rPr lang="zh-CN" altLang="en-US" sz="2000">
                <a:latin typeface="Consolas" panose="020B0609020204030204" charset="0"/>
              </a:rPr>
              <a:t>&gt;&gt;&gt; keys = ['a', 'b', 'c', 'd']</a:t>
            </a:r>
          </a:p>
          <a:p>
            <a:pPr marL="0" indent="0">
              <a:buNone/>
            </a:pPr>
            <a:r>
              <a:rPr lang="zh-CN" altLang="en-US" sz="2000">
                <a:latin typeface="Consolas" panose="020B0609020204030204" charset="0"/>
              </a:rPr>
              <a:t>&gt;&gt;&gt; values = [1, 2, 3, 4]</a:t>
            </a:r>
          </a:p>
          <a:p>
            <a:pPr marL="0" indent="0">
              <a:buNone/>
            </a:pPr>
            <a:r>
              <a:rPr lang="zh-CN" altLang="en-US" sz="2000">
                <a:latin typeface="Consolas" panose="020B0609020204030204" charset="0"/>
              </a:rPr>
              <a:t>&gt;&gt;&gt; for k, v in zip(keys, values):</a:t>
            </a:r>
          </a:p>
          <a:p>
            <a:pPr marL="0" indent="0">
              <a:buNone/>
            </a:pPr>
            <a:r>
              <a:rPr lang="zh-CN" altLang="en-US" sz="2000">
                <a:latin typeface="Consolas" panose="020B0609020204030204" charset="0"/>
              </a:rPr>
              <a:t>    print(k, v)</a:t>
            </a:r>
          </a:p>
          <a:p>
            <a:pPr marL="0" indent="0">
              <a:buNone/>
            </a:pPr>
            <a:r>
              <a:rPr lang="zh-CN" altLang="en-US" sz="2000">
                <a:solidFill>
                  <a:srgbClr val="00B0F0"/>
                </a:solidFill>
                <a:latin typeface="Consolas" panose="020B0609020204030204" charset="0"/>
              </a:rPr>
              <a:t>a 1</a:t>
            </a:r>
          </a:p>
          <a:p>
            <a:pPr marL="0" indent="0">
              <a:buNone/>
            </a:pPr>
            <a:r>
              <a:rPr lang="zh-CN" altLang="en-US" sz="2000">
                <a:solidFill>
                  <a:srgbClr val="00B0F0"/>
                </a:solidFill>
                <a:latin typeface="Consolas" panose="020B0609020204030204" charset="0"/>
              </a:rPr>
              <a:t>b 2</a:t>
            </a:r>
          </a:p>
          <a:p>
            <a:pPr marL="0" indent="0">
              <a:buNone/>
            </a:pPr>
            <a:r>
              <a:rPr lang="zh-CN" altLang="en-US" sz="2000">
                <a:solidFill>
                  <a:srgbClr val="00B0F0"/>
                </a:solidFill>
                <a:latin typeface="Consolas" panose="020B0609020204030204" charset="0"/>
              </a:rPr>
              <a:t>c 3</a:t>
            </a:r>
          </a:p>
          <a:p>
            <a:pPr marL="0" indent="0">
              <a:buNone/>
            </a:pPr>
            <a:r>
              <a:rPr lang="zh-CN" altLang="en-US" sz="2000">
                <a:solidFill>
                  <a:srgbClr val="00B0F0"/>
                </a:solidFill>
                <a:latin typeface="Consolas" panose="020B0609020204030204" charset="0"/>
              </a:rPr>
              <a:t>d 4</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79</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3.1.1  列表创建与删除</a:t>
            </a:r>
          </a:p>
        </p:txBody>
      </p:sp>
      <p:sp>
        <p:nvSpPr>
          <p:cNvPr id="3" name="内容占位符 2"/>
          <p:cNvSpPr>
            <a:spLocks noGrp="1"/>
          </p:cNvSpPr>
          <p:nvPr>
            <p:ph idx="1"/>
          </p:nvPr>
        </p:nvSpPr>
        <p:spPr/>
        <p:txBody>
          <a:bodyPr/>
          <a:lstStyle/>
          <a:p>
            <a:r>
              <a:rPr lang="zh-CN" altLang="en-US" sz="2400"/>
              <a:t>当一个列表不再使用时，可以使用del命令将其删除，这一点适用于所有类型的Python对象。</a:t>
            </a:r>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&gt;&gt;&gt; x = [1, 2, 3]</a:t>
            </a:r>
          </a:p>
          <a:p>
            <a:pPr marL="0" indent="0">
              <a:buNone/>
            </a:pPr>
            <a:r>
              <a:rPr lang="zh-CN" altLang="en-US" sz="2000">
                <a:latin typeface="Consolas" panose="020B0609020204030204" charset="0"/>
              </a:rPr>
              <a:t>&gt;&gt;&gt; del x                      #删除列表对象</a:t>
            </a:r>
          </a:p>
          <a:p>
            <a:pPr marL="0" indent="0">
              <a:buNone/>
            </a:pPr>
            <a:r>
              <a:rPr lang="zh-CN" altLang="en-US" sz="2000">
                <a:latin typeface="Consolas" panose="020B0609020204030204" charset="0"/>
              </a:rPr>
              <a:t>&gt;&gt;&gt; x                          #对象删除后无法再访问，抛出异常</a:t>
            </a:r>
          </a:p>
          <a:p>
            <a:pPr marL="0" indent="0">
              <a:buNone/>
            </a:pPr>
            <a:r>
              <a:rPr lang="zh-CN" altLang="en-US" sz="2000">
                <a:solidFill>
                  <a:srgbClr val="FF0000"/>
                </a:solidFill>
                <a:latin typeface="Consolas" panose="020B0609020204030204" charset="0"/>
              </a:rPr>
              <a:t>NameError: name 'x' is not defined</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8</a:t>
            </a:fld>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3.5  序列解包的多种形式和用法</a:t>
            </a:r>
            <a:endParaRPr lang="zh-CN" altLang="en-US"/>
          </a:p>
        </p:txBody>
      </p:sp>
      <p:sp>
        <p:nvSpPr>
          <p:cNvPr id="3" name="内容占位符 2"/>
          <p:cNvSpPr>
            <a:spLocks noGrp="1"/>
          </p:cNvSpPr>
          <p:nvPr>
            <p:ph idx="1"/>
          </p:nvPr>
        </p:nvSpPr>
        <p:spPr/>
        <p:txBody>
          <a:bodyPr/>
          <a:lstStyle/>
          <a:p>
            <a:pPr>
              <a:buFont typeface="Arial" panose="020B0604020202020204" pitchFamily="34" charset="0"/>
              <a:buChar char="•"/>
            </a:pPr>
            <a:r>
              <a:rPr lang="zh-CN" altLang="en-US" sz="2400"/>
              <a:t>对内置函数enumerate()返回的迭代对象进行遍历：</a:t>
            </a:r>
          </a:p>
          <a:p>
            <a:pPr marL="0" indent="0">
              <a:buNone/>
            </a:pPr>
            <a:r>
              <a:rPr lang="zh-CN" altLang="en-US" sz="2000">
                <a:latin typeface="Consolas" panose="020B0609020204030204" charset="0"/>
              </a:rPr>
              <a:t>&gt;&gt;&gt; x = ['a', 'b', 'c']</a:t>
            </a:r>
          </a:p>
          <a:p>
            <a:pPr marL="0" indent="0">
              <a:buNone/>
            </a:pPr>
            <a:r>
              <a:rPr lang="zh-CN" altLang="en-US" sz="2000">
                <a:latin typeface="Consolas" panose="020B0609020204030204" charset="0"/>
              </a:rPr>
              <a:t>&gt;&gt;&gt; for i, v in enumerate(x):</a:t>
            </a:r>
          </a:p>
          <a:p>
            <a:pPr marL="0" indent="0">
              <a:buNone/>
            </a:pPr>
            <a:r>
              <a:rPr lang="zh-CN" altLang="en-US" sz="2000">
                <a:latin typeface="Consolas" panose="020B0609020204030204" charset="0"/>
              </a:rPr>
              <a:t>    print('The value on position {0} is {1}'.format(i,v))</a:t>
            </a:r>
          </a:p>
          <a:p>
            <a:pPr marL="0" indent="0">
              <a:buNone/>
            </a:pPr>
            <a:r>
              <a:rPr lang="zh-CN" altLang="en-US" sz="2000">
                <a:solidFill>
                  <a:srgbClr val="00B0F0"/>
                </a:solidFill>
                <a:latin typeface="Consolas" panose="020B0609020204030204" charset="0"/>
              </a:rPr>
              <a:t>The value on position 0 is a</a:t>
            </a:r>
          </a:p>
          <a:p>
            <a:pPr marL="0" indent="0">
              <a:buNone/>
            </a:pPr>
            <a:r>
              <a:rPr lang="zh-CN" altLang="en-US" sz="2000">
                <a:solidFill>
                  <a:srgbClr val="00B0F0"/>
                </a:solidFill>
                <a:latin typeface="Consolas" panose="020B0609020204030204" charset="0"/>
              </a:rPr>
              <a:t>The value on position 1 is b</a:t>
            </a:r>
          </a:p>
          <a:p>
            <a:pPr marL="0" indent="0">
              <a:buNone/>
            </a:pPr>
            <a:r>
              <a:rPr lang="zh-CN" altLang="en-US" sz="2000">
                <a:solidFill>
                  <a:srgbClr val="00B0F0"/>
                </a:solidFill>
                <a:latin typeface="Consolas" panose="020B0609020204030204" charset="0"/>
              </a:rPr>
              <a:t>The value on position 2 is c</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80</a:t>
            </a:fld>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3.5  序列解包的多种形式和用法</a:t>
            </a:r>
            <a:endParaRPr lang="zh-CN" altLang="en-US"/>
          </a:p>
        </p:txBody>
      </p:sp>
      <p:sp>
        <p:nvSpPr>
          <p:cNvPr id="3" name="内容占位符 2"/>
          <p:cNvSpPr>
            <a:spLocks noGrp="1"/>
          </p:cNvSpPr>
          <p:nvPr>
            <p:ph idx="1"/>
          </p:nvPr>
        </p:nvSpPr>
        <p:spPr/>
        <p:txBody>
          <a:bodyPr/>
          <a:lstStyle/>
          <a:p>
            <a:pPr>
              <a:buFont typeface="Arial" panose="020B0604020202020204" pitchFamily="34" charset="0"/>
              <a:buChar char="•"/>
            </a:pPr>
            <a:r>
              <a:rPr lang="zh-CN" altLang="en-US" sz="2400"/>
              <a:t>使用序列解包遍历字典元素：</a:t>
            </a:r>
          </a:p>
          <a:p>
            <a:pPr marL="0" indent="0">
              <a:buNone/>
            </a:pPr>
            <a:r>
              <a:rPr lang="zh-CN" altLang="en-US" sz="2000">
                <a:latin typeface="Consolas" panose="020B0609020204030204" charset="0"/>
              </a:rPr>
              <a:t>&gt;&gt;&gt; s = {'a':1, 'b':2, 'c':3}</a:t>
            </a:r>
          </a:p>
          <a:p>
            <a:pPr marL="0" indent="0">
              <a:buNone/>
            </a:pPr>
            <a:r>
              <a:rPr lang="zh-CN" altLang="en-US" sz="2000">
                <a:latin typeface="Consolas" panose="020B0609020204030204" charset="0"/>
              </a:rPr>
              <a:t>&gt;&gt;&gt; for k, v in s.items():        #字典中每个元素包含“键”和“值”两部分</a:t>
            </a:r>
          </a:p>
          <a:p>
            <a:pPr marL="0" indent="0">
              <a:buNone/>
            </a:pPr>
            <a:r>
              <a:rPr lang="zh-CN" altLang="en-US" sz="2000">
                <a:latin typeface="Consolas" panose="020B0609020204030204" charset="0"/>
              </a:rPr>
              <a:t>    print(k, v)</a:t>
            </a:r>
          </a:p>
          <a:p>
            <a:pPr marL="0" indent="0">
              <a:buNone/>
            </a:pPr>
            <a:r>
              <a:rPr lang="zh-CN" altLang="en-US" sz="2000">
                <a:solidFill>
                  <a:srgbClr val="00B0F0"/>
                </a:solidFill>
                <a:latin typeface="Consolas" panose="020B0609020204030204" charset="0"/>
              </a:rPr>
              <a:t>a 1</a:t>
            </a:r>
          </a:p>
          <a:p>
            <a:pPr marL="0" indent="0">
              <a:buNone/>
            </a:pPr>
            <a:r>
              <a:rPr lang="zh-CN" altLang="en-US" sz="2000">
                <a:solidFill>
                  <a:srgbClr val="00B0F0"/>
                </a:solidFill>
                <a:latin typeface="Consolas" panose="020B0609020204030204" charset="0"/>
              </a:rPr>
              <a:t>c 3</a:t>
            </a:r>
          </a:p>
          <a:p>
            <a:pPr marL="0" indent="0">
              <a:buNone/>
            </a:pPr>
            <a:r>
              <a:rPr lang="zh-CN" altLang="en-US" sz="2000">
                <a:solidFill>
                  <a:srgbClr val="00B0F0"/>
                </a:solidFill>
                <a:latin typeface="Consolas" panose="020B0609020204030204" charset="0"/>
              </a:rPr>
              <a:t>b 2</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81</a:t>
            </a:fld>
            <a:endParaRPr lang="zh-CN" altLang="en-US"/>
          </a:p>
        </p:txBody>
      </p:sp>
      <p:sp>
        <p:nvSpPr>
          <p:cNvPr id="5" name="文本框 4">
            <a:extLst>
              <a:ext uri="{FF2B5EF4-FFF2-40B4-BE49-F238E27FC236}">
                <a16:creationId xmlns:a16="http://schemas.microsoft.com/office/drawing/2014/main" id="{75A24979-3BAE-4570-9F40-7598178C8934}"/>
              </a:ext>
            </a:extLst>
          </p:cNvPr>
          <p:cNvSpPr txBox="1"/>
          <p:nvPr/>
        </p:nvSpPr>
        <p:spPr>
          <a:xfrm>
            <a:off x="3138985" y="4749421"/>
            <a:ext cx="6209731" cy="369332"/>
          </a:xfrm>
          <a:prstGeom prst="rect">
            <a:avLst/>
          </a:prstGeom>
          <a:noFill/>
        </p:spPr>
        <p:txBody>
          <a:bodyPr wrap="square" rtlCol="0">
            <a:spAutoFit/>
          </a:bodyPr>
          <a:lstStyle/>
          <a:p>
            <a:r>
              <a:rPr lang="zh-CN" altLang="en-US" dirty="0"/>
              <a:t>后边几页老师</a:t>
            </a:r>
            <a:r>
              <a:rPr lang="en-US" altLang="zh-CN" dirty="0"/>
              <a:t>ppt</a:t>
            </a:r>
            <a:r>
              <a:rPr lang="zh-CN" altLang="en-US"/>
              <a:t>里没有</a:t>
            </a:r>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3.6  标准库中的其他常用数据类型</a:t>
            </a:r>
          </a:p>
        </p:txBody>
      </p:sp>
      <p:sp>
        <p:nvSpPr>
          <p:cNvPr id="3" name="Content Placeholder 2"/>
          <p:cNvSpPr>
            <a:spLocks noGrp="1"/>
          </p:cNvSpPr>
          <p:nvPr>
            <p:ph idx="1"/>
          </p:nvPr>
        </p:nvSpPr>
        <p:spPr/>
        <p:txBody>
          <a:bodyPr/>
          <a:lstStyle/>
          <a:p>
            <a:pPr fontAlgn="auto">
              <a:lnSpc>
                <a:spcPct val="150000"/>
              </a:lnSpc>
            </a:pPr>
            <a:r>
              <a:rPr lang="en-US" sz="2400"/>
              <a:t>除了大量内置数据类型，Python还通过collections、enum、array、heapq、fractions等标准库提供了其他丰富的类型。</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82</a:t>
            </a:fld>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3.6.1  枚举类型</a:t>
            </a:r>
          </a:p>
        </p:txBody>
      </p:sp>
      <p:sp>
        <p:nvSpPr>
          <p:cNvPr id="3" name="Content Placeholder 2"/>
          <p:cNvSpPr>
            <a:spLocks noGrp="1"/>
          </p:cNvSpPr>
          <p:nvPr>
            <p:ph idx="1"/>
          </p:nvPr>
        </p:nvSpPr>
        <p:spPr/>
        <p:txBody>
          <a:bodyPr>
            <a:normAutofit/>
          </a:bodyPr>
          <a:lstStyle/>
          <a:p>
            <a:pPr marL="0" indent="0">
              <a:buNone/>
            </a:pPr>
            <a:r>
              <a:rPr lang="en-US" sz="2000">
                <a:latin typeface="Consolas" panose="020B0609020204030204" charset="0"/>
              </a:rPr>
              <a:t>&gt;&gt;&gt; from enum import Enum             #导入模块中的类</a:t>
            </a:r>
          </a:p>
          <a:p>
            <a:pPr marL="0" indent="0">
              <a:buNone/>
            </a:pPr>
            <a:r>
              <a:rPr lang="en-US" sz="2000">
                <a:latin typeface="Consolas" panose="020B0609020204030204" charset="0"/>
              </a:rPr>
              <a:t>&gt;&gt;&gt; class Color(Enum):                  #创建自定义枚举类</a:t>
            </a:r>
          </a:p>
          <a:p>
            <a:pPr marL="0" indent="0">
              <a:buNone/>
            </a:pPr>
            <a:r>
              <a:rPr lang="en-US" sz="2000">
                <a:latin typeface="Consolas" panose="020B0609020204030204" charset="0"/>
              </a:rPr>
              <a:t>    red = 1</a:t>
            </a:r>
          </a:p>
          <a:p>
            <a:pPr marL="0" indent="0">
              <a:buNone/>
            </a:pPr>
            <a:r>
              <a:rPr lang="en-US" sz="2000">
                <a:latin typeface="Consolas" panose="020B0609020204030204" charset="0"/>
              </a:rPr>
              <a:t>    blue = 2</a:t>
            </a:r>
          </a:p>
          <a:p>
            <a:pPr marL="0" indent="0">
              <a:buNone/>
            </a:pPr>
            <a:r>
              <a:rPr lang="en-US" sz="2000">
                <a:latin typeface="Consolas" panose="020B0609020204030204" charset="0"/>
              </a:rPr>
              <a:t>    green = 3	</a:t>
            </a:r>
          </a:p>
          <a:p>
            <a:pPr marL="0" indent="0">
              <a:buNone/>
            </a:pPr>
            <a:r>
              <a:rPr lang="en-US" sz="2000">
                <a:latin typeface="Consolas" panose="020B0609020204030204" charset="0"/>
              </a:rPr>
              <a:t>&gt;&gt;&gt; Color.red                         #访问枚举类的成员</a:t>
            </a:r>
          </a:p>
          <a:p>
            <a:pPr marL="0" indent="0">
              <a:buNone/>
            </a:pPr>
            <a:r>
              <a:rPr lang="en-US" sz="2000">
                <a:solidFill>
                  <a:srgbClr val="00B0F0"/>
                </a:solidFill>
                <a:latin typeface="Consolas" panose="020B0609020204030204" charset="0"/>
              </a:rPr>
              <a:t>&lt;Color.red: 1&gt;</a:t>
            </a:r>
          </a:p>
          <a:p>
            <a:pPr marL="0" indent="0">
              <a:buNone/>
            </a:pPr>
            <a:r>
              <a:rPr lang="en-US" sz="2000">
                <a:latin typeface="Consolas" panose="020B0609020204030204" charset="0"/>
              </a:rPr>
              <a:t>&gt;&gt;&gt; type(Color.green)                  #查看枚举类成员的类型</a:t>
            </a:r>
          </a:p>
          <a:p>
            <a:pPr marL="0" indent="0">
              <a:buNone/>
            </a:pPr>
            <a:r>
              <a:rPr lang="en-US" sz="2000">
                <a:solidFill>
                  <a:srgbClr val="00B0F0"/>
                </a:solidFill>
                <a:latin typeface="Consolas" panose="020B0609020204030204" charset="0"/>
              </a:rPr>
              <a:t>&lt;enum 'Color'&gt;</a:t>
            </a:r>
          </a:p>
          <a:p>
            <a:pPr marL="0" indent="0">
              <a:buNone/>
            </a:pPr>
            <a:r>
              <a:rPr lang="en-US" sz="2000">
                <a:latin typeface="Consolas" panose="020B0609020204030204" charset="0"/>
              </a:rPr>
              <a:t>&gt;&gt;&gt; isinstance(Color.red, Color)</a:t>
            </a:r>
          </a:p>
          <a:p>
            <a:pPr marL="0" indent="0">
              <a:buNone/>
            </a:pPr>
            <a:r>
              <a:rPr lang="en-US" sz="2000">
                <a:solidFill>
                  <a:srgbClr val="00B0F0"/>
                </a:solidFill>
                <a:latin typeface="Consolas" panose="020B0609020204030204" charset="0"/>
              </a:rPr>
              <a:t>True</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83</a:t>
            </a:fld>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3.6.2  数组类型</a:t>
            </a:r>
          </a:p>
        </p:txBody>
      </p:sp>
      <p:sp>
        <p:nvSpPr>
          <p:cNvPr id="3" name="Content Placeholder 2"/>
          <p:cNvSpPr>
            <a:spLocks noGrp="1"/>
          </p:cNvSpPr>
          <p:nvPr>
            <p:ph idx="1"/>
          </p:nvPr>
        </p:nvSpPr>
        <p:spPr>
          <a:xfrm>
            <a:off x="838200" y="1321435"/>
            <a:ext cx="10515600" cy="5399405"/>
          </a:xfrm>
        </p:spPr>
        <p:txBody>
          <a:bodyPr>
            <a:normAutofit lnSpcReduction="10000"/>
          </a:bodyPr>
          <a:lstStyle/>
          <a:p>
            <a:pPr marL="0" indent="0" fontAlgn="auto">
              <a:lnSpc>
                <a:spcPct val="100000"/>
              </a:lnSpc>
              <a:spcBef>
                <a:spcPts val="0"/>
              </a:spcBef>
              <a:buNone/>
            </a:pPr>
            <a:r>
              <a:rPr lang="en-US" sz="1800">
                <a:latin typeface="Consolas" panose="020B0609020204030204" charset="0"/>
              </a:rPr>
              <a:t>&gt;&gt;&gt; from array import array</a:t>
            </a:r>
          </a:p>
          <a:p>
            <a:pPr marL="0" indent="0" fontAlgn="auto">
              <a:lnSpc>
                <a:spcPct val="100000"/>
              </a:lnSpc>
              <a:spcBef>
                <a:spcPts val="0"/>
              </a:spcBef>
              <a:buNone/>
            </a:pPr>
            <a:r>
              <a:rPr lang="en-US" sz="1800">
                <a:latin typeface="Consolas" panose="020B0609020204030204" charset="0"/>
              </a:rPr>
              <a:t>&gt;&gt;&gt; s = "Hello world"</a:t>
            </a:r>
          </a:p>
          <a:p>
            <a:pPr marL="0" indent="0" fontAlgn="auto">
              <a:lnSpc>
                <a:spcPct val="100000"/>
              </a:lnSpc>
              <a:spcBef>
                <a:spcPts val="0"/>
              </a:spcBef>
              <a:buNone/>
            </a:pPr>
            <a:r>
              <a:rPr lang="en-US" sz="1800">
                <a:latin typeface="Consolas" panose="020B0609020204030204" charset="0"/>
              </a:rPr>
              <a:t>&gt;&gt;&gt; sa = array('u', s)                   #创建可变字符串对象</a:t>
            </a:r>
          </a:p>
          <a:p>
            <a:pPr marL="0" indent="0" fontAlgn="auto">
              <a:lnSpc>
                <a:spcPct val="100000"/>
              </a:lnSpc>
              <a:spcBef>
                <a:spcPts val="0"/>
              </a:spcBef>
              <a:buNone/>
            </a:pPr>
            <a:r>
              <a:rPr lang="en-US" sz="1800">
                <a:latin typeface="Consolas" panose="020B0609020204030204" charset="0"/>
              </a:rPr>
              <a:t>&gt;&gt;&gt; print(sa)</a:t>
            </a:r>
          </a:p>
          <a:p>
            <a:pPr marL="0" indent="0" fontAlgn="auto">
              <a:lnSpc>
                <a:spcPct val="100000"/>
              </a:lnSpc>
              <a:spcBef>
                <a:spcPts val="0"/>
              </a:spcBef>
              <a:buNone/>
            </a:pPr>
            <a:r>
              <a:rPr lang="en-US" sz="1800">
                <a:solidFill>
                  <a:srgbClr val="00B0F0"/>
                </a:solidFill>
                <a:latin typeface="Consolas" panose="020B0609020204030204" charset="0"/>
              </a:rPr>
              <a:t>array('u', 'Hello world')</a:t>
            </a:r>
          </a:p>
          <a:p>
            <a:pPr marL="0" indent="0" fontAlgn="auto">
              <a:lnSpc>
                <a:spcPct val="100000"/>
              </a:lnSpc>
              <a:spcBef>
                <a:spcPts val="0"/>
              </a:spcBef>
              <a:buNone/>
            </a:pPr>
            <a:r>
              <a:rPr lang="en-US" sz="1800">
                <a:latin typeface="Consolas" panose="020B0609020204030204" charset="0"/>
              </a:rPr>
              <a:t>&gt;&gt;&gt; print(sa.tostring())                 #查看可变字符串对象内容</a:t>
            </a:r>
          </a:p>
          <a:p>
            <a:pPr marL="0" indent="0" fontAlgn="auto">
              <a:lnSpc>
                <a:spcPct val="100000"/>
              </a:lnSpc>
              <a:spcBef>
                <a:spcPts val="0"/>
              </a:spcBef>
              <a:buNone/>
            </a:pPr>
            <a:r>
              <a:rPr lang="en-US" sz="1800">
                <a:solidFill>
                  <a:srgbClr val="00B0F0"/>
                </a:solidFill>
                <a:latin typeface="Consolas" panose="020B0609020204030204" charset="0"/>
              </a:rPr>
              <a:t>b'H\x00e\x00l\x00l\x00o\x00 \x00w\x00o\x00r\x00l\x00d\x00'</a:t>
            </a:r>
          </a:p>
          <a:p>
            <a:pPr marL="0" indent="0" fontAlgn="auto">
              <a:lnSpc>
                <a:spcPct val="100000"/>
              </a:lnSpc>
              <a:spcBef>
                <a:spcPts val="0"/>
              </a:spcBef>
              <a:buNone/>
            </a:pPr>
            <a:r>
              <a:rPr lang="en-US" sz="1800">
                <a:latin typeface="Consolas" panose="020B0609020204030204" charset="0"/>
              </a:rPr>
              <a:t>&gt;&gt;&gt; print(sa.tounicode())               #查看可变字符串对象内容</a:t>
            </a:r>
          </a:p>
          <a:p>
            <a:pPr marL="0" indent="0" fontAlgn="auto">
              <a:lnSpc>
                <a:spcPct val="100000"/>
              </a:lnSpc>
              <a:spcBef>
                <a:spcPts val="0"/>
              </a:spcBef>
              <a:buNone/>
            </a:pPr>
            <a:r>
              <a:rPr lang="en-US" sz="1800">
                <a:solidFill>
                  <a:srgbClr val="00B0F0"/>
                </a:solidFill>
                <a:latin typeface="Consolas" panose="020B0609020204030204" charset="0"/>
              </a:rPr>
              <a:t>Hello world</a:t>
            </a:r>
          </a:p>
          <a:p>
            <a:pPr marL="0" indent="0" fontAlgn="auto">
              <a:lnSpc>
                <a:spcPct val="100000"/>
              </a:lnSpc>
              <a:spcBef>
                <a:spcPts val="0"/>
              </a:spcBef>
              <a:buNone/>
            </a:pPr>
            <a:r>
              <a:rPr lang="en-US" sz="1800">
                <a:latin typeface="Consolas" panose="020B0609020204030204" charset="0"/>
              </a:rPr>
              <a:t>&gt;&gt;&gt; sa[0] = 'F'                        #修改指定位置上的字符</a:t>
            </a:r>
          </a:p>
          <a:p>
            <a:pPr marL="0" indent="0" fontAlgn="auto">
              <a:lnSpc>
                <a:spcPct val="100000"/>
              </a:lnSpc>
              <a:spcBef>
                <a:spcPts val="0"/>
              </a:spcBef>
              <a:buNone/>
            </a:pPr>
            <a:r>
              <a:rPr lang="en-US" sz="1800">
                <a:latin typeface="Consolas" panose="020B0609020204030204" charset="0"/>
              </a:rPr>
              <a:t>&gt;&gt;&gt; print(sa)</a:t>
            </a:r>
          </a:p>
          <a:p>
            <a:pPr marL="0" indent="0" fontAlgn="auto">
              <a:lnSpc>
                <a:spcPct val="100000"/>
              </a:lnSpc>
              <a:spcBef>
                <a:spcPts val="0"/>
              </a:spcBef>
              <a:buNone/>
            </a:pPr>
            <a:r>
              <a:rPr lang="en-US" sz="1800">
                <a:solidFill>
                  <a:srgbClr val="00B0F0"/>
                </a:solidFill>
                <a:latin typeface="Consolas" panose="020B0609020204030204" charset="0"/>
              </a:rPr>
              <a:t>array('u', 'Fello world')</a:t>
            </a:r>
          </a:p>
          <a:p>
            <a:pPr marL="0" indent="0" fontAlgn="auto">
              <a:lnSpc>
                <a:spcPct val="100000"/>
              </a:lnSpc>
              <a:spcBef>
                <a:spcPts val="0"/>
              </a:spcBef>
              <a:buNone/>
            </a:pPr>
            <a:r>
              <a:rPr lang="en-US" sz="1800">
                <a:latin typeface="Consolas" panose="020B0609020204030204" charset="0"/>
              </a:rPr>
              <a:t>&gt;&gt;&gt; sa.insert(5,'w')                    #在指定位置插入字符</a:t>
            </a:r>
          </a:p>
          <a:p>
            <a:pPr marL="0" indent="0" fontAlgn="auto">
              <a:lnSpc>
                <a:spcPct val="100000"/>
              </a:lnSpc>
              <a:spcBef>
                <a:spcPts val="0"/>
              </a:spcBef>
              <a:buNone/>
            </a:pPr>
            <a:r>
              <a:rPr lang="en-US" sz="1800">
                <a:latin typeface="Consolas" panose="020B0609020204030204" charset="0"/>
              </a:rPr>
              <a:t>&gt;&gt;&gt; print(sa)</a:t>
            </a:r>
          </a:p>
          <a:p>
            <a:pPr marL="0" indent="0" fontAlgn="auto">
              <a:lnSpc>
                <a:spcPct val="100000"/>
              </a:lnSpc>
              <a:spcBef>
                <a:spcPts val="0"/>
              </a:spcBef>
              <a:buNone/>
            </a:pPr>
            <a:r>
              <a:rPr lang="en-US" sz="1800">
                <a:solidFill>
                  <a:srgbClr val="00B0F0"/>
                </a:solidFill>
                <a:latin typeface="Consolas" panose="020B0609020204030204" charset="0"/>
              </a:rPr>
              <a:t>array('u', 'Fellow world')</a:t>
            </a:r>
          </a:p>
          <a:p>
            <a:pPr marL="0" indent="0" fontAlgn="auto">
              <a:lnSpc>
                <a:spcPct val="100000"/>
              </a:lnSpc>
              <a:spcBef>
                <a:spcPts val="0"/>
              </a:spcBef>
              <a:buNone/>
            </a:pPr>
            <a:r>
              <a:rPr lang="en-US" sz="1800">
                <a:latin typeface="Consolas" panose="020B0609020204030204" charset="0"/>
              </a:rPr>
              <a:t>&gt;&gt;&gt; sa.remove('l')                     #删除指定字符的首次出现</a:t>
            </a:r>
          </a:p>
          <a:p>
            <a:pPr marL="0" indent="0" fontAlgn="auto">
              <a:lnSpc>
                <a:spcPct val="100000"/>
              </a:lnSpc>
              <a:spcBef>
                <a:spcPts val="0"/>
              </a:spcBef>
              <a:buNone/>
            </a:pPr>
            <a:r>
              <a:rPr lang="en-US" sz="1800">
                <a:latin typeface="Consolas" panose="020B0609020204030204" charset="0"/>
              </a:rPr>
              <a:t>&gt;&gt;&gt; print(sa)</a:t>
            </a:r>
          </a:p>
          <a:p>
            <a:pPr marL="0" indent="0" fontAlgn="auto">
              <a:lnSpc>
                <a:spcPct val="100000"/>
              </a:lnSpc>
              <a:spcBef>
                <a:spcPts val="0"/>
              </a:spcBef>
              <a:buNone/>
            </a:pPr>
            <a:r>
              <a:rPr lang="en-US" sz="1800">
                <a:solidFill>
                  <a:srgbClr val="00B0F0"/>
                </a:solidFill>
                <a:latin typeface="Consolas" panose="020B0609020204030204" charset="0"/>
              </a:rPr>
              <a:t>array('u', 'Felow world')</a:t>
            </a:r>
          </a:p>
          <a:p>
            <a:pPr marL="0" indent="0" fontAlgn="auto">
              <a:lnSpc>
                <a:spcPct val="100000"/>
              </a:lnSpc>
              <a:spcBef>
                <a:spcPts val="0"/>
              </a:spcBef>
              <a:buNone/>
            </a:pPr>
            <a:r>
              <a:rPr lang="en-US" sz="1800">
                <a:latin typeface="Consolas" panose="020B0609020204030204" charset="0"/>
              </a:rPr>
              <a:t>&gt;&gt;&gt; sa.remove('w')</a:t>
            </a:r>
          </a:p>
          <a:p>
            <a:pPr marL="0" indent="0" fontAlgn="auto">
              <a:lnSpc>
                <a:spcPct val="100000"/>
              </a:lnSpc>
              <a:spcBef>
                <a:spcPts val="0"/>
              </a:spcBef>
              <a:buNone/>
            </a:pPr>
            <a:r>
              <a:rPr lang="en-US" sz="1800">
                <a:latin typeface="Consolas" panose="020B0609020204030204" charset="0"/>
              </a:rPr>
              <a:t>&gt;&gt;&gt; print(sa)</a:t>
            </a:r>
          </a:p>
          <a:p>
            <a:pPr marL="0" indent="0" fontAlgn="auto">
              <a:lnSpc>
                <a:spcPct val="100000"/>
              </a:lnSpc>
              <a:spcBef>
                <a:spcPts val="0"/>
              </a:spcBef>
              <a:buNone/>
            </a:pPr>
            <a:r>
              <a:rPr lang="en-US" sz="1800">
                <a:solidFill>
                  <a:srgbClr val="00B0F0"/>
                </a:solidFill>
                <a:latin typeface="Consolas" panose="020B0609020204030204" charset="0"/>
              </a:rPr>
              <a:t>array('u', 'Felo world')</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84</a:t>
            </a:fld>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3.6.3  队列</a:t>
            </a:r>
          </a:p>
        </p:txBody>
      </p:sp>
      <p:sp>
        <p:nvSpPr>
          <p:cNvPr id="3" name="Content Placeholder 2"/>
          <p:cNvSpPr>
            <a:spLocks noGrp="1"/>
          </p:cNvSpPr>
          <p:nvPr>
            <p:ph idx="1"/>
          </p:nvPr>
        </p:nvSpPr>
        <p:spPr/>
        <p:txBody>
          <a:bodyPr>
            <a:normAutofit/>
          </a:bodyPr>
          <a:lstStyle/>
          <a:p>
            <a:pPr marL="0" indent="0" fontAlgn="auto">
              <a:lnSpc>
                <a:spcPct val="100000"/>
              </a:lnSpc>
              <a:spcBef>
                <a:spcPts val="0"/>
              </a:spcBef>
              <a:buNone/>
            </a:pPr>
            <a:r>
              <a:rPr lang="en-US" sz="2000">
                <a:latin typeface="Consolas" panose="020B0609020204030204" charset="0"/>
              </a:rPr>
              <a:t>&gt;&gt;&gt; from queue import Queue    #LILO队列</a:t>
            </a:r>
          </a:p>
          <a:p>
            <a:pPr marL="0" indent="0" fontAlgn="auto">
              <a:lnSpc>
                <a:spcPct val="100000"/>
              </a:lnSpc>
              <a:spcBef>
                <a:spcPts val="0"/>
              </a:spcBef>
              <a:buNone/>
            </a:pPr>
            <a:r>
              <a:rPr lang="en-US" sz="2000">
                <a:latin typeface="Consolas" panose="020B0609020204030204" charset="0"/>
              </a:rPr>
              <a:t>&gt;&gt;&gt; q = Queue()                #创建队列对象</a:t>
            </a:r>
          </a:p>
          <a:p>
            <a:pPr marL="0" indent="0" fontAlgn="auto">
              <a:lnSpc>
                <a:spcPct val="100000"/>
              </a:lnSpc>
              <a:spcBef>
                <a:spcPts val="0"/>
              </a:spcBef>
              <a:buNone/>
            </a:pPr>
            <a:r>
              <a:rPr lang="en-US" sz="2000">
                <a:latin typeface="Consolas" panose="020B0609020204030204" charset="0"/>
              </a:rPr>
              <a:t>&gt;&gt;&gt; q.put(0)                   #在队列尾部插入元素</a:t>
            </a:r>
          </a:p>
          <a:p>
            <a:pPr marL="0" indent="0" fontAlgn="auto">
              <a:lnSpc>
                <a:spcPct val="100000"/>
              </a:lnSpc>
              <a:spcBef>
                <a:spcPts val="0"/>
              </a:spcBef>
              <a:buNone/>
            </a:pPr>
            <a:r>
              <a:rPr lang="en-US" sz="2000">
                <a:latin typeface="Consolas" panose="020B0609020204030204" charset="0"/>
              </a:rPr>
              <a:t>&gt;&gt;&gt; q.put(1)</a:t>
            </a:r>
          </a:p>
          <a:p>
            <a:pPr marL="0" indent="0" fontAlgn="auto">
              <a:lnSpc>
                <a:spcPct val="100000"/>
              </a:lnSpc>
              <a:spcBef>
                <a:spcPts val="0"/>
              </a:spcBef>
              <a:buNone/>
            </a:pPr>
            <a:r>
              <a:rPr lang="en-US" sz="2000">
                <a:latin typeface="Consolas" panose="020B0609020204030204" charset="0"/>
              </a:rPr>
              <a:t>&gt;&gt;&gt; q.put(2)</a:t>
            </a:r>
          </a:p>
          <a:p>
            <a:pPr marL="0" indent="0" fontAlgn="auto">
              <a:lnSpc>
                <a:spcPct val="100000"/>
              </a:lnSpc>
              <a:spcBef>
                <a:spcPts val="0"/>
              </a:spcBef>
              <a:buNone/>
            </a:pPr>
            <a:r>
              <a:rPr lang="en-US" sz="2000">
                <a:latin typeface="Consolas" panose="020B0609020204030204" charset="0"/>
              </a:rPr>
              <a:t>&gt;&gt;&gt; print(q.queue)             #查看队列中所有元素</a:t>
            </a:r>
          </a:p>
          <a:p>
            <a:pPr marL="0" indent="0" fontAlgn="auto">
              <a:lnSpc>
                <a:spcPct val="100000"/>
              </a:lnSpc>
              <a:spcBef>
                <a:spcPts val="0"/>
              </a:spcBef>
              <a:buNone/>
            </a:pPr>
            <a:r>
              <a:rPr lang="en-US" sz="2000">
                <a:solidFill>
                  <a:srgbClr val="00B0F0"/>
                </a:solidFill>
                <a:latin typeface="Consolas" panose="020B0609020204030204" charset="0"/>
              </a:rPr>
              <a:t>deque([0, 1, 2])</a:t>
            </a:r>
          </a:p>
          <a:p>
            <a:pPr marL="0" indent="0" fontAlgn="auto">
              <a:lnSpc>
                <a:spcPct val="100000"/>
              </a:lnSpc>
              <a:spcBef>
                <a:spcPts val="0"/>
              </a:spcBef>
              <a:buNone/>
            </a:pPr>
            <a:r>
              <a:rPr lang="en-US" sz="2000">
                <a:latin typeface="Consolas" panose="020B0609020204030204" charset="0"/>
              </a:rPr>
              <a:t>&gt;&gt;&gt; q.get()                    #返回并删除队列头部元素</a:t>
            </a:r>
          </a:p>
          <a:p>
            <a:pPr marL="0" indent="0" fontAlgn="auto">
              <a:lnSpc>
                <a:spcPct val="100000"/>
              </a:lnSpc>
              <a:spcBef>
                <a:spcPts val="0"/>
              </a:spcBef>
              <a:buNone/>
            </a:pPr>
            <a:r>
              <a:rPr lang="en-US" sz="2000">
                <a:solidFill>
                  <a:srgbClr val="00B0F0"/>
                </a:solidFill>
                <a:latin typeface="Consolas" panose="020B0609020204030204" charset="0"/>
              </a:rPr>
              <a:t>0</a:t>
            </a:r>
          </a:p>
          <a:p>
            <a:pPr marL="0" indent="0" fontAlgn="auto">
              <a:lnSpc>
                <a:spcPct val="100000"/>
              </a:lnSpc>
              <a:spcBef>
                <a:spcPts val="0"/>
              </a:spcBef>
              <a:buNone/>
            </a:pPr>
            <a:r>
              <a:rPr lang="en-US" sz="2000">
                <a:latin typeface="Consolas" panose="020B0609020204030204" charset="0"/>
              </a:rPr>
              <a:t>&gt;&gt;&gt; q.get()</a:t>
            </a:r>
          </a:p>
          <a:p>
            <a:pPr marL="0" indent="0" fontAlgn="auto">
              <a:lnSpc>
                <a:spcPct val="100000"/>
              </a:lnSpc>
              <a:spcBef>
                <a:spcPts val="0"/>
              </a:spcBef>
              <a:buNone/>
            </a:pPr>
            <a:r>
              <a:rPr lang="en-US" sz="2000">
                <a:solidFill>
                  <a:srgbClr val="00B0F0"/>
                </a:solidFill>
                <a:latin typeface="Consolas" panose="020B0609020204030204" charset="0"/>
              </a:rPr>
              <a:t>1</a:t>
            </a:r>
          </a:p>
          <a:p>
            <a:pPr marL="0" indent="0" fontAlgn="auto">
              <a:lnSpc>
                <a:spcPct val="100000"/>
              </a:lnSpc>
              <a:spcBef>
                <a:spcPts val="0"/>
              </a:spcBef>
              <a:buNone/>
            </a:pPr>
            <a:r>
              <a:rPr lang="en-US" sz="2000">
                <a:latin typeface="Consolas" panose="020B0609020204030204" charset="0"/>
              </a:rPr>
              <a:t>&gt;&gt;&gt; q.get()</a:t>
            </a:r>
          </a:p>
          <a:p>
            <a:pPr marL="0" indent="0" fontAlgn="auto">
              <a:lnSpc>
                <a:spcPct val="100000"/>
              </a:lnSpc>
              <a:spcBef>
                <a:spcPts val="0"/>
              </a:spcBef>
              <a:buNone/>
            </a:pPr>
            <a:r>
              <a:rPr lang="en-US" sz="2000">
                <a:solidFill>
                  <a:srgbClr val="00B0F0"/>
                </a:solidFill>
                <a:latin typeface="Consolas" panose="020B0609020204030204" charset="0"/>
              </a:rPr>
              <a:t>2</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85</a:t>
            </a:fld>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3.6.4  具名元组</a:t>
            </a:r>
          </a:p>
        </p:txBody>
      </p:sp>
      <p:sp>
        <p:nvSpPr>
          <p:cNvPr id="3" name="Content Placeholder 2"/>
          <p:cNvSpPr>
            <a:spLocks noGrp="1"/>
          </p:cNvSpPr>
          <p:nvPr>
            <p:ph idx="1"/>
          </p:nvPr>
        </p:nvSpPr>
        <p:spPr>
          <a:xfrm>
            <a:off x="838200" y="1321435"/>
            <a:ext cx="10515600" cy="5283200"/>
          </a:xfrm>
        </p:spPr>
        <p:txBody>
          <a:bodyPr>
            <a:normAutofit fontScale="92500"/>
          </a:bodyPr>
          <a:lstStyle/>
          <a:p>
            <a:pPr marL="0" indent="0" fontAlgn="auto">
              <a:lnSpc>
                <a:spcPct val="100000"/>
              </a:lnSpc>
              <a:spcBef>
                <a:spcPts val="0"/>
              </a:spcBef>
              <a:buNone/>
            </a:pPr>
            <a:r>
              <a:rPr lang="en-US" sz="2000">
                <a:latin typeface="Consolas" panose="020B0609020204030204" charset="0"/>
              </a:rPr>
              <a:t>&gt;&gt;&gt; from collections import namedtuple</a:t>
            </a:r>
          </a:p>
          <a:p>
            <a:pPr marL="0" indent="0" fontAlgn="auto">
              <a:lnSpc>
                <a:spcPct val="100000"/>
              </a:lnSpc>
              <a:spcBef>
                <a:spcPts val="0"/>
              </a:spcBef>
              <a:buNone/>
            </a:pPr>
            <a:r>
              <a:rPr lang="en-US" sz="2000">
                <a:latin typeface="Consolas" panose="020B0609020204030204" charset="0"/>
              </a:rPr>
              <a:t>&gt;&gt;&gt; Point = namedtuple('Point', ['x', 'y', 'z']) #创建具名元组类</a:t>
            </a:r>
          </a:p>
          <a:p>
            <a:pPr marL="0" indent="0" fontAlgn="auto">
              <a:lnSpc>
                <a:spcPct val="100000"/>
              </a:lnSpc>
              <a:spcBef>
                <a:spcPts val="0"/>
              </a:spcBef>
              <a:buNone/>
            </a:pPr>
            <a:r>
              <a:rPr lang="en-US" sz="2000">
                <a:latin typeface="Consolas" panose="020B0609020204030204" charset="0"/>
              </a:rPr>
              <a:t>&gt;&gt;&gt; Point</a:t>
            </a:r>
          </a:p>
          <a:p>
            <a:pPr marL="0" indent="0" fontAlgn="auto">
              <a:lnSpc>
                <a:spcPct val="100000"/>
              </a:lnSpc>
              <a:spcBef>
                <a:spcPts val="0"/>
              </a:spcBef>
              <a:buNone/>
            </a:pPr>
            <a:r>
              <a:rPr lang="en-US" sz="2000">
                <a:solidFill>
                  <a:srgbClr val="00B0F0"/>
                </a:solidFill>
                <a:latin typeface="Consolas" panose="020B0609020204030204" charset="0"/>
              </a:rPr>
              <a:t>&lt;class '__main__.Point'&gt;</a:t>
            </a:r>
          </a:p>
          <a:p>
            <a:pPr marL="0" indent="0" fontAlgn="auto">
              <a:lnSpc>
                <a:spcPct val="100000"/>
              </a:lnSpc>
              <a:spcBef>
                <a:spcPts val="0"/>
              </a:spcBef>
              <a:buNone/>
            </a:pPr>
            <a:r>
              <a:rPr lang="en-US" sz="2000">
                <a:latin typeface="Consolas" panose="020B0609020204030204" charset="0"/>
              </a:rPr>
              <a:t>&gt;&gt;&gt; p = Point(3, 4, 5)                           #实例化对象</a:t>
            </a:r>
          </a:p>
          <a:p>
            <a:pPr marL="0" indent="0" fontAlgn="auto">
              <a:lnSpc>
                <a:spcPct val="100000"/>
              </a:lnSpc>
              <a:spcBef>
                <a:spcPts val="0"/>
              </a:spcBef>
              <a:buNone/>
            </a:pPr>
            <a:r>
              <a:rPr lang="en-US" sz="2000">
                <a:latin typeface="Consolas" panose="020B0609020204030204" charset="0"/>
              </a:rPr>
              <a:t>&gt;&gt;&gt; p</a:t>
            </a:r>
          </a:p>
          <a:p>
            <a:pPr marL="0" indent="0" fontAlgn="auto">
              <a:lnSpc>
                <a:spcPct val="100000"/>
              </a:lnSpc>
              <a:spcBef>
                <a:spcPts val="0"/>
              </a:spcBef>
              <a:buNone/>
            </a:pPr>
            <a:r>
              <a:rPr lang="en-US" sz="2000">
                <a:solidFill>
                  <a:srgbClr val="00B0F0"/>
                </a:solidFill>
                <a:latin typeface="Consolas" panose="020B0609020204030204" charset="0"/>
              </a:rPr>
              <a:t>Point(x=3, y=4, z=5)</a:t>
            </a:r>
          </a:p>
          <a:p>
            <a:pPr marL="0" indent="0" fontAlgn="auto">
              <a:lnSpc>
                <a:spcPct val="100000"/>
              </a:lnSpc>
              <a:spcBef>
                <a:spcPts val="0"/>
              </a:spcBef>
              <a:buNone/>
            </a:pPr>
            <a:r>
              <a:rPr lang="en-US" sz="2000">
                <a:latin typeface="Consolas" panose="020B0609020204030204" charset="0"/>
              </a:rPr>
              <a:t>&gt;&gt;&gt; p.x                                          #访问成员</a:t>
            </a:r>
          </a:p>
          <a:p>
            <a:pPr marL="0" indent="0" fontAlgn="auto">
              <a:lnSpc>
                <a:spcPct val="100000"/>
              </a:lnSpc>
              <a:spcBef>
                <a:spcPts val="0"/>
              </a:spcBef>
              <a:buNone/>
            </a:pPr>
            <a:r>
              <a:rPr lang="en-US" sz="2000">
                <a:solidFill>
                  <a:srgbClr val="00B0F0"/>
                </a:solidFill>
                <a:latin typeface="Consolas" panose="020B0609020204030204" charset="0"/>
              </a:rPr>
              <a:t>3</a:t>
            </a:r>
          </a:p>
          <a:p>
            <a:pPr marL="0" indent="0" fontAlgn="auto">
              <a:lnSpc>
                <a:spcPct val="100000"/>
              </a:lnSpc>
              <a:spcBef>
                <a:spcPts val="0"/>
              </a:spcBef>
              <a:buNone/>
            </a:pPr>
            <a:r>
              <a:rPr lang="en-US" sz="2000">
                <a:latin typeface="Consolas" panose="020B0609020204030204" charset="0"/>
              </a:rPr>
              <a:t>&gt;&gt;&gt; p._fields                                    #查看字段列表</a:t>
            </a:r>
          </a:p>
          <a:p>
            <a:pPr marL="0" indent="0" fontAlgn="auto">
              <a:lnSpc>
                <a:spcPct val="100000"/>
              </a:lnSpc>
              <a:spcBef>
                <a:spcPts val="0"/>
              </a:spcBef>
              <a:buNone/>
            </a:pPr>
            <a:r>
              <a:rPr lang="en-US" sz="2000">
                <a:solidFill>
                  <a:srgbClr val="00B0F0"/>
                </a:solidFill>
                <a:latin typeface="Consolas" panose="020B0609020204030204" charset="0"/>
              </a:rPr>
              <a:t>('x', 'y', 'z')</a:t>
            </a:r>
          </a:p>
          <a:p>
            <a:pPr marL="0" indent="0" fontAlgn="auto">
              <a:lnSpc>
                <a:spcPct val="100000"/>
              </a:lnSpc>
              <a:spcBef>
                <a:spcPts val="0"/>
              </a:spcBef>
              <a:buNone/>
            </a:pPr>
            <a:r>
              <a:rPr lang="en-US" sz="2000">
                <a:latin typeface="Consolas" panose="020B0609020204030204" charset="0"/>
              </a:rPr>
              <a:t>&gt;&gt;&gt; p._replace(x=30, z=8)              #替换成员值，返回新对象</a:t>
            </a:r>
          </a:p>
          <a:p>
            <a:pPr marL="0" indent="0" fontAlgn="auto">
              <a:lnSpc>
                <a:spcPct val="100000"/>
              </a:lnSpc>
              <a:spcBef>
                <a:spcPts val="0"/>
              </a:spcBef>
              <a:buNone/>
            </a:pPr>
            <a:r>
              <a:rPr lang="en-US" sz="2000">
                <a:solidFill>
                  <a:srgbClr val="00B0F0"/>
                </a:solidFill>
                <a:latin typeface="Consolas" panose="020B0609020204030204" charset="0"/>
              </a:rPr>
              <a:t>Point(x=30, y=4, z=8)</a:t>
            </a:r>
          </a:p>
          <a:p>
            <a:pPr marL="0" indent="0" fontAlgn="auto">
              <a:lnSpc>
                <a:spcPct val="100000"/>
              </a:lnSpc>
              <a:spcBef>
                <a:spcPts val="0"/>
              </a:spcBef>
              <a:buNone/>
            </a:pPr>
            <a:r>
              <a:rPr lang="en-US" sz="2000">
                <a:latin typeface="Consolas" panose="020B0609020204030204" charset="0"/>
              </a:rPr>
              <a:t>&gt;&gt;&gt; p.x = 7                            #不允许这样直接赋值</a:t>
            </a:r>
          </a:p>
          <a:p>
            <a:pPr marL="0" indent="0" fontAlgn="auto">
              <a:lnSpc>
                <a:spcPct val="100000"/>
              </a:lnSpc>
              <a:spcBef>
                <a:spcPts val="0"/>
              </a:spcBef>
              <a:buNone/>
            </a:pPr>
            <a:r>
              <a:rPr lang="en-US" sz="2000">
                <a:solidFill>
                  <a:srgbClr val="FF0000"/>
                </a:solidFill>
                <a:latin typeface="Consolas" panose="020B0609020204030204" charset="0"/>
              </a:rPr>
              <a:t>AttributeError: can't set attribute</a:t>
            </a:r>
          </a:p>
          <a:p>
            <a:pPr marL="0" indent="0" fontAlgn="auto">
              <a:lnSpc>
                <a:spcPct val="100000"/>
              </a:lnSpc>
              <a:spcBef>
                <a:spcPts val="0"/>
              </a:spcBef>
              <a:buNone/>
            </a:pPr>
            <a:r>
              <a:rPr lang="en-US" sz="2000">
                <a:latin typeface="Consolas" panose="020B0609020204030204" charset="0"/>
              </a:rPr>
              <a:t>&gt;&gt;&gt; d = dict()</a:t>
            </a:r>
          </a:p>
          <a:p>
            <a:pPr marL="0" indent="0" fontAlgn="auto">
              <a:lnSpc>
                <a:spcPct val="100000"/>
              </a:lnSpc>
              <a:spcBef>
                <a:spcPts val="0"/>
              </a:spcBef>
              <a:buNone/>
            </a:pPr>
            <a:r>
              <a:rPr lang="en-US" sz="2000">
                <a:latin typeface="Consolas" panose="020B0609020204030204" charset="0"/>
              </a:rPr>
              <a:t>&gt;&gt;&gt; d[p] = 'spirit position'           #具名元组对象可以作为字典的“键”</a:t>
            </a:r>
          </a:p>
          <a:p>
            <a:pPr marL="0" indent="0" fontAlgn="auto">
              <a:lnSpc>
                <a:spcPct val="100000"/>
              </a:lnSpc>
              <a:spcBef>
                <a:spcPts val="0"/>
              </a:spcBef>
              <a:buNone/>
            </a:pPr>
            <a:r>
              <a:rPr lang="en-US" sz="2000">
                <a:latin typeface="Consolas" panose="020B0609020204030204" charset="0"/>
              </a:rPr>
              <a:t>&gt;&gt;&gt; d</a:t>
            </a:r>
          </a:p>
          <a:p>
            <a:pPr marL="0" indent="0" fontAlgn="auto">
              <a:lnSpc>
                <a:spcPct val="100000"/>
              </a:lnSpc>
              <a:spcBef>
                <a:spcPts val="0"/>
              </a:spcBef>
              <a:buNone/>
            </a:pPr>
            <a:r>
              <a:rPr lang="en-US" sz="2000">
                <a:solidFill>
                  <a:srgbClr val="00B0F0"/>
                </a:solidFill>
                <a:latin typeface="Consolas" panose="020B0609020204030204" charset="0"/>
              </a:rPr>
              <a:t>{Point(x=3, y=4, z=5): 'spirit position'}</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86</a:t>
            </a:fld>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3.6.5  堆</a:t>
            </a:r>
          </a:p>
        </p:txBody>
      </p:sp>
      <p:sp>
        <p:nvSpPr>
          <p:cNvPr id="3" name="Content Placeholder 2"/>
          <p:cNvSpPr>
            <a:spLocks noGrp="1"/>
          </p:cNvSpPr>
          <p:nvPr>
            <p:ph idx="1"/>
          </p:nvPr>
        </p:nvSpPr>
        <p:spPr/>
        <p:txBody>
          <a:bodyPr>
            <a:normAutofit fontScale="77500" lnSpcReduction="10000"/>
          </a:bodyPr>
          <a:lstStyle/>
          <a:p>
            <a:pPr marL="0" indent="0" fontAlgn="auto">
              <a:lnSpc>
                <a:spcPct val="100000"/>
              </a:lnSpc>
              <a:spcBef>
                <a:spcPts val="0"/>
              </a:spcBef>
              <a:buNone/>
            </a:pPr>
            <a:r>
              <a:rPr lang="en-US">
                <a:latin typeface="Consolas" panose="020B0609020204030204" charset="0"/>
              </a:rPr>
              <a:t>&gt;&gt;&gt; import heapq                              #导入heapq模块</a:t>
            </a:r>
          </a:p>
          <a:p>
            <a:pPr marL="0" indent="0" fontAlgn="auto">
              <a:lnSpc>
                <a:spcPct val="100000"/>
              </a:lnSpc>
              <a:spcBef>
                <a:spcPts val="0"/>
              </a:spcBef>
              <a:buNone/>
            </a:pPr>
            <a:r>
              <a:rPr lang="en-US">
                <a:latin typeface="Consolas" panose="020B0609020204030204" charset="0"/>
              </a:rPr>
              <a:t>&gt;&gt;&gt; import random</a:t>
            </a:r>
          </a:p>
          <a:p>
            <a:pPr marL="0" indent="0" fontAlgn="auto">
              <a:lnSpc>
                <a:spcPct val="100000"/>
              </a:lnSpc>
              <a:spcBef>
                <a:spcPts val="0"/>
              </a:spcBef>
              <a:buNone/>
            </a:pPr>
            <a:r>
              <a:rPr lang="en-US">
                <a:latin typeface="Consolas" panose="020B0609020204030204" charset="0"/>
              </a:rPr>
              <a:t>&gt;&gt;&gt; data = random.sample(range(1000), 10)     #生成随机测试数据</a:t>
            </a:r>
          </a:p>
          <a:p>
            <a:pPr marL="0" indent="0" fontAlgn="auto">
              <a:lnSpc>
                <a:spcPct val="100000"/>
              </a:lnSpc>
              <a:spcBef>
                <a:spcPts val="0"/>
              </a:spcBef>
              <a:buNone/>
            </a:pPr>
            <a:r>
              <a:rPr lang="en-US">
                <a:latin typeface="Consolas" panose="020B0609020204030204" charset="0"/>
              </a:rPr>
              <a:t>&gt;&gt;&gt; data</a:t>
            </a:r>
          </a:p>
          <a:p>
            <a:pPr marL="0" indent="0" fontAlgn="auto">
              <a:lnSpc>
                <a:spcPct val="100000"/>
              </a:lnSpc>
              <a:spcBef>
                <a:spcPts val="0"/>
              </a:spcBef>
              <a:buNone/>
            </a:pPr>
            <a:r>
              <a:rPr lang="en-US">
                <a:solidFill>
                  <a:srgbClr val="00B0F0"/>
                </a:solidFill>
                <a:latin typeface="Consolas" panose="020B0609020204030204" charset="0"/>
              </a:rPr>
              <a:t>[638, 659, 212, 84, 737, 677, 553, 340, 526, 747]</a:t>
            </a:r>
          </a:p>
          <a:p>
            <a:pPr marL="0" indent="0" fontAlgn="auto">
              <a:lnSpc>
                <a:spcPct val="100000"/>
              </a:lnSpc>
              <a:spcBef>
                <a:spcPts val="0"/>
              </a:spcBef>
              <a:buNone/>
            </a:pPr>
            <a:r>
              <a:rPr lang="en-US">
                <a:latin typeface="Consolas" panose="020B0609020204030204" charset="0"/>
              </a:rPr>
              <a:t>&gt;&gt;&gt; heapq.heapify(data)                       #堆化随机测试数据</a:t>
            </a:r>
          </a:p>
          <a:p>
            <a:pPr marL="0" indent="0" fontAlgn="auto">
              <a:lnSpc>
                <a:spcPct val="100000"/>
              </a:lnSpc>
              <a:spcBef>
                <a:spcPts val="0"/>
              </a:spcBef>
              <a:buNone/>
            </a:pPr>
            <a:r>
              <a:rPr lang="en-US">
                <a:latin typeface="Consolas" panose="020B0609020204030204" charset="0"/>
              </a:rPr>
              <a:t>&gt;&gt;&gt; data</a:t>
            </a:r>
          </a:p>
          <a:p>
            <a:pPr marL="0" indent="0" fontAlgn="auto">
              <a:lnSpc>
                <a:spcPct val="100000"/>
              </a:lnSpc>
              <a:spcBef>
                <a:spcPts val="0"/>
              </a:spcBef>
              <a:buNone/>
            </a:pPr>
            <a:r>
              <a:rPr lang="en-US">
                <a:solidFill>
                  <a:srgbClr val="00B0F0"/>
                </a:solidFill>
                <a:latin typeface="Consolas" panose="020B0609020204030204" charset="0"/>
              </a:rPr>
              <a:t>[84, 340, 212, 526, 737, 677, 553, 659, 638, 747]</a:t>
            </a:r>
          </a:p>
          <a:p>
            <a:pPr marL="0" indent="0" fontAlgn="auto">
              <a:lnSpc>
                <a:spcPct val="100000"/>
              </a:lnSpc>
              <a:spcBef>
                <a:spcPts val="0"/>
              </a:spcBef>
              <a:buNone/>
            </a:pPr>
            <a:r>
              <a:rPr lang="en-US">
                <a:latin typeface="Consolas" panose="020B0609020204030204" charset="0"/>
              </a:rPr>
              <a:t>&gt;&gt;&gt; heapq.heappush(data, 30)                  #新元素入堆，自动调整堆结构</a:t>
            </a:r>
          </a:p>
          <a:p>
            <a:pPr marL="0" indent="0" fontAlgn="auto">
              <a:lnSpc>
                <a:spcPct val="100000"/>
              </a:lnSpc>
              <a:spcBef>
                <a:spcPts val="0"/>
              </a:spcBef>
              <a:buNone/>
            </a:pPr>
            <a:r>
              <a:rPr lang="en-US">
                <a:latin typeface="Consolas" panose="020B0609020204030204" charset="0"/>
              </a:rPr>
              <a:t>&gt;&gt;&gt; data</a:t>
            </a:r>
          </a:p>
          <a:p>
            <a:pPr marL="0" indent="0" fontAlgn="auto">
              <a:lnSpc>
                <a:spcPct val="100000"/>
              </a:lnSpc>
              <a:spcBef>
                <a:spcPts val="0"/>
              </a:spcBef>
              <a:buNone/>
            </a:pPr>
            <a:r>
              <a:rPr lang="en-US">
                <a:solidFill>
                  <a:srgbClr val="00B0F0"/>
                </a:solidFill>
                <a:latin typeface="Consolas" panose="020B0609020204030204" charset="0"/>
              </a:rPr>
              <a:t>[30, 84, 212, 526, 340, 677, 553, 659, 638, 747, 737]</a:t>
            </a:r>
          </a:p>
          <a:p>
            <a:pPr marL="0" indent="0" fontAlgn="auto">
              <a:lnSpc>
                <a:spcPct val="100000"/>
              </a:lnSpc>
              <a:spcBef>
                <a:spcPts val="0"/>
              </a:spcBef>
              <a:buNone/>
            </a:pPr>
            <a:r>
              <a:rPr lang="en-US">
                <a:latin typeface="Consolas" panose="020B0609020204030204" charset="0"/>
              </a:rPr>
              <a:t>&gt;&gt;&gt; heapq.heappush(data, 5)</a:t>
            </a:r>
          </a:p>
          <a:p>
            <a:pPr marL="0" indent="0" fontAlgn="auto">
              <a:lnSpc>
                <a:spcPct val="100000"/>
              </a:lnSpc>
              <a:spcBef>
                <a:spcPts val="0"/>
              </a:spcBef>
              <a:buNone/>
            </a:pPr>
            <a:r>
              <a:rPr lang="en-US">
                <a:latin typeface="Consolas" panose="020B0609020204030204" charset="0"/>
              </a:rPr>
              <a:t>&gt;&gt;&gt; data</a:t>
            </a:r>
          </a:p>
          <a:p>
            <a:pPr marL="0" indent="0" fontAlgn="auto">
              <a:lnSpc>
                <a:spcPct val="100000"/>
              </a:lnSpc>
              <a:spcBef>
                <a:spcPts val="0"/>
              </a:spcBef>
              <a:buNone/>
            </a:pPr>
            <a:r>
              <a:rPr lang="en-US">
                <a:solidFill>
                  <a:srgbClr val="00B0F0"/>
                </a:solidFill>
                <a:latin typeface="Consolas" panose="020B0609020204030204" charset="0"/>
              </a:rPr>
              <a:t>[5, 84, 30, 526, 340, 212, 553, 659, 638, 747, 737, 677]</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87</a:t>
            </a:fld>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3.6.5  堆</a:t>
            </a:r>
            <a:endParaRPr lang="en-US"/>
          </a:p>
        </p:txBody>
      </p:sp>
      <p:sp>
        <p:nvSpPr>
          <p:cNvPr id="3" name="Content Placeholder 2"/>
          <p:cNvSpPr>
            <a:spLocks noGrp="1"/>
          </p:cNvSpPr>
          <p:nvPr>
            <p:ph idx="1"/>
          </p:nvPr>
        </p:nvSpPr>
        <p:spPr/>
        <p:txBody>
          <a:bodyPr>
            <a:normAutofit/>
          </a:bodyPr>
          <a:lstStyle/>
          <a:p>
            <a:pPr marL="0" indent="0" fontAlgn="auto">
              <a:lnSpc>
                <a:spcPct val="100000"/>
              </a:lnSpc>
              <a:spcBef>
                <a:spcPts val="0"/>
              </a:spcBef>
              <a:buNone/>
            </a:pPr>
            <a:r>
              <a:rPr lang="en-US" sz="2000">
                <a:latin typeface="Consolas" panose="020B0609020204030204" charset="0"/>
              </a:rPr>
              <a:t>&gt;&gt;&gt; heapq.heappop(data)                    #返回并删除最小元素，自动调整堆</a:t>
            </a:r>
          </a:p>
          <a:p>
            <a:pPr marL="0" indent="0" fontAlgn="auto">
              <a:lnSpc>
                <a:spcPct val="100000"/>
              </a:lnSpc>
              <a:spcBef>
                <a:spcPts val="0"/>
              </a:spcBef>
              <a:buNone/>
            </a:pPr>
            <a:r>
              <a:rPr lang="en-US" sz="2000">
                <a:solidFill>
                  <a:srgbClr val="00B0F0"/>
                </a:solidFill>
                <a:latin typeface="Consolas" panose="020B0609020204030204" charset="0"/>
              </a:rPr>
              <a:t>5</a:t>
            </a:r>
          </a:p>
          <a:p>
            <a:pPr marL="0" indent="0" fontAlgn="auto">
              <a:lnSpc>
                <a:spcPct val="100000"/>
              </a:lnSpc>
              <a:spcBef>
                <a:spcPts val="0"/>
              </a:spcBef>
              <a:buNone/>
            </a:pPr>
            <a:r>
              <a:rPr lang="en-US" sz="2000">
                <a:latin typeface="Consolas" panose="020B0609020204030204" charset="0"/>
              </a:rPr>
              <a:t>&gt;&gt;&gt; heapq.heappop(data)</a:t>
            </a:r>
          </a:p>
          <a:p>
            <a:pPr marL="0" indent="0" fontAlgn="auto">
              <a:lnSpc>
                <a:spcPct val="100000"/>
              </a:lnSpc>
              <a:spcBef>
                <a:spcPts val="0"/>
              </a:spcBef>
              <a:buNone/>
            </a:pPr>
            <a:r>
              <a:rPr lang="en-US" sz="2000">
                <a:solidFill>
                  <a:srgbClr val="00B0F0"/>
                </a:solidFill>
                <a:latin typeface="Consolas" panose="020B0609020204030204" charset="0"/>
              </a:rPr>
              <a:t>30</a:t>
            </a:r>
          </a:p>
          <a:p>
            <a:pPr marL="0" indent="0" fontAlgn="auto">
              <a:lnSpc>
                <a:spcPct val="100000"/>
              </a:lnSpc>
              <a:spcBef>
                <a:spcPts val="0"/>
              </a:spcBef>
              <a:buNone/>
            </a:pPr>
            <a:r>
              <a:rPr lang="en-US" sz="2000">
                <a:latin typeface="Consolas" panose="020B0609020204030204" charset="0"/>
              </a:rPr>
              <a:t>&gt;&gt;&gt; heapq.heappop(data)</a:t>
            </a:r>
          </a:p>
          <a:p>
            <a:pPr marL="0" indent="0" fontAlgn="auto">
              <a:lnSpc>
                <a:spcPct val="100000"/>
              </a:lnSpc>
              <a:spcBef>
                <a:spcPts val="0"/>
              </a:spcBef>
              <a:buNone/>
            </a:pPr>
            <a:r>
              <a:rPr lang="en-US" sz="2000">
                <a:solidFill>
                  <a:srgbClr val="00B0F0"/>
                </a:solidFill>
                <a:latin typeface="Consolas" panose="020B0609020204030204" charset="0"/>
              </a:rPr>
              <a:t>84</a:t>
            </a:r>
          </a:p>
          <a:p>
            <a:pPr marL="0" indent="0" fontAlgn="auto">
              <a:lnSpc>
                <a:spcPct val="100000"/>
              </a:lnSpc>
              <a:spcBef>
                <a:spcPts val="0"/>
              </a:spcBef>
              <a:buNone/>
            </a:pPr>
            <a:r>
              <a:rPr lang="en-US" sz="2000">
                <a:latin typeface="Consolas" panose="020B0609020204030204" charset="0"/>
              </a:rPr>
              <a:t>&gt;&gt;&gt; data</a:t>
            </a:r>
          </a:p>
          <a:p>
            <a:pPr marL="0" indent="0" fontAlgn="auto">
              <a:lnSpc>
                <a:spcPct val="100000"/>
              </a:lnSpc>
              <a:spcBef>
                <a:spcPts val="0"/>
              </a:spcBef>
              <a:buNone/>
            </a:pPr>
            <a:r>
              <a:rPr lang="en-US" sz="2000">
                <a:solidFill>
                  <a:srgbClr val="00B0F0"/>
                </a:solidFill>
                <a:latin typeface="Consolas" panose="020B0609020204030204" charset="0"/>
              </a:rPr>
              <a:t>[212, 340, 553, 526, 737, 677, 747, 659, 638]</a:t>
            </a:r>
          </a:p>
          <a:p>
            <a:pPr marL="0" indent="0" fontAlgn="auto">
              <a:lnSpc>
                <a:spcPct val="100000"/>
              </a:lnSpc>
              <a:spcBef>
                <a:spcPts val="0"/>
              </a:spcBef>
              <a:buNone/>
            </a:pPr>
            <a:r>
              <a:rPr lang="en-US" sz="2000">
                <a:latin typeface="Consolas" panose="020B0609020204030204" charset="0"/>
              </a:rPr>
              <a:t>&gt;&gt;&gt; heapq.heappushpop(data, 1000)          #弹出最小元素，同时新元素入堆</a:t>
            </a:r>
          </a:p>
          <a:p>
            <a:pPr marL="0" indent="0" fontAlgn="auto">
              <a:lnSpc>
                <a:spcPct val="100000"/>
              </a:lnSpc>
              <a:spcBef>
                <a:spcPts val="0"/>
              </a:spcBef>
              <a:buNone/>
            </a:pPr>
            <a:r>
              <a:rPr lang="en-US" sz="2000">
                <a:solidFill>
                  <a:srgbClr val="00B0F0"/>
                </a:solidFill>
                <a:latin typeface="Consolas" panose="020B0609020204030204" charset="0"/>
              </a:rPr>
              <a:t>212</a:t>
            </a:r>
          </a:p>
          <a:p>
            <a:pPr marL="0" indent="0" fontAlgn="auto">
              <a:lnSpc>
                <a:spcPct val="100000"/>
              </a:lnSpc>
              <a:spcBef>
                <a:spcPts val="0"/>
              </a:spcBef>
              <a:buNone/>
            </a:pPr>
            <a:r>
              <a:rPr lang="en-US" sz="2000">
                <a:latin typeface="Consolas" panose="020B0609020204030204" charset="0"/>
              </a:rPr>
              <a:t>&gt;&gt;&gt; data</a:t>
            </a:r>
          </a:p>
          <a:p>
            <a:pPr marL="0" indent="0" fontAlgn="auto">
              <a:lnSpc>
                <a:spcPct val="100000"/>
              </a:lnSpc>
              <a:spcBef>
                <a:spcPts val="0"/>
              </a:spcBef>
              <a:buNone/>
            </a:pPr>
            <a:r>
              <a:rPr lang="en-US" sz="2000">
                <a:solidFill>
                  <a:srgbClr val="00B0F0"/>
                </a:solidFill>
                <a:latin typeface="Consolas" panose="020B0609020204030204" charset="0"/>
              </a:rPr>
              <a:t>[340, 526, 553, 638, 737, 677, 747, 659, 1000]</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88</a:t>
            </a:fld>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3.6.5  堆</a:t>
            </a:r>
            <a:endParaRPr lang="en-US"/>
          </a:p>
        </p:txBody>
      </p:sp>
      <p:sp>
        <p:nvSpPr>
          <p:cNvPr id="3" name="Content Placeholder 2"/>
          <p:cNvSpPr>
            <a:spLocks noGrp="1"/>
          </p:cNvSpPr>
          <p:nvPr>
            <p:ph idx="1"/>
          </p:nvPr>
        </p:nvSpPr>
        <p:spPr/>
        <p:txBody>
          <a:bodyPr>
            <a:normAutofit/>
          </a:bodyPr>
          <a:lstStyle/>
          <a:p>
            <a:pPr marL="0" indent="0" fontAlgn="auto">
              <a:lnSpc>
                <a:spcPct val="100000"/>
              </a:lnSpc>
              <a:spcBef>
                <a:spcPts val="0"/>
              </a:spcBef>
              <a:buNone/>
            </a:pPr>
            <a:r>
              <a:rPr lang="en-US" sz="2000">
                <a:latin typeface="Consolas" panose="020B0609020204030204" charset="0"/>
              </a:rPr>
              <a:t>&gt;&gt;&gt; heapq.heapreplace(data, 500)            #弹出最小元素，同时新元素入堆</a:t>
            </a:r>
          </a:p>
          <a:p>
            <a:pPr marL="0" indent="0" fontAlgn="auto">
              <a:lnSpc>
                <a:spcPct val="100000"/>
              </a:lnSpc>
              <a:spcBef>
                <a:spcPts val="0"/>
              </a:spcBef>
              <a:buNone/>
            </a:pPr>
            <a:r>
              <a:rPr lang="en-US" sz="2000">
                <a:solidFill>
                  <a:srgbClr val="00B0F0"/>
                </a:solidFill>
                <a:latin typeface="Consolas" panose="020B0609020204030204" charset="0"/>
              </a:rPr>
              <a:t>340</a:t>
            </a:r>
          </a:p>
          <a:p>
            <a:pPr marL="0" indent="0" fontAlgn="auto">
              <a:lnSpc>
                <a:spcPct val="100000"/>
              </a:lnSpc>
              <a:spcBef>
                <a:spcPts val="0"/>
              </a:spcBef>
              <a:buNone/>
            </a:pPr>
            <a:r>
              <a:rPr lang="en-US" sz="2000">
                <a:latin typeface="Consolas" panose="020B0609020204030204" charset="0"/>
              </a:rPr>
              <a:t>&gt;&gt;&gt; data</a:t>
            </a:r>
          </a:p>
          <a:p>
            <a:pPr marL="0" indent="0" fontAlgn="auto">
              <a:lnSpc>
                <a:spcPct val="100000"/>
              </a:lnSpc>
              <a:spcBef>
                <a:spcPts val="0"/>
              </a:spcBef>
              <a:buNone/>
            </a:pPr>
            <a:r>
              <a:rPr lang="en-US" sz="2000">
                <a:solidFill>
                  <a:srgbClr val="00B0F0"/>
                </a:solidFill>
                <a:latin typeface="Consolas" panose="020B0609020204030204" charset="0"/>
              </a:rPr>
              <a:t>[500, 526, 553, 638, 737, 677, 747, 659, 1000]</a:t>
            </a:r>
          </a:p>
          <a:p>
            <a:pPr marL="0" indent="0" fontAlgn="auto">
              <a:lnSpc>
                <a:spcPct val="100000"/>
              </a:lnSpc>
              <a:spcBef>
                <a:spcPts val="0"/>
              </a:spcBef>
              <a:buNone/>
            </a:pPr>
            <a:r>
              <a:rPr lang="en-US" sz="2000">
                <a:latin typeface="Consolas" panose="020B0609020204030204" charset="0"/>
              </a:rPr>
              <a:t>&gt;&gt;&gt; heapq.heapreplace(data, 700)</a:t>
            </a:r>
          </a:p>
          <a:p>
            <a:pPr marL="0" indent="0" fontAlgn="auto">
              <a:lnSpc>
                <a:spcPct val="100000"/>
              </a:lnSpc>
              <a:spcBef>
                <a:spcPts val="0"/>
              </a:spcBef>
              <a:buNone/>
            </a:pPr>
            <a:r>
              <a:rPr lang="en-US" sz="2000">
                <a:solidFill>
                  <a:srgbClr val="00B0F0"/>
                </a:solidFill>
                <a:latin typeface="Consolas" panose="020B0609020204030204" charset="0"/>
              </a:rPr>
              <a:t>500</a:t>
            </a:r>
          </a:p>
          <a:p>
            <a:pPr marL="0" indent="0" fontAlgn="auto">
              <a:lnSpc>
                <a:spcPct val="100000"/>
              </a:lnSpc>
              <a:spcBef>
                <a:spcPts val="0"/>
              </a:spcBef>
              <a:buNone/>
            </a:pPr>
            <a:r>
              <a:rPr lang="en-US" sz="2000">
                <a:latin typeface="Consolas" panose="020B0609020204030204" charset="0"/>
              </a:rPr>
              <a:t>&gt;&gt;&gt; data</a:t>
            </a:r>
          </a:p>
          <a:p>
            <a:pPr marL="0" indent="0" fontAlgn="auto">
              <a:lnSpc>
                <a:spcPct val="100000"/>
              </a:lnSpc>
              <a:spcBef>
                <a:spcPts val="0"/>
              </a:spcBef>
              <a:buNone/>
            </a:pPr>
            <a:r>
              <a:rPr lang="en-US" sz="2000">
                <a:solidFill>
                  <a:srgbClr val="00B0F0"/>
                </a:solidFill>
                <a:latin typeface="Consolas" panose="020B0609020204030204" charset="0"/>
              </a:rPr>
              <a:t>[526, 638, 553, 659, 737, 677, 747, 700, 1000]</a:t>
            </a:r>
          </a:p>
          <a:p>
            <a:pPr marL="0" indent="0" fontAlgn="auto">
              <a:lnSpc>
                <a:spcPct val="100000"/>
              </a:lnSpc>
              <a:spcBef>
                <a:spcPts val="0"/>
              </a:spcBef>
              <a:buNone/>
            </a:pPr>
            <a:r>
              <a:rPr lang="en-US" sz="2000">
                <a:latin typeface="Consolas" panose="020B0609020204030204" charset="0"/>
              </a:rPr>
              <a:t>&gt;&gt;&gt; heapq.nlargest(3, data)                 #返回最大的前3个元素</a:t>
            </a:r>
          </a:p>
          <a:p>
            <a:pPr marL="0" indent="0" fontAlgn="auto">
              <a:lnSpc>
                <a:spcPct val="100000"/>
              </a:lnSpc>
              <a:spcBef>
                <a:spcPts val="0"/>
              </a:spcBef>
              <a:buNone/>
            </a:pPr>
            <a:r>
              <a:rPr lang="en-US" sz="2000">
                <a:solidFill>
                  <a:srgbClr val="00B0F0"/>
                </a:solidFill>
                <a:latin typeface="Consolas" panose="020B0609020204030204" charset="0"/>
              </a:rPr>
              <a:t>[1000, 747, 737]</a:t>
            </a:r>
          </a:p>
          <a:p>
            <a:pPr marL="0" indent="0" fontAlgn="auto">
              <a:lnSpc>
                <a:spcPct val="100000"/>
              </a:lnSpc>
              <a:spcBef>
                <a:spcPts val="0"/>
              </a:spcBef>
              <a:buNone/>
            </a:pPr>
            <a:r>
              <a:rPr lang="en-US" sz="2000">
                <a:latin typeface="Consolas" panose="020B0609020204030204" charset="0"/>
              </a:rPr>
              <a:t>&gt;&gt;&gt; heapq.nsmallest(2, data, key=str)       #返回指定排序规则下最小的3个元素</a:t>
            </a:r>
          </a:p>
          <a:p>
            <a:pPr marL="0" indent="0" fontAlgn="auto">
              <a:lnSpc>
                <a:spcPct val="100000"/>
              </a:lnSpc>
              <a:spcBef>
                <a:spcPts val="0"/>
              </a:spcBef>
              <a:buNone/>
            </a:pPr>
            <a:r>
              <a:rPr lang="en-US" sz="2000">
                <a:solidFill>
                  <a:srgbClr val="00B0F0"/>
                </a:solidFill>
                <a:latin typeface="Consolas" panose="020B0609020204030204" charset="0"/>
              </a:rPr>
              <a:t>[1000, 526]</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89</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3.1.2  列表元素访问</a:t>
            </a:r>
          </a:p>
        </p:txBody>
      </p:sp>
      <p:sp>
        <p:nvSpPr>
          <p:cNvPr id="3" name="内容占位符 2"/>
          <p:cNvSpPr>
            <a:spLocks noGrp="1"/>
          </p:cNvSpPr>
          <p:nvPr>
            <p:ph idx="1"/>
          </p:nvPr>
        </p:nvSpPr>
        <p:spPr/>
        <p:txBody>
          <a:bodyPr>
            <a:normAutofit/>
          </a:bodyPr>
          <a:lstStyle/>
          <a:p>
            <a:pPr indent="-228600" fontAlgn="auto">
              <a:lnSpc>
                <a:spcPct val="100000"/>
              </a:lnSpc>
              <a:spcBef>
                <a:spcPts val="0"/>
              </a:spcBef>
            </a:pPr>
            <a:r>
              <a:rPr lang="zh-CN" altLang="en-US" sz="2400"/>
              <a:t>创建列表之后，可以使用</a:t>
            </a:r>
            <a:r>
              <a:rPr lang="zh-CN" altLang="en-US" sz="2400">
                <a:solidFill>
                  <a:srgbClr val="FF0000"/>
                </a:solidFill>
              </a:rPr>
              <a:t>整数</a:t>
            </a:r>
            <a:r>
              <a:rPr lang="zh-CN" altLang="en-US" sz="2400"/>
              <a:t>作为下标来访问其中的元素，其中</a:t>
            </a:r>
            <a:r>
              <a:rPr lang="zh-CN" altLang="en-US" sz="2400">
                <a:solidFill>
                  <a:srgbClr val="FF0000"/>
                </a:solidFill>
              </a:rPr>
              <a:t>0表示第1个元素</a:t>
            </a:r>
            <a:r>
              <a:rPr lang="zh-CN" altLang="en-US" sz="2400"/>
              <a:t>，1表示第2个元素，2表示第3个元素，以此类推；列表还支持使用负整数作为下标，其中</a:t>
            </a:r>
            <a:r>
              <a:rPr lang="zh-CN" altLang="en-US" sz="2400">
                <a:solidFill>
                  <a:srgbClr val="FF0000"/>
                </a:solidFill>
              </a:rPr>
              <a:t>-1表示最后1个元素</a:t>
            </a:r>
            <a:r>
              <a:rPr lang="zh-CN" altLang="en-US" sz="2400"/>
              <a:t>，-2表示倒数第2个元素，-3表示倒数第3个元素，以此类推。</a:t>
            </a:r>
          </a:p>
          <a:p>
            <a:pPr marL="0" indent="0" fontAlgn="auto">
              <a:lnSpc>
                <a:spcPct val="100000"/>
              </a:lnSpc>
              <a:spcBef>
                <a:spcPts val="0"/>
              </a:spcBef>
              <a:buNone/>
            </a:pPr>
            <a:r>
              <a:rPr lang="zh-CN" altLang="en-US" sz="2000">
                <a:latin typeface="Consolas" panose="020B0609020204030204" charset="0"/>
              </a:rPr>
              <a:t>&gt;&gt;&gt; x = list('Python')             #创建类别对象</a:t>
            </a:r>
          </a:p>
          <a:p>
            <a:pPr marL="0" indent="0" fontAlgn="auto">
              <a:lnSpc>
                <a:spcPct val="100000"/>
              </a:lnSpc>
              <a:spcBef>
                <a:spcPts val="0"/>
              </a:spcBef>
              <a:buNone/>
            </a:pPr>
            <a:r>
              <a:rPr lang="zh-CN" altLang="en-US" sz="2000">
                <a:latin typeface="Consolas" panose="020B0609020204030204" charset="0"/>
              </a:rPr>
              <a:t>&gt;&gt;&gt; x</a:t>
            </a:r>
          </a:p>
          <a:p>
            <a:pPr marL="0" indent="0" fontAlgn="auto">
              <a:lnSpc>
                <a:spcPct val="100000"/>
              </a:lnSpc>
              <a:spcBef>
                <a:spcPts val="0"/>
              </a:spcBef>
              <a:buNone/>
            </a:pPr>
            <a:r>
              <a:rPr lang="zh-CN" altLang="en-US" sz="2000">
                <a:solidFill>
                  <a:srgbClr val="00B0F0"/>
                </a:solidFill>
                <a:latin typeface="Consolas" panose="020B0609020204030204" charset="0"/>
              </a:rPr>
              <a:t>['P', 'y', 't', 'h', 'o', 'n']</a:t>
            </a:r>
          </a:p>
          <a:p>
            <a:pPr marL="0" indent="0" fontAlgn="auto">
              <a:lnSpc>
                <a:spcPct val="100000"/>
              </a:lnSpc>
              <a:spcBef>
                <a:spcPts val="0"/>
              </a:spcBef>
              <a:buNone/>
            </a:pPr>
            <a:r>
              <a:rPr lang="zh-CN" altLang="en-US" sz="2000">
                <a:latin typeface="Consolas" panose="020B0609020204030204" charset="0"/>
              </a:rPr>
              <a:t>&gt;&gt;&gt; x[0]                           #下标为0的元素，第一个元素</a:t>
            </a:r>
          </a:p>
          <a:p>
            <a:pPr marL="0" indent="0" fontAlgn="auto">
              <a:lnSpc>
                <a:spcPct val="100000"/>
              </a:lnSpc>
              <a:spcBef>
                <a:spcPts val="0"/>
              </a:spcBef>
              <a:buNone/>
            </a:pPr>
            <a:r>
              <a:rPr lang="zh-CN" altLang="en-US" sz="2000">
                <a:solidFill>
                  <a:srgbClr val="00B0F0"/>
                </a:solidFill>
                <a:latin typeface="Consolas" panose="020B0609020204030204" charset="0"/>
              </a:rPr>
              <a:t>'P'</a:t>
            </a:r>
          </a:p>
          <a:p>
            <a:pPr marL="0" indent="0" fontAlgn="auto">
              <a:lnSpc>
                <a:spcPct val="100000"/>
              </a:lnSpc>
              <a:spcBef>
                <a:spcPts val="0"/>
              </a:spcBef>
              <a:buNone/>
            </a:pPr>
            <a:r>
              <a:rPr lang="zh-CN" altLang="en-US" sz="2000">
                <a:latin typeface="Consolas" panose="020B0609020204030204" charset="0"/>
              </a:rPr>
              <a:t>&gt;&gt;&gt; x[-1]                          #下标为-1的元素，最后一个元素</a:t>
            </a:r>
          </a:p>
          <a:p>
            <a:pPr marL="0" indent="0" fontAlgn="auto">
              <a:lnSpc>
                <a:spcPct val="100000"/>
              </a:lnSpc>
              <a:spcBef>
                <a:spcPts val="0"/>
              </a:spcBef>
              <a:buNone/>
            </a:pPr>
            <a:r>
              <a:rPr lang="zh-CN" altLang="en-US" sz="2000">
                <a:solidFill>
                  <a:srgbClr val="00B0F0"/>
                </a:solidFill>
                <a:latin typeface="Consolas" panose="020B0609020204030204" charset="0"/>
              </a:rPr>
              <a:t>'n'</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9</a:t>
            </a:fld>
            <a:endParaRPr lang="zh-CN" altLang="en-US"/>
          </a:p>
        </p:txBody>
      </p:sp>
      <p:pic>
        <p:nvPicPr>
          <p:cNvPr id="5" name="图片 -2147482620"/>
          <p:cNvPicPr>
            <a:picLocks noChangeAspect="1"/>
          </p:cNvPicPr>
          <p:nvPr/>
        </p:nvPicPr>
        <p:blipFill>
          <a:blip r:embed="rId2">
            <a:lum/>
          </a:blip>
          <a:stretch>
            <a:fillRect/>
          </a:stretch>
        </p:blipFill>
        <p:spPr>
          <a:xfrm>
            <a:off x="2917190" y="4922520"/>
            <a:ext cx="4791075" cy="1346835"/>
          </a:xfrm>
          <a:prstGeom prst="rect">
            <a:avLst/>
          </a:prstGeom>
          <a:noFill/>
          <a:ln w="9525">
            <a:solidFill>
              <a:schemeClr val="accent1"/>
            </a:solidFill>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12162</Words>
  <Application>Microsoft Office PowerPoint</Application>
  <PresentationFormat>宽屏</PresentationFormat>
  <Paragraphs>1091</Paragraphs>
  <Slides>89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89</vt:i4>
      </vt:variant>
    </vt:vector>
  </HeadingPairs>
  <TitlesOfParts>
    <vt:vector size="96" baseType="lpstr">
      <vt:lpstr>宋体</vt:lpstr>
      <vt:lpstr>Arial</vt:lpstr>
      <vt:lpstr>Calibri</vt:lpstr>
      <vt:lpstr>Calibri Light</vt:lpstr>
      <vt:lpstr>Consolas</vt:lpstr>
      <vt:lpstr>Wingdings</vt:lpstr>
      <vt:lpstr>Office 主题</vt:lpstr>
      <vt:lpstr>第3章  详解Python序列结构</vt:lpstr>
      <vt:lpstr>第3章  详解Python序列结构</vt:lpstr>
      <vt:lpstr>3.1  列表：打了激素的数组</vt:lpstr>
      <vt:lpstr>3.1  列表：打了激素的数组</vt:lpstr>
      <vt:lpstr>3.1  列表：打了激素的数组</vt:lpstr>
      <vt:lpstr>3.1.1  列表创建与删除</vt:lpstr>
      <vt:lpstr>3.1.1  列表创建与删除</vt:lpstr>
      <vt:lpstr>3.1.1  列表创建与删除</vt:lpstr>
      <vt:lpstr>3.1.2  列表元素访问</vt:lpstr>
      <vt:lpstr>3.1.3  列表常用方法</vt:lpstr>
      <vt:lpstr>3.1.3  列表常用方法</vt:lpstr>
      <vt:lpstr>3.1.3  列表常用方法</vt:lpstr>
      <vt:lpstr>3.1.3  列表常用方法</vt:lpstr>
      <vt:lpstr>3.1.3  列表常用方法</vt:lpstr>
      <vt:lpstr>3.1.3  列表常用方法</vt:lpstr>
      <vt:lpstr>3.1.3  列表常用方法</vt:lpstr>
      <vt:lpstr>3.1.4  列表对象支持的运算符</vt:lpstr>
      <vt:lpstr>3.1.4  列表对象支持的运算符</vt:lpstr>
      <vt:lpstr>3.1.4  列表对象支持的运算符</vt:lpstr>
      <vt:lpstr>3.1.4  列表对象支持的运算符</vt:lpstr>
      <vt:lpstr>3.1.5  内置函数对列表的操作</vt:lpstr>
      <vt:lpstr>3.1.5  内置函数对列表的操作</vt:lpstr>
      <vt:lpstr>3.1.5  内置函数对列表的操作</vt:lpstr>
      <vt:lpstr>3.1.6  使用列表模拟向量运算</vt:lpstr>
      <vt:lpstr>3.1.7  列表推导式语法与应用案例</vt:lpstr>
      <vt:lpstr>3.1.7  列表推导式语法与应用案例</vt:lpstr>
      <vt:lpstr>3.1.7  列表推导式语法与应用案例</vt:lpstr>
      <vt:lpstr>3.1.7  列表推导式语法与应用案例</vt:lpstr>
      <vt:lpstr>3.1.7  列表推导式语法与应用案例</vt:lpstr>
      <vt:lpstr>3.1.7  列表推导式语法与应用案例</vt:lpstr>
      <vt:lpstr>3.1.7  列表推导式语法与应用案例</vt:lpstr>
      <vt:lpstr>3.1.7  列表推导式语法与应用案例</vt:lpstr>
      <vt:lpstr>3.1.7  列表推导式语法与应用案例</vt:lpstr>
      <vt:lpstr>3.1.7  列表推导式语法与应用案例</vt:lpstr>
      <vt:lpstr>3.1.8  切片操作的强大功能</vt:lpstr>
      <vt:lpstr>3.1.8  切片操作的强大功能</vt:lpstr>
      <vt:lpstr>3.1.8  切片操作的强大功能</vt:lpstr>
      <vt:lpstr>3.1.8  切片操作的强大功能</vt:lpstr>
      <vt:lpstr>3.1.8  切片操作的强大功能</vt:lpstr>
      <vt:lpstr>3.1.8  切片操作的强大功能</vt:lpstr>
      <vt:lpstr>3.1.8  切片操作的强大功能</vt:lpstr>
      <vt:lpstr>3.1.8  切片操作的强大功能</vt:lpstr>
      <vt:lpstr>3.2  元组：轻量级列表</vt:lpstr>
      <vt:lpstr>3.2.1  元组创建与元素访问</vt:lpstr>
      <vt:lpstr>3.2.1  元组创建与元素访问</vt:lpstr>
      <vt:lpstr>3.2.1  元组创建与元素访问</vt:lpstr>
      <vt:lpstr>3.2.2  元组与列表的异同点</vt:lpstr>
      <vt:lpstr>3.2.2  元组与列表的异同点</vt:lpstr>
      <vt:lpstr>3.2.2  元组与列表的异同点</vt:lpstr>
      <vt:lpstr>3.2.3  生成器推导式</vt:lpstr>
      <vt:lpstr>3.2.3  生成器推导式</vt:lpstr>
      <vt:lpstr>3.2.3  生成器推导式</vt:lpstr>
      <vt:lpstr>3.2.3  生成器推导式</vt:lpstr>
      <vt:lpstr>3.2.3  生成器推导式</vt:lpstr>
      <vt:lpstr>3.3  字典：反映对应关系的映射类型</vt:lpstr>
      <vt:lpstr>3.3.1  字典创建与删除</vt:lpstr>
      <vt:lpstr>3.3.2  字典元素的访问</vt:lpstr>
      <vt:lpstr>3.3.2  字典元素的访问</vt:lpstr>
      <vt:lpstr>3.3.2  字典元素的访问</vt:lpstr>
      <vt:lpstr>3.3.3  元素添加、修改与删除</vt:lpstr>
      <vt:lpstr>3.3.3  元素添加、修改与删除</vt:lpstr>
      <vt:lpstr>3.3.3  元素添加、修改与删除</vt:lpstr>
      <vt:lpstr>3.3.4  标准库collections中与字典有关的类</vt:lpstr>
      <vt:lpstr>3.3.4  标准库collections中与字典有关的类</vt:lpstr>
      <vt:lpstr>3.3.4  标准库collections中与字典有关的类</vt:lpstr>
      <vt:lpstr>3.4  集合：元素之间不允许重复</vt:lpstr>
      <vt:lpstr>3.4.1  集合对象的创建与删除</vt:lpstr>
      <vt:lpstr>3.4.2  集合操作与运算</vt:lpstr>
      <vt:lpstr>3.4.2  集合操作与运算</vt:lpstr>
      <vt:lpstr>3.4.2  集合操作与运算</vt:lpstr>
      <vt:lpstr>3.4.2  集合操作与运算</vt:lpstr>
      <vt:lpstr>3.4.3  不可变集合frozenset</vt:lpstr>
      <vt:lpstr>3.4.4  集合应用案例</vt:lpstr>
      <vt:lpstr>3.4.4  集合应用案例</vt:lpstr>
      <vt:lpstr>3.4.4  集合应用案例</vt:lpstr>
      <vt:lpstr>3.4.4  集合应用案例</vt:lpstr>
      <vt:lpstr>3.5  序列解包的多种形式和用法</vt:lpstr>
      <vt:lpstr>3.5  序列解包的多种形式和用法</vt:lpstr>
      <vt:lpstr>3.5  序列解包的多种形式和用法</vt:lpstr>
      <vt:lpstr>3.5  序列解包的多种形式和用法</vt:lpstr>
      <vt:lpstr>3.5  序列解包的多种形式和用法</vt:lpstr>
      <vt:lpstr>3.6  标准库中的其他常用数据类型</vt:lpstr>
      <vt:lpstr>3.6.1  枚举类型</vt:lpstr>
      <vt:lpstr>3.6.2  数组类型</vt:lpstr>
      <vt:lpstr>3.6.3  队列</vt:lpstr>
      <vt:lpstr>3.6.4  具名元组</vt:lpstr>
      <vt:lpstr>3.6.5  堆</vt:lpstr>
      <vt:lpstr>3.6.5  堆</vt:lpstr>
      <vt:lpstr>3.6.5  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详解Python序列结构</dc:title>
  <dc:creator>Dong</dc:creator>
  <cp:lastModifiedBy>yu bl</cp:lastModifiedBy>
  <cp:revision>350</cp:revision>
  <dcterms:created xsi:type="dcterms:W3CDTF">2015-05-05T08:02:00Z</dcterms:created>
  <dcterms:modified xsi:type="dcterms:W3CDTF">2021-05-22T08:45:58Z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