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848" r:id="rId3"/>
    <p:sldId id="1773" r:id="rId4"/>
    <p:sldId id="1774" r:id="rId5"/>
    <p:sldId id="1775" r:id="rId6"/>
    <p:sldId id="1776" r:id="rId7"/>
    <p:sldId id="1777" r:id="rId8"/>
    <p:sldId id="1778" r:id="rId9"/>
    <p:sldId id="1779" r:id="rId10"/>
    <p:sldId id="1780" r:id="rId11"/>
    <p:sldId id="1781" r:id="rId12"/>
    <p:sldId id="1782" r:id="rId13"/>
    <p:sldId id="1783" r:id="rId14"/>
    <p:sldId id="1784" r:id="rId15"/>
    <p:sldId id="1785" r:id="rId16"/>
    <p:sldId id="1786" r:id="rId17"/>
    <p:sldId id="1787" r:id="rId18"/>
    <p:sldId id="1788" r:id="rId19"/>
    <p:sldId id="1809" r:id="rId20"/>
    <p:sldId id="1789" r:id="rId21"/>
    <p:sldId id="1790" r:id="rId22"/>
    <p:sldId id="1791" r:id="rId23"/>
    <p:sldId id="1792" r:id="rId24"/>
    <p:sldId id="1793" r:id="rId25"/>
    <p:sldId id="1794" r:id="rId26"/>
    <p:sldId id="1795" r:id="rId27"/>
    <p:sldId id="1796" r:id="rId28"/>
    <p:sldId id="1797" r:id="rId29"/>
    <p:sldId id="1810" r:id="rId30"/>
    <p:sldId id="1811" r:id="rId31"/>
    <p:sldId id="1798" r:id="rId32"/>
    <p:sldId id="1799" r:id="rId33"/>
    <p:sldId id="1800" r:id="rId34"/>
    <p:sldId id="1818" r:id="rId35"/>
    <p:sldId id="1819" r:id="rId36"/>
    <p:sldId id="1820" r:id="rId37"/>
    <p:sldId id="1801" r:id="rId38"/>
    <p:sldId id="1802" r:id="rId39"/>
    <p:sldId id="1803" r:id="rId40"/>
    <p:sldId id="1804" r:id="rId41"/>
    <p:sldId id="1805" r:id="rId42"/>
    <p:sldId id="1812" r:id="rId43"/>
    <p:sldId id="1813" r:id="rId44"/>
    <p:sldId id="1814" r:id="rId45"/>
    <p:sldId id="1815" r:id="rId46"/>
    <p:sldId id="1816" r:id="rId47"/>
    <p:sldId id="1817" r:id="rId48"/>
    <p:sldId id="1806" r:id="rId49"/>
    <p:sldId id="1807" r:id="rId50"/>
    <p:sldId id="1808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notesMaster" Target="notesMasters/notesMaster1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dotDmnd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" y="4445"/>
            <a:ext cx="12157075" cy="1002030"/>
          </a:xfrm>
          <a:gradFill>
            <a:gsLst>
              <a:gs pos="100000">
                <a:srgbClr val="0070C0"/>
              </a:gs>
              <a:gs pos="53000">
                <a:schemeClr val="accent1">
                  <a:lumMod val="45000"/>
                  <a:lumOff val="55000"/>
                </a:schemeClr>
              </a:gs>
              <a:gs pos="29000">
                <a:schemeClr val="accent1">
                  <a:lumMod val="45000"/>
                  <a:lumOff val="55000"/>
                </a:schemeClr>
              </a:gs>
              <a:gs pos="1000">
                <a:schemeClr val="accent1">
                  <a:lumMod val="30000"/>
                  <a:lumOff val="70000"/>
                </a:schemeClr>
              </a:gs>
            </a:gsLst>
            <a:lin ang="8100000" scaled="0"/>
          </a:gra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6399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905" y="1040765"/>
            <a:ext cx="12157075" cy="0"/>
          </a:xfrm>
          <a:prstGeom prst="line">
            <a:avLst/>
          </a:prstGeom>
          <a:ln w="66675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9915" y="1062990"/>
            <a:ext cx="0" cy="5121275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44" name="图片 3" descr="webwxgetmsgim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795" y="4961890"/>
            <a:ext cx="1861185" cy="1862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640" y="1122680"/>
            <a:ext cx="12091670" cy="2387600"/>
          </a:xfrm>
        </p:spPr>
        <p:txBody>
          <a:bodyPr/>
          <a:p>
            <a:pPr fontAlgn="auto">
              <a:lnSpc>
                <a:spcPct val="120000"/>
              </a:lnSpc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 程序控制结构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298065"/>
          </a:xfrm>
        </p:spPr>
        <p:txBody>
          <a:bodyPr>
            <a:normAutofit/>
          </a:bodyPr>
          <a:p>
            <a:endParaRPr lang="zh-CN" altLang="en-US" sz="2800"/>
          </a:p>
          <a:p>
            <a:r>
              <a:rPr lang="zh-CN" altLang="en-US" sz="2800"/>
              <a:t>董付国</a:t>
            </a:r>
            <a:endParaRPr lang="zh-CN" altLang="en-US" sz="2800"/>
          </a:p>
          <a:p>
            <a:r>
              <a:rPr lang="zh-CN" altLang="en-US" sz="2800"/>
              <a:t>微信公众号：</a:t>
            </a:r>
            <a:r>
              <a:rPr lang="en-US" altLang="zh-CN" sz="2800"/>
              <a:t>Python</a:t>
            </a:r>
            <a:r>
              <a:rPr lang="zh-CN" altLang="en-US" sz="2800"/>
              <a:t>小屋</a:t>
            </a:r>
            <a:endParaRPr lang="zh-CN" alt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4.2.1  单分支选择结构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4578" name="文本占位符 23554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if </a:t>
            </a: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:</a:t>
            </a:r>
            <a:endParaRPr lang="en-US" altLang="zh-CN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x = input('Input two number:')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a, b = map(int, x.split())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if a &gt; b: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   a, b = b, a    #</a:t>
            </a:r>
            <a:r>
              <a:rPr lang="zh-CN" altLang="en-US" sz="2000" kern="1200" dirty="0">
                <a:latin typeface="Consolas" panose="020B0609020204030204" charset="0"/>
                <a:ea typeface="+mn-ea"/>
                <a:cs typeface="+mn-cs"/>
              </a:rPr>
              <a:t>序列解包，交换两个变量的值</a:t>
            </a:r>
            <a:endParaRPr lang="zh-CN" altLang="en-US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print(a, b)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</p:txBody>
      </p:sp>
      <p:graphicFrame>
        <p:nvGraphicFramePr>
          <p:cNvPr id="24579" name="Object -2147482619"/>
          <p:cNvGraphicFramePr/>
          <p:nvPr/>
        </p:nvGraphicFramePr>
        <p:xfrm>
          <a:off x="7284720" y="1321435"/>
          <a:ext cx="3319780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381250" imgH="3064510" progId="Visio.Drawing.11">
                  <p:embed/>
                </p:oleObj>
              </mc:Choice>
              <mc:Fallback>
                <p:oleObj name="" r:id="rId1" imgW="2381250" imgH="306451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84720" y="1321435"/>
                        <a:ext cx="3319780" cy="375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4.2.2  双分支选择结构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5602" name="文本占位符 24578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>
            <a:normAutofit lnSpcReduction="10000"/>
          </a:bodyPr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if </a:t>
            </a: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:</a:t>
            </a:r>
            <a:endParaRPr lang="en-US" altLang="zh-CN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1</a:t>
            </a:r>
            <a:endParaRPr lang="en-US" altLang="zh-CN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else:</a:t>
            </a:r>
            <a:endParaRPr lang="en-US" altLang="zh-CN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2</a:t>
            </a:r>
            <a:endParaRPr lang="en-US" altLang="zh-CN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&gt;&gt;&gt; chTest = ['1', '2', '3', '4', '5']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&gt;&gt;&gt; if chTest: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	  print(chTest)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else: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	  print('Empty')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['1', '2', '3', '4', '5']</a:t>
            </a:r>
            <a:endParaRPr lang="en-US" altLang="zh-CN" sz="2000" kern="120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graphicFrame>
        <p:nvGraphicFramePr>
          <p:cNvPr id="25603" name="Object -2147482618"/>
          <p:cNvGraphicFramePr>
            <a:graphicFrameLocks noChangeAspect="1"/>
          </p:cNvGraphicFramePr>
          <p:nvPr/>
        </p:nvGraphicFramePr>
        <p:xfrm>
          <a:off x="6366510" y="1321435"/>
          <a:ext cx="3909695" cy="426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255645" imgH="3547110" progId="Visio.Drawing.11">
                  <p:embed/>
                </p:oleObj>
              </mc:Choice>
              <mc:Fallback>
                <p:oleObj name="" r:id="rId1" imgW="3255645" imgH="354711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66510" y="1321435"/>
                        <a:ext cx="3909695" cy="4262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4.2.2  双分支选择结构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indent="-208280"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 sz="2400"/>
              <a:t>问题解决：鸡兔同笼。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jitu, tui = map(int, input('请输入鸡兔总数和腿总数：').split())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tu = (tui - jitu*2) / 2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if int(tu) == tu: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print('鸡：{0},兔：{1}'.format(int(jitu-tu), int(tu)))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else: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print('数据不正确，无解')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4.2.2  双分支选择结构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Python还提供了一个</a:t>
            </a:r>
            <a:r>
              <a:rPr lang="zh-CN" altLang="en-US" sz="2400">
                <a:solidFill>
                  <a:srgbClr val="FF0000"/>
                </a:solidFill>
              </a:rPr>
              <a:t>三元运算符</a:t>
            </a:r>
            <a:r>
              <a:rPr lang="zh-CN" altLang="en-US" sz="2400"/>
              <a:t>，并且在三元运算符构成的表达式中还可以嵌套三元运算符，可以实现与选择结构相似的效果。语法为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value1 if condition else value2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r>
              <a:rPr lang="zh-CN" altLang="en-US" sz="2400"/>
              <a:t>当条件表达式condition的值与True等价时，表达式的值为value1，否则表达式的值为value2。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b = 6 if a&gt;13 else 9         #赋值运算符优先级非常低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b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9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4.2.3  多分支选择结构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if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表达式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1: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   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语句块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1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elif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表达式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2: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   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语句块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2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elif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表达式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3: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   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语句块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3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else: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   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语句块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4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charset="0"/>
                <a:sym typeface="+mn-ea"/>
              </a:rPr>
              <a:t>其中，关键字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elif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是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else if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的缩写。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4.2.3  多分支选择结构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139055"/>
          </a:xfrm>
        </p:spPr>
        <p:txBody>
          <a:bodyPr>
            <a:normAutofit/>
          </a:bodyPr>
          <a:p>
            <a:pPr marR="0" lvl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charset="0"/>
              <a:buChar char=""/>
              <a:defRPr/>
            </a:pPr>
            <a:r>
              <a:rPr lang="zh-CN" altLang="en-US" sz="2400" b="1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问题解决：</a:t>
            </a:r>
            <a:r>
              <a:rPr lang="zh-CN" altLang="en-US" sz="240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使用多分支选择结构将成绩从百分制变换到等级制。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def func(score):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if score &gt; 100 or score &lt; 0: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    return 'wrong score.must between 0 and 100.'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elif score &gt;= 90: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    return 'A'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elif score &gt;= 80: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    return 'B'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elif score &gt;= 70: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    return 'C'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elif score &gt;= 60: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    return 'D'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else: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    return 'E'	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4.2.4  选择结构的嵌套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0722" name="文本占位符 29698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if 表达式1: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    语句块1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    if 表达式2: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        语句块2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    else: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        语句块3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else: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    if 表达式4: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        语句块4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注意：</a:t>
            </a:r>
            <a:r>
              <a:rPr lang="zh-CN" altLang="en-US" sz="20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缩进必须要正确并且一致</a:t>
            </a: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。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</p:txBody>
      </p:sp>
      <p:pic>
        <p:nvPicPr>
          <p:cNvPr id="30723" name="Picture -21474826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9695" y="1321435"/>
            <a:ext cx="2597150" cy="3400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4.2.4  选择结构的嵌套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400" b="1"/>
              <a:t>问题解决：</a:t>
            </a:r>
            <a:r>
              <a:rPr lang="zh-CN" altLang="en-US" sz="240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使用嵌套选择结构将成绩从百分制变换到等级制。</a:t>
            </a:r>
            <a:endParaRPr lang="zh-CN" altLang="en-US" sz="2400"/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def func(score):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degree = 'DCBAAE'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if score &gt; 100 or score &lt; 0: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    return 'wrong score.must between 0 and 100.'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else: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    index = (score - 60) // 10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    if index &gt;= 0: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        return degree[index]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    else: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        return degree[-1]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4.2.5  构建跳转表实现多分支选择结构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funcDict = {'1':lambda:print('You input 1'),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            '2':lambda:print('You input 2'),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            '3':lambda:print('You input 3')}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x = input('Input an integer to call different function:')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func = funcDict.get(x, None)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if func: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    func()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else: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    print('Wrong integer.')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4.3  </a:t>
            </a:r>
            <a:r>
              <a:rPr lang="zh-CN" altLang="en-US"/>
              <a:t>循环结构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Python主要有for循环和while循环两种形式的循环结构，多个循环可以嵌套使用，并且还经常和选择结构嵌套使用来实现复杂的业务逻辑。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while循环一般用于循环次数难以提前确定的情况，当然也可以用于循环次数确定的情况；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for循环一般用于循环次数可以提前确定的情况，尤其适用于枚举或遍历序列或迭代对象中元素的场合。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 程序控制结构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有了合适的数据类型和数据结构之后，还要依赖于选择和循环结构来实现特定的业务逻辑。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一个完整的选择结构或循环结构可以看作是一个大的“语句”，从这个角度来讲，程序中的多条“语句”是顺序执行的。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4.3  </a:t>
            </a:r>
            <a:r>
              <a:rPr lang="zh-CN" altLang="en-US">
                <a:sym typeface="+mn-ea"/>
              </a:rPr>
              <a:t>循环结构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对于带有else子句的循环结构，如果循环因为条件表达式不成立或序列遍历结束而</a:t>
            </a:r>
            <a:r>
              <a:rPr lang="zh-CN" altLang="en-US" sz="2400">
                <a:solidFill>
                  <a:srgbClr val="FF0000"/>
                </a:solidFill>
              </a:rPr>
              <a:t>自然结束时则执行</a:t>
            </a:r>
            <a:r>
              <a:rPr lang="zh-CN" altLang="en-US" sz="2400"/>
              <a:t>else结构中的语句，如果循环是因为执行了break语句而导致循环</a:t>
            </a:r>
            <a:r>
              <a:rPr lang="zh-CN" altLang="en-US" sz="2400">
                <a:solidFill>
                  <a:srgbClr val="FF0000"/>
                </a:solidFill>
              </a:rPr>
              <a:t>提前结束则不会</a:t>
            </a:r>
            <a:r>
              <a:rPr lang="zh-CN" altLang="en-US" sz="2400"/>
              <a:t>执行else中的语句。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4.3.1  for循环与while循环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/>
              <a:t>两种循环结构的完整语法形式分别为：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while 条件表达式: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循环体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[else: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else子句代码块]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/>
              <a:t>和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for 取值 in 序列或迭代对象: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循环体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[else: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else子句代码块]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4.3.1  for循环与while循环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b="1"/>
              <a:t>问题解决：</a:t>
            </a:r>
            <a:r>
              <a:rPr lang="zh-CN" altLang="en-US" sz="2400"/>
              <a:t>使用循环结构遍历并输出列表中的所有元素。</a:t>
            </a:r>
            <a:endParaRPr lang="zh-CN" altLang="en-US" sz="2400"/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a_list = ['a', 'b', 'mpilgrim', 'z', 'example']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for i, v in enumerate(a_list):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print('列表的第', i+1, '个元素是：', v)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4.3.1  for循环与while循环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b="1"/>
              <a:t>问题解决：</a:t>
            </a:r>
            <a:r>
              <a:rPr lang="zh-CN" altLang="en-US" sz="2400"/>
              <a:t>输出1~100之间能被7整除但不能同时被5整除的所有整数。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for i in range(1, 101):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if i%7==0 and i%5!=0: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    print(i)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4.3.1  for循环与while循环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b="1"/>
              <a:t>问题解决：</a:t>
            </a:r>
            <a:r>
              <a:rPr lang="zh-CN" altLang="en-US" sz="2400"/>
              <a:t>使用嵌套的循环结构打印九九乘法表。</a:t>
            </a:r>
            <a:endParaRPr lang="zh-CN" altLang="en-US" sz="2400"/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for i in range(1, 10):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for j in range(1, i+1):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    print('{0}*{1}={2}'.format(i,j,i*j), end='  ')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print()                    #打印空行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4.3.1  for循环与while循环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b="1"/>
              <a:t>问题解决：</a:t>
            </a:r>
            <a:r>
              <a:rPr lang="zh-CN" altLang="en-US" sz="2400"/>
              <a:t>计算1+2+3+…+99+100的结果。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s = 0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for i in range(1, 101):            #不包括101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s += i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else: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print(s)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400">
                <a:latin typeface="Consolas" panose="020B0609020204030204" charset="0"/>
              </a:rPr>
              <a:t>或直接计算：</a:t>
            </a:r>
            <a:endParaRPr lang="zh-CN" altLang="en-US" sz="24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sum(range(1,101))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5050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4.3.2  break与continue语句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一旦break语句被执行，将使得</a:t>
            </a:r>
            <a:r>
              <a:rPr lang="zh-CN" altLang="en-US" sz="2400">
                <a:solidFill>
                  <a:srgbClr val="FF0000"/>
                </a:solidFill>
              </a:rPr>
              <a:t>break语句所属层次的循环提前结束</a:t>
            </a:r>
            <a:r>
              <a:rPr lang="zh-CN" altLang="en-US" sz="2400"/>
              <a:t>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continue语句的作用是</a:t>
            </a:r>
            <a:r>
              <a:rPr lang="zh-CN" altLang="en-US" sz="2400">
                <a:solidFill>
                  <a:srgbClr val="FF0000"/>
                </a:solidFill>
              </a:rPr>
              <a:t>提前结束本次循环</a:t>
            </a:r>
            <a:r>
              <a:rPr lang="zh-CN" altLang="en-US" sz="2400"/>
              <a:t>，忽略continue之后的所有语句，</a:t>
            </a:r>
            <a:r>
              <a:rPr lang="zh-CN" altLang="en-US" sz="2400">
                <a:solidFill>
                  <a:srgbClr val="FF0000"/>
                </a:solidFill>
              </a:rPr>
              <a:t>提前进入下一次循环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4.3.2  break与continue语句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194310"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 sz="2400" b="1"/>
              <a:t>问题解决：</a:t>
            </a:r>
            <a:r>
              <a:rPr lang="zh-CN" altLang="en-US" sz="2400"/>
              <a:t>计算小于</a:t>
            </a:r>
            <a:r>
              <a:rPr lang="en-US" altLang="zh-CN" sz="2400"/>
              <a:t>100</a:t>
            </a:r>
            <a:r>
              <a:rPr lang="zh-CN" altLang="en-US" sz="2400"/>
              <a:t>的最大素数。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for n in range(100, 1, -1):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if n%2 == 0: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continue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for i in range(3, int(n**0.5)+1, 2):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if n%i == 0: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#结束内循环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break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else: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print(n)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#结束外循环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break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4.3.3  循环代码优化技巧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digits = (1, 2, 3, 4)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for i in range(1000):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    result = []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    for i in digits: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        for j in digits: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            for k in digits: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                result.append(i*100+j*10+k)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4.3.3  循环代码优化技巧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for i in range(1000):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    result = []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    for i in digits: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        i = i*100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        for j in digits: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            j = j*10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            for k in digits: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                result.append(i+j+k)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4.1  </a:t>
            </a:r>
            <a:r>
              <a:rPr lang="zh-CN" altLang="en-US"/>
              <a:t>条件表达式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在选择和循环结构中，条件表达式的值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只要不是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False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（或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0.0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0j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等）、空值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None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、空列表、空元组、空集合、空字典、空字符串、空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range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对象或其他空迭代对象，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Python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解释器均认为与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True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等价。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4.4  </a:t>
            </a:r>
            <a:r>
              <a:rPr lang="zh-CN" altLang="en-US"/>
              <a:t>精彩案例赏析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400675"/>
          </a:xfrm>
        </p:spPr>
        <p:txBody>
          <a:bodyPr>
            <a:normAutofit/>
          </a:bodyPr>
          <a:p>
            <a:pPr indent="-22860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/>
              <a:t>示例4-1</a:t>
            </a:r>
            <a:r>
              <a:rPr lang="zh-CN" altLang="en-US" sz="2400"/>
              <a:t>  输入若干个成绩，求所有成绩的平均分。每输入一个成绩后询问是否继续输入下一个成绩，回答“yes”就继续输入下一个成绩，回答“no”就停止输入成绩。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</a:t>
            </a:r>
            <a:r>
              <a:rPr lang="zh-CN" altLang="en-US">
                <a:sym typeface="+mn-ea"/>
              </a:rPr>
              <a:t>精彩案例赏析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820400" cy="5035550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numbers = []                         #使用列表存放临时数据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while True: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x = input('请输入一个成绩：')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try:                             #异常处理结构有关知识见第11章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numbers.append(float(x))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except: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print('不是合法成绩')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while True: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flag = input('继续输入吗？（yes/no）')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if flag.lower() not in ('yes', 'no'): #限定用户输入内容必须为yes或no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    print('只能输入yes或no')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else: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    break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if flag.lower()=='no':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break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print(sum(numbers)/len(numbers))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</a:t>
            </a:r>
            <a:r>
              <a:rPr lang="zh-CN" altLang="en-US">
                <a:sym typeface="+mn-ea"/>
              </a:rPr>
              <a:t>精彩案例赏析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/>
              <a:t>示例4-2</a:t>
            </a:r>
            <a:r>
              <a:rPr lang="zh-CN" altLang="en-US" sz="2400"/>
              <a:t>  编写程序，判断今天是今年的第几天。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import time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date = time.localtime()                         #获取当前日期时间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year, month, day = date[:3]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day_month = [31, 28, 31, 30, 31, 30, 31, 31, 30, 31, 30, 31]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if year%400==0 or (year%4==0 and year%100!=0):   #判断是否为闰年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day_month[1] = 29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if month==1: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print(day)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else: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print(sum(day_month[:month-1])+day)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Font typeface="Arial" panose="020B0604020202020204" pitchFamily="34" charset="0"/>
            </a:pPr>
            <a:r>
              <a:rPr lang="en-US" altLang="zh-CN">
                <a:sym typeface="+mn-ea"/>
              </a:rPr>
              <a:t>4.4  </a:t>
            </a:r>
            <a:r>
              <a:rPr lang="zh-CN" altLang="en-US">
                <a:sym typeface="+mn-ea"/>
              </a:rPr>
              <a:t>精彩案例赏析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/>
              <a:t>&gt;&gt;&gt; import datetime</a:t>
            </a:r>
            <a:endParaRPr 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/>
              <a:t>&gt;&gt;&gt; Today = datetime.date.today()</a:t>
            </a:r>
            <a:endParaRPr 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/>
              <a:t>&gt;&gt;&gt; Today</a:t>
            </a:r>
            <a:endParaRPr 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</a:rPr>
              <a:t>datetime.date(2016, 10, 8)</a:t>
            </a:r>
            <a:endParaRPr lang="en-US" sz="2000">
              <a:solidFill>
                <a:srgbClr val="00B0F0"/>
              </a:solidFill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/>
              <a:t>&gt;&gt;&gt; Today - datetime.date(Today.year, 1, 1) + datetime.timedelta(days=1)</a:t>
            </a:r>
            <a:endParaRPr 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</a:rPr>
              <a:t>datetime.timedelta(282)</a:t>
            </a:r>
            <a:endParaRPr lang="en-US" sz="2000">
              <a:solidFill>
                <a:srgbClr val="00B0F0"/>
              </a:solidFill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/>
              <a:t>&gt;&gt;&gt; Today.timetuple().tm_yday        #今天是今年的第几天</a:t>
            </a:r>
            <a:endParaRPr 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</a:rPr>
              <a:t>282</a:t>
            </a:r>
            <a:endParaRPr lang="en-US" sz="2000">
              <a:solidFill>
                <a:srgbClr val="00B0F0"/>
              </a:solidFill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/>
              <a:t>&gt;&gt;&gt; Today.replace(year=2013)         #替换日期中的年</a:t>
            </a:r>
            <a:endParaRPr 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</a:rPr>
              <a:t>datetime.date(2013, 10, 8)</a:t>
            </a:r>
            <a:endParaRPr lang="en-US" sz="2000">
              <a:solidFill>
                <a:srgbClr val="00B0F0"/>
              </a:solidFill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/>
              <a:t>&gt;&gt;&gt; Today.replace(month=1)           #替换日期中的月</a:t>
            </a:r>
            <a:endParaRPr 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</a:rPr>
              <a:t>datetime.date(2016, 1, 8)</a:t>
            </a:r>
            <a:endParaRPr lang="en-US" sz="200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</a:t>
            </a:r>
            <a:r>
              <a:rPr lang="zh-CN" altLang="en-US">
                <a:sym typeface="+mn-ea"/>
              </a:rPr>
              <a:t>精彩案例赏析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20636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now = datetime.datetime.now()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now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datetime.datetime(2016, 10, 8, 15, 55, 16, 272174)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now.replace(second=30)              #替换日期时间中的秒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datetime.datetime(2016, 10, 8, 15, 55, 30, 272174)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now + datetime.timedelta(days=5)    #计算5天后的日期时间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datetime.datetime(2016, 10, 13, 15, 55, 16, 272174)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now + datetime.timedelta(weeks=-5)  #计算5周前的日期时间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datetime.datetime(2016, 9, 3, 15, 55, 16, 272174)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def daysBetween(year1, month1, day1, year2, month2, day2):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from datetime import date           #计算两个日期之间相差多少天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dif = date(year1, month1, day1) - date(year2, month2, day2)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return dif.days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daysBetween(2016, 12, 11, 2016, 11, 27)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14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daysBetween(2016, 12, 11, 2011, 11, 27)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1841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</a:t>
            </a:r>
            <a:r>
              <a:rPr lang="zh-CN" altLang="en-US">
                <a:sym typeface="+mn-ea"/>
              </a:rPr>
              <a:t>精彩案例赏析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Consolas" panose="020B0609020204030204" charset="0"/>
              </a:rPr>
              <a:t>标准库calendar也提供了一些与日期操作有关的方法。</a:t>
            </a:r>
            <a:endParaRPr lang="en-US" sz="24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&gt;&gt;&gt; import calendar                   #导入模块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&gt;&gt;&gt; print(calendar.calendar(2016))       #查看2016年日历表，结果略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&gt;&gt;&gt; print(calendar.month(2016, 11))      #查看2016年11月份的日历表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&gt;&gt;&gt; calendar.isleap(2016)              #判断是否为闰年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True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&gt;&gt;&gt; calendar.weekday(2016, 10, 26)      #查看指定日期是周几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2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</a:t>
            </a:r>
            <a:r>
              <a:rPr lang="zh-CN" altLang="en-US">
                <a:sym typeface="+mn-ea"/>
              </a:rPr>
              <a:t>精彩案例赏析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b="1"/>
              <a:t>示例4-3</a:t>
            </a:r>
            <a:r>
              <a:rPr lang="zh-CN" altLang="en-US" sz="2400"/>
              <a:t>  编写代码，输出由星号*组成的菱形图案，并且可以灵活控制图案的大小。</a:t>
            </a:r>
            <a:endParaRPr lang="zh-CN" altLang="en-US" sz="2400"/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def main(n):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for i in range(n):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    print((' * '*i).center(n*3))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for i in range(n, 0, -1):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    print((' * '*i).center(n*3))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5030" y="1755140"/>
            <a:ext cx="4999990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</a:t>
            </a:r>
            <a:r>
              <a:rPr lang="zh-CN" altLang="en-US">
                <a:sym typeface="+mn-ea"/>
              </a:rPr>
              <a:t>精彩案例赏析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b="1"/>
              <a:t>示例4-4</a:t>
            </a:r>
            <a:r>
              <a:rPr lang="zh-CN" altLang="en-US" sz="2400"/>
              <a:t>  快速判断一个数是否为素数。</a:t>
            </a:r>
            <a:endParaRPr lang="zh-CN" altLang="en-US" sz="2400"/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n = input("Input an integer:")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n = int(n)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if n == 2: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print('Yes')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</a:t>
            </a:r>
            <a:r>
              <a:rPr lang="zh-CN" altLang="en-US">
                <a:sym typeface="+mn-ea"/>
              </a:rPr>
              <a:t>精彩案例赏析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#偶数必然不是素数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elif n%2 == 0: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print('No')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else: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#大于5的素数必然出现在6的倍数两侧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#因为6x+2、6x+3、6x+4肯定不是素数，假设x为大于1的自然数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m = n % 6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if m!=1 and m!=5: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print('No')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else: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for i in range(3, int(n**0.5)+1, 2):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if n%i == 0: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    print('No')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    break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else: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print('Yes')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</a:t>
            </a:r>
            <a:r>
              <a:rPr lang="zh-CN" altLang="en-US">
                <a:sym typeface="+mn-ea"/>
              </a:rPr>
              <a:t>精彩案例赏析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321435"/>
            <a:ext cx="11014710" cy="4639945"/>
          </a:xfrm>
        </p:spPr>
        <p:txBody>
          <a:bodyPr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示例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4-5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编写程序，计算组合数C(n,i)，即从n个元素中任选i个，有多少种选法。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根据组合数定义，需要计算3个数的阶乘，在很多编程语言中都很难直接使用整型变量表示大数的阶乘结果，虽然Python并不存在这个问题，但是计算大数的阶乘仍需要相当多的时间。本例提供另一种计算方法：以Cni(8,3)为例，按定义式展开如下，对于(5,8]区间的数，分子上出现一次而分母上没出现；(3,5]区间的数在分子、分母上各出现一次；[1,3]区间的数分子上出现一次而分母上出现两次。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3731" name="Content Placeholder 3">
            <a:hlinkClick r:id="" action="ppaction://ole?verb="/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885950" y="4271963"/>
          <a:ext cx="699135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705100" imgH="419100" progId="Equation.KSEE3">
                  <p:embed/>
                </p:oleObj>
              </mc:Choice>
              <mc:Fallback>
                <p:oleObj name="" r:id="rId1" imgW="2705100" imgH="4191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85950" y="4271963"/>
                        <a:ext cx="6991350" cy="9667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4.1  </a:t>
            </a:r>
            <a:r>
              <a:rPr lang="zh-CN" altLang="en-US">
                <a:sym typeface="+mn-ea"/>
              </a:rPr>
              <a:t>条件表达式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（1）关系运算符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Python中的关系运算符</a:t>
            </a:r>
            <a:r>
              <a:rPr lang="zh-CN" altLang="en-US" sz="2400">
                <a:solidFill>
                  <a:srgbClr val="FF0000"/>
                </a:solidFill>
              </a:rPr>
              <a:t>可以连续使用</a:t>
            </a:r>
            <a:r>
              <a:rPr lang="zh-CN" altLang="en-US" sz="2400"/>
              <a:t>，这样不仅可以减少代码量，也比较符合人类的思维方式。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print(1&lt;2&lt;3)                 #等价于1&lt;2 and 2&lt;3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True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print(1&lt;2&gt;3)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False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print(1&lt;3&gt;2)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True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</a:t>
            </a:r>
            <a:r>
              <a:rPr lang="zh-CN" altLang="en-US">
                <a:sym typeface="+mn-ea"/>
              </a:rPr>
              <a:t>精彩案例赏析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1042650" cy="463994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def Cni2(n, i):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if not (isinstance(n,int) and isinstance(i,int) and n&gt;=i):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print(</a:t>
            </a:r>
            <a:r>
              <a:rPr lang="zh-CN" altLang="en-US" sz="1800">
                <a:latin typeface="Consolas" panose="020B0609020204030204" charset="0"/>
              </a:rPr>
              <a:t>'n and i must be integers and n must be larger than or equal to i.'</a:t>
            </a:r>
            <a:r>
              <a:rPr lang="zh-CN" altLang="en-US" sz="2000">
                <a:latin typeface="Consolas" panose="020B0609020204030204" charset="0"/>
              </a:rPr>
              <a:t>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return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result = 1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Min, Max = sorted((i,n-i))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for i in range(n,0,-1):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if i&gt;Max: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result *= i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elif i&lt;=Min: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result /= i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return result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print(Cni2(6,2))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</a:t>
            </a:r>
            <a:r>
              <a:rPr lang="zh-CN" altLang="en-US">
                <a:sym typeface="+mn-ea"/>
              </a:rPr>
              <a:t>精彩案例赏析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en-US" sz="2400"/>
              <a:t>Python标准库itertools提供了组合函数combinations()、排列函数permutations()、用于循环遍历可迭代对象元素的函数cycle()、根据一个序列的值对另一个序列进行过滤的函数compress()、根据函数返回值对序列进行分组的函数groupby()、返回包含无限连续值的count对象的count函数()、计算笛卡尔积的函数product()等等。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</a:t>
            </a:r>
            <a:r>
              <a:rPr lang="zh-CN" altLang="en-US">
                <a:sym typeface="+mn-ea"/>
              </a:rPr>
              <a:t>精彩案例赏析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793730" cy="5283200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import itertools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for it in itertools.combinations(range(1,5), 3):#从4个元素中选3个的组合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print(it, end=' 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(1, 2, 3) (1, 2, 4) (1, 3, 4) (2, 3, 4) 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list(itertools.permutations([1, 2, 3, 4], 3)) #从4个元素中任选3个的排列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x = itertools.permutations([1,2,3,4], 4)      #4个元素全排列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for i in range(5):                            #输出前5个排列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print(next(x), end=' 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(1, 2, 3, 4) (1, 2, 4, 3) (1, 3, 2, 4) (1, 3, 4, 2) (1, 4, 2, 3)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x = 'Private Key'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y = itertools.cycle(x)                        #循环遍历序列中的元素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for i in range(20):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print(next(y), end=',')	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P,r,i,v,a,t,e, ,K,e,y,P,r,i,v,a,t,e, ,K,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for i in range(5):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print(next(y), end=',')	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e,y,P,r,i,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</a:t>
            </a:r>
            <a:r>
              <a:rPr lang="zh-CN" altLang="en-US">
                <a:sym typeface="+mn-ea"/>
              </a:rPr>
              <a:t>精彩案例赏析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&gt;&gt;&gt; x = range(1, 20)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&gt;&gt;&gt; y = (1,0)*9+(1,)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&gt;&gt;&gt; y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(1, 0, 1, 0, 1, 0, 1, 0, 1, 0, 1, 0, 1, 0, 1, 0, 1, 0, 1)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&gt;&gt;&gt; list(itertools.compress(x, y))       #根据一个序列的值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                                         #对另一个序列进行过滤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[1, 3, 5, 7, 9, 11, 13, 15, 17, 19]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</a:t>
            </a:r>
            <a:r>
              <a:rPr lang="zh-CN" altLang="en-US">
                <a:sym typeface="+mn-ea"/>
              </a:rPr>
              <a:t>精彩案例赏析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latin typeface="Consolas" panose="020B0609020204030204" charset="0"/>
              </a:rPr>
              <a:t>&gt;&gt;&gt; def group(v):</a:t>
            </a:r>
            <a:endParaRPr 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latin typeface="Consolas" panose="020B0609020204030204" charset="0"/>
              </a:rPr>
              <a:t>    if v&gt;10:</a:t>
            </a:r>
            <a:endParaRPr 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latin typeface="Consolas" panose="020B0609020204030204" charset="0"/>
              </a:rPr>
              <a:t>        return 'greater than 10'</a:t>
            </a:r>
            <a:endParaRPr 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latin typeface="Consolas" panose="020B0609020204030204" charset="0"/>
              </a:rPr>
              <a:t>    elif v&lt;5:</a:t>
            </a:r>
            <a:endParaRPr 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latin typeface="Consolas" panose="020B0609020204030204" charset="0"/>
              </a:rPr>
              <a:t>        return 'less than 5'</a:t>
            </a:r>
            <a:endParaRPr 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latin typeface="Consolas" panose="020B0609020204030204" charset="0"/>
              </a:rPr>
              <a:t>    else:</a:t>
            </a:r>
            <a:endParaRPr 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latin typeface="Consolas" panose="020B0609020204030204" charset="0"/>
              </a:rPr>
              <a:t>        return 'between 5 and 10'</a:t>
            </a:r>
            <a:endParaRPr 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latin typeface="Consolas" panose="020B0609020204030204" charset="0"/>
              </a:rPr>
              <a:t>&gt;&gt;&gt; x = range(20)</a:t>
            </a:r>
            <a:endParaRPr 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latin typeface="Consolas" panose="020B0609020204030204" charset="0"/>
              </a:rPr>
              <a:t>&gt;&gt;&gt; y = itertools.groupby(x, group)             #对序列元素进行分组</a:t>
            </a:r>
            <a:endParaRPr 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latin typeface="Consolas" panose="020B0609020204030204" charset="0"/>
              </a:rPr>
              <a:t>&gt;&gt;&gt; for k, v in y:</a:t>
            </a:r>
            <a:endParaRPr 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latin typeface="Consolas" panose="020B0609020204030204" charset="0"/>
              </a:rPr>
              <a:t>    print(k, ':', list(v))</a:t>
            </a:r>
            <a:endParaRPr 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B0F0"/>
                </a:solidFill>
                <a:latin typeface="Consolas" panose="020B0609020204030204" charset="0"/>
              </a:rPr>
              <a:t>less than 5 : [0, 1, 2, 3, 4]</a:t>
            </a:r>
            <a:endParaRPr lang="en-US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B0F0"/>
                </a:solidFill>
                <a:latin typeface="Consolas" panose="020B0609020204030204" charset="0"/>
              </a:rPr>
              <a:t>between 5 and 10 : [5, 6, 7, 8, 9, 10]</a:t>
            </a:r>
            <a:endParaRPr lang="en-US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B0F0"/>
                </a:solidFill>
                <a:latin typeface="Consolas" panose="020B0609020204030204" charset="0"/>
              </a:rPr>
              <a:t>greater than 10 : [11, 12, 13, 14, 15, 16, 17, 18, 19]</a:t>
            </a:r>
            <a:endParaRPr lang="en-US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</a:t>
            </a:r>
            <a:r>
              <a:rPr lang="zh-CN" altLang="en-US">
                <a:sym typeface="+mn-ea"/>
              </a:rPr>
              <a:t>精彩案例赏析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&gt;&gt;&gt; x = itertools.count(5, 3)             #起始值为5、步长为3的count对象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&gt;&gt;&gt; for i in range(10):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    print(next(x), end=' ')	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5 8 11 14 17 20 23 26 29 32 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&gt;&gt;&gt; list(zip('abcde', itertools.count())) #count对象中的元素个数是无穷的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[('a', 0), ('b', 1), ('c', 2), ('d', 3), ('e', 4)]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&gt;&gt;&gt; list(zip('abc', itertools.count()))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[('a', 0), ('b', 1), ('c', 2)]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&gt;&gt;&gt; list(zip('abcdefghi', itertools.count()))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[('a', 0), ('b', 1), ('c', 2), ('d', 3), ('e', 4), ('f', 5), ('g', 6), ('h', 7), ('i', 8)]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</a:t>
            </a:r>
            <a:r>
              <a:rPr lang="zh-CN" altLang="en-US">
                <a:sym typeface="+mn-ea"/>
              </a:rPr>
              <a:t>精彩案例赏析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for item in itertools.product('abc', range(4)):  #笛卡尔积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print(item, end=' 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('a', 0) ('a', 1) ('a', 2) ('a', 3) ('b', 0) ('b', 1) ('b', 2) ('b', 3) ('c', 0) ('c', 1) ('c', 2) ('c', 3) 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for item in itertools.product('abc', '123', 'BC'):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print(item, end=' ')	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('a', '1', 'B') ('a', '1', 'C') ('a', '2', 'B') ('a', '2', 'C') ('a', '3', 'B') ('a', '3', 'C') ('b', '1', 'B') ('b', '1', 'C') ('b', '2', 'B') ('b', '2', 'C') ('b', '3', 'B') ('b', '3', 'C') ('c', '1', 'B') ('c', '1', 'C') ('c', '2', 'B') ('c', '2', 'C') ('c', '3', 'B') ('c', '3', 'C') 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func = lambda x:x.isnumeric()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list(itertools.takewhile(func, '1234abcd'))   #过滤元素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['1', '2', '3', '4']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list(itertools.dropwhile(func, '1234abcd'))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['a', 'b', 'c', 'd']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</a:t>
            </a:r>
            <a:r>
              <a:rPr lang="zh-CN" altLang="en-US">
                <a:sym typeface="+mn-ea"/>
              </a:rPr>
              <a:t>精彩案例赏析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400" b="1"/>
              <a:t>示例4-6</a:t>
            </a:r>
            <a:r>
              <a:rPr lang="zh-CN" altLang="en-US" sz="2400"/>
              <a:t>  编写代码，模拟决赛现场最终成绩的计算过程。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while True: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try: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n = int(input('请输入评委人数：'))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if n &lt;= 2: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print('评委人数太少,必须多于2个人。')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else: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break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except: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pass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scores = []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</a:t>
            </a:r>
            <a:r>
              <a:rPr lang="zh-CN" altLang="en-US">
                <a:sym typeface="+mn-ea"/>
              </a:rPr>
              <a:t>精彩案例赏析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for i in range(n):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#这个while循环用来保证用户必须输入0到100之间的数字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while True: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try: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score = input('请输入第{0}个评委的分数：'.format(i+1))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#把字符串转换为实数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score = float(score)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assert 0&lt;=score&lt;=100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scores.append(score)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#如果数据合法，跳出while循环，继续输入下一个评委的分数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break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except: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print('分数错误')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</a:t>
            </a:r>
            <a:r>
              <a:rPr lang="zh-CN" altLang="en-US">
                <a:sym typeface="+mn-ea"/>
              </a:rPr>
              <a:t>精彩案例赏析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#计算并删除最高分与最低分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highest = max(scores)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lowest = min(scores)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scores.remove(highest)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scores.remove(lowest)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finalScore = round(sum(scores)/len(scores),2)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formatter = '去掉一个最高分{0}\n去掉一个最低分{1}\n最后得分{2}'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print(formatter.format(highest, lowest, finalScore))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4.1  </a:t>
            </a:r>
            <a:r>
              <a:rPr lang="zh-CN" altLang="en-US">
                <a:sym typeface="+mn-ea"/>
              </a:rPr>
              <a:t>条件表达式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indent="-228600"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 sz="2400"/>
              <a:t>在Python语法中，</a:t>
            </a:r>
            <a:r>
              <a:rPr lang="zh-CN" altLang="en-US" sz="2400">
                <a:solidFill>
                  <a:srgbClr val="FF0000"/>
                </a:solidFill>
              </a:rPr>
              <a:t>条件表达式中不允许使用赋值运算符“=”</a:t>
            </a:r>
            <a:r>
              <a:rPr lang="zh-CN" altLang="en-US" sz="2400"/>
              <a:t>，避免了误将关系运算符“==”写作赋值运算符“=”带来的麻烦。在条件表达式中使用赋值运算符“=”将抛出异常，提示语法错误。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if a=3:                       #条件表达式中不允许使用赋值运算符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FF0000"/>
                </a:solidFill>
                <a:latin typeface="Consolas" panose="020B0609020204030204" charset="0"/>
              </a:rPr>
              <a:t>SyntaxError: invalid syntax</a:t>
            </a:r>
            <a:endParaRPr lang="zh-CN" altLang="en-US" sz="2000">
              <a:solidFill>
                <a:srgbClr val="FF000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if (a=3) and (b=4):	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FF0000"/>
                </a:solidFill>
                <a:latin typeface="Consolas" panose="020B0609020204030204" charset="0"/>
              </a:rPr>
              <a:t>SyntaxError: invalid syntax</a:t>
            </a:r>
            <a:endParaRPr lang="zh-CN" altLang="en-US" sz="2000">
              <a:solidFill>
                <a:srgbClr val="FF000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4.1  </a:t>
            </a:r>
            <a:r>
              <a:rPr lang="zh-CN" altLang="en-US">
                <a:sym typeface="+mn-ea"/>
              </a:rPr>
              <a:t>条件表达式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）逻辑运算符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逻辑运算符and和or具有短路求值或惰性求值的特点，可能不会对所有表达式进行求值，而是</a:t>
            </a:r>
            <a:r>
              <a:rPr lang="zh-CN" altLang="en-US" sz="2400">
                <a:solidFill>
                  <a:srgbClr val="FF0000"/>
                </a:solidFill>
              </a:rPr>
              <a:t>只计算必须计算的表达式的值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pSp>
        <p:nvGrpSpPr>
          <p:cNvPr id="20482" name="画布 207"/>
          <p:cNvGrpSpPr/>
          <p:nvPr/>
        </p:nvGrpSpPr>
        <p:grpSpPr>
          <a:xfrm>
            <a:off x="1825625" y="3426460"/>
            <a:ext cx="7899400" cy="2498725"/>
            <a:chOff x="0" y="0"/>
            <a:chExt cx="7430" cy="3007"/>
          </a:xfrm>
        </p:grpSpPr>
        <p:sp>
          <p:nvSpPr>
            <p:cNvPr id="20483" name="Rectangle 1073743895"/>
            <p:cNvSpPr/>
            <p:nvPr/>
          </p:nvSpPr>
          <p:spPr>
            <a:xfrm>
              <a:off x="0" y="0"/>
              <a:ext cx="7430" cy="30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84" name="直接连接符 208"/>
            <p:cNvSpPr/>
            <p:nvPr/>
          </p:nvSpPr>
          <p:spPr>
            <a:xfrm>
              <a:off x="103" y="1625"/>
              <a:ext cx="420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85" name="直接连接符 209"/>
            <p:cNvSpPr/>
            <p:nvPr/>
          </p:nvSpPr>
          <p:spPr>
            <a:xfrm>
              <a:off x="193" y="1730"/>
              <a:ext cx="225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86" name="直接连接符 210"/>
            <p:cNvSpPr/>
            <p:nvPr/>
          </p:nvSpPr>
          <p:spPr>
            <a:xfrm>
              <a:off x="302" y="1745"/>
              <a:ext cx="0" cy="8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87" name="直接连接符 211"/>
            <p:cNvSpPr/>
            <p:nvPr/>
          </p:nvSpPr>
          <p:spPr>
            <a:xfrm flipV="1">
              <a:off x="302" y="665"/>
              <a:ext cx="0" cy="93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88" name="直接连接符 212"/>
            <p:cNvSpPr/>
            <p:nvPr/>
          </p:nvSpPr>
          <p:spPr>
            <a:xfrm>
              <a:off x="332" y="690"/>
              <a:ext cx="390" cy="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89" name="椭圆 213"/>
            <p:cNvSpPr/>
            <p:nvPr/>
          </p:nvSpPr>
          <p:spPr>
            <a:xfrm>
              <a:off x="722" y="380"/>
              <a:ext cx="555" cy="630"/>
            </a:xfrm>
            <a:prstGeom prst="ellipse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0" name="直接连接符 214"/>
            <p:cNvSpPr/>
            <p:nvPr/>
          </p:nvSpPr>
          <p:spPr>
            <a:xfrm>
              <a:off x="788" y="47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1" name="直接连接符 215"/>
            <p:cNvSpPr/>
            <p:nvPr/>
          </p:nvSpPr>
          <p:spPr>
            <a:xfrm flipH="1">
              <a:off x="788" y="47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2" name="直接连接符 216"/>
            <p:cNvSpPr/>
            <p:nvPr/>
          </p:nvSpPr>
          <p:spPr>
            <a:xfrm>
              <a:off x="1277" y="695"/>
              <a:ext cx="690" cy="22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3" name="直接连接符 217"/>
            <p:cNvSpPr/>
            <p:nvPr/>
          </p:nvSpPr>
          <p:spPr>
            <a:xfrm>
              <a:off x="1952" y="695"/>
              <a:ext cx="0" cy="3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4" name="直接连接符 218"/>
            <p:cNvSpPr/>
            <p:nvPr/>
          </p:nvSpPr>
          <p:spPr>
            <a:xfrm>
              <a:off x="1592" y="1040"/>
              <a:ext cx="690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5" name="直接连接符 219"/>
            <p:cNvSpPr/>
            <p:nvPr/>
          </p:nvSpPr>
          <p:spPr>
            <a:xfrm>
              <a:off x="1562" y="1025"/>
              <a:ext cx="0" cy="37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6" name="直接连接符 220"/>
            <p:cNvSpPr/>
            <p:nvPr/>
          </p:nvSpPr>
          <p:spPr>
            <a:xfrm>
              <a:off x="2267" y="1040"/>
              <a:ext cx="0" cy="40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7" name="直接连接符 221"/>
            <p:cNvSpPr/>
            <p:nvPr/>
          </p:nvSpPr>
          <p:spPr>
            <a:xfrm>
              <a:off x="1562" y="1385"/>
              <a:ext cx="225" cy="49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8" name="直接连接符 222"/>
            <p:cNvSpPr/>
            <p:nvPr/>
          </p:nvSpPr>
          <p:spPr>
            <a:xfrm>
              <a:off x="2267" y="1415"/>
              <a:ext cx="210" cy="40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9" name="直接连接符 223"/>
            <p:cNvSpPr/>
            <p:nvPr/>
          </p:nvSpPr>
          <p:spPr>
            <a:xfrm flipH="1">
              <a:off x="1562" y="1820"/>
              <a:ext cx="15" cy="72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0" name="直接连接符 224"/>
            <p:cNvSpPr/>
            <p:nvPr/>
          </p:nvSpPr>
          <p:spPr>
            <a:xfrm>
              <a:off x="2267" y="1761"/>
              <a:ext cx="0" cy="76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1" name="直接连接符 225"/>
            <p:cNvSpPr/>
            <p:nvPr/>
          </p:nvSpPr>
          <p:spPr>
            <a:xfrm>
              <a:off x="302" y="2526"/>
              <a:ext cx="1965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2" name="文本框 226"/>
            <p:cNvSpPr/>
            <p:nvPr/>
          </p:nvSpPr>
          <p:spPr>
            <a:xfrm>
              <a:off x="1172" y="330"/>
              <a:ext cx="45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567" tIns="0" rIns="91567" bIns="0" anchor="t"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3" name="文本框 227"/>
            <p:cNvSpPr/>
            <p:nvPr/>
          </p:nvSpPr>
          <p:spPr>
            <a:xfrm>
              <a:off x="2263" y="1198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K2</a:t>
              </a:r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4" name="文本框 228"/>
            <p:cNvSpPr/>
            <p:nvPr/>
          </p:nvSpPr>
          <p:spPr>
            <a:xfrm>
              <a:off x="1513" y="1213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K1</a:t>
              </a:r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5" name="直接连接符 208"/>
            <p:cNvSpPr/>
            <p:nvPr/>
          </p:nvSpPr>
          <p:spPr>
            <a:xfrm>
              <a:off x="2820" y="1565"/>
              <a:ext cx="420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6" name="直接连接符 209"/>
            <p:cNvSpPr/>
            <p:nvPr/>
          </p:nvSpPr>
          <p:spPr>
            <a:xfrm>
              <a:off x="2910" y="1670"/>
              <a:ext cx="225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7" name="直接连接符 210"/>
            <p:cNvSpPr/>
            <p:nvPr/>
          </p:nvSpPr>
          <p:spPr>
            <a:xfrm>
              <a:off x="3019" y="1685"/>
              <a:ext cx="0" cy="8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8" name="直接连接符 211"/>
            <p:cNvSpPr/>
            <p:nvPr/>
          </p:nvSpPr>
          <p:spPr>
            <a:xfrm flipV="1">
              <a:off x="3019" y="605"/>
              <a:ext cx="0" cy="93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9" name="直接连接符 212"/>
            <p:cNvSpPr/>
            <p:nvPr/>
          </p:nvSpPr>
          <p:spPr>
            <a:xfrm>
              <a:off x="3002" y="630"/>
              <a:ext cx="437" cy="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0" name="椭圆 213"/>
            <p:cNvSpPr/>
            <p:nvPr/>
          </p:nvSpPr>
          <p:spPr>
            <a:xfrm>
              <a:off x="3439" y="320"/>
              <a:ext cx="555" cy="630"/>
            </a:xfrm>
            <a:prstGeom prst="ellipse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1" name="直接连接符 214"/>
            <p:cNvSpPr/>
            <p:nvPr/>
          </p:nvSpPr>
          <p:spPr>
            <a:xfrm>
              <a:off x="3505" y="41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2" name="直接连接符 215"/>
            <p:cNvSpPr/>
            <p:nvPr/>
          </p:nvSpPr>
          <p:spPr>
            <a:xfrm flipH="1">
              <a:off x="3505" y="41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3" name="直接连接符 216"/>
            <p:cNvSpPr/>
            <p:nvPr/>
          </p:nvSpPr>
          <p:spPr>
            <a:xfrm>
              <a:off x="3979" y="635"/>
              <a:ext cx="1245" cy="1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4" name="直接连接符 225"/>
            <p:cNvSpPr/>
            <p:nvPr/>
          </p:nvSpPr>
          <p:spPr>
            <a:xfrm>
              <a:off x="3019" y="2490"/>
              <a:ext cx="585" cy="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5" name="文本框 227"/>
            <p:cNvSpPr/>
            <p:nvPr/>
          </p:nvSpPr>
          <p:spPr>
            <a:xfrm>
              <a:off x="3525" y="1873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K1</a:t>
              </a:r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6" name="文本框 228"/>
            <p:cNvSpPr/>
            <p:nvPr/>
          </p:nvSpPr>
          <p:spPr>
            <a:xfrm>
              <a:off x="4260" y="1918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K2</a:t>
              </a:r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7" name="直接连接符 269"/>
            <p:cNvSpPr/>
            <p:nvPr/>
          </p:nvSpPr>
          <p:spPr>
            <a:xfrm flipV="1">
              <a:off x="3604" y="2283"/>
              <a:ext cx="330" cy="2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8" name="直接连接符 270"/>
            <p:cNvSpPr/>
            <p:nvPr/>
          </p:nvSpPr>
          <p:spPr>
            <a:xfrm>
              <a:off x="3844" y="2493"/>
              <a:ext cx="600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9" name="直接连接符 271"/>
            <p:cNvSpPr/>
            <p:nvPr/>
          </p:nvSpPr>
          <p:spPr>
            <a:xfrm flipV="1">
              <a:off x="4429" y="2283"/>
              <a:ext cx="285" cy="21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0" name="直接连接符 272"/>
            <p:cNvSpPr/>
            <p:nvPr/>
          </p:nvSpPr>
          <p:spPr>
            <a:xfrm>
              <a:off x="4639" y="2493"/>
              <a:ext cx="585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1" name="直接连接符 273"/>
            <p:cNvSpPr/>
            <p:nvPr/>
          </p:nvSpPr>
          <p:spPr>
            <a:xfrm flipV="1">
              <a:off x="5209" y="633"/>
              <a:ext cx="0" cy="18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2" name="直接连接符 208"/>
            <p:cNvSpPr/>
            <p:nvPr/>
          </p:nvSpPr>
          <p:spPr>
            <a:xfrm>
              <a:off x="5370" y="1490"/>
              <a:ext cx="420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3" name="直接连接符 209"/>
            <p:cNvSpPr/>
            <p:nvPr/>
          </p:nvSpPr>
          <p:spPr>
            <a:xfrm>
              <a:off x="5460" y="1685"/>
              <a:ext cx="225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4" name="直接连接符 210"/>
            <p:cNvSpPr/>
            <p:nvPr/>
          </p:nvSpPr>
          <p:spPr>
            <a:xfrm>
              <a:off x="5569" y="1700"/>
              <a:ext cx="0" cy="8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5" name="直接连接符 211"/>
            <p:cNvSpPr/>
            <p:nvPr/>
          </p:nvSpPr>
          <p:spPr>
            <a:xfrm flipV="1">
              <a:off x="5569" y="620"/>
              <a:ext cx="0" cy="93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6" name="直接连接符 212"/>
            <p:cNvSpPr/>
            <p:nvPr/>
          </p:nvSpPr>
          <p:spPr>
            <a:xfrm>
              <a:off x="5569" y="660"/>
              <a:ext cx="810" cy="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7" name="椭圆 213"/>
            <p:cNvSpPr/>
            <p:nvPr/>
          </p:nvSpPr>
          <p:spPr>
            <a:xfrm>
              <a:off x="6379" y="335"/>
              <a:ext cx="555" cy="630"/>
            </a:xfrm>
            <a:prstGeom prst="ellipse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28" name="直接连接符 214"/>
            <p:cNvSpPr/>
            <p:nvPr/>
          </p:nvSpPr>
          <p:spPr>
            <a:xfrm>
              <a:off x="6445" y="427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9" name="直接连接符 215"/>
            <p:cNvSpPr/>
            <p:nvPr/>
          </p:nvSpPr>
          <p:spPr>
            <a:xfrm flipH="1">
              <a:off x="6445" y="427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0" name="直接连接符 216"/>
            <p:cNvSpPr/>
            <p:nvPr/>
          </p:nvSpPr>
          <p:spPr>
            <a:xfrm>
              <a:off x="6932" y="630"/>
              <a:ext cx="482" cy="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1" name="文本框 227"/>
            <p:cNvSpPr/>
            <p:nvPr/>
          </p:nvSpPr>
          <p:spPr>
            <a:xfrm>
              <a:off x="6150" y="1093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32" name="直接连接符 290"/>
            <p:cNvSpPr/>
            <p:nvPr/>
          </p:nvSpPr>
          <p:spPr>
            <a:xfrm>
              <a:off x="5567" y="2505"/>
              <a:ext cx="1845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3" name="直接连接符 291"/>
            <p:cNvSpPr/>
            <p:nvPr/>
          </p:nvSpPr>
          <p:spPr>
            <a:xfrm flipV="1">
              <a:off x="7399" y="648"/>
              <a:ext cx="0" cy="18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4" name="直接连接符 292"/>
            <p:cNvSpPr/>
            <p:nvPr/>
          </p:nvSpPr>
          <p:spPr>
            <a:xfrm>
              <a:off x="6122" y="660"/>
              <a:ext cx="0" cy="57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5" name="直接连接符 293"/>
            <p:cNvSpPr/>
            <p:nvPr/>
          </p:nvSpPr>
          <p:spPr>
            <a:xfrm>
              <a:off x="6122" y="1560"/>
              <a:ext cx="0" cy="9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6" name="直接连接符 294"/>
            <p:cNvSpPr/>
            <p:nvPr/>
          </p:nvSpPr>
          <p:spPr>
            <a:xfrm>
              <a:off x="6122" y="1185"/>
              <a:ext cx="240" cy="37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7" name="文本框 295"/>
            <p:cNvSpPr/>
            <p:nvPr/>
          </p:nvSpPr>
          <p:spPr>
            <a:xfrm>
              <a:off x="3883" y="328"/>
              <a:ext cx="45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567" tIns="0" rIns="91567" bIns="0" anchor="t"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38" name="文本框 296"/>
            <p:cNvSpPr/>
            <p:nvPr/>
          </p:nvSpPr>
          <p:spPr>
            <a:xfrm>
              <a:off x="6808" y="238"/>
              <a:ext cx="45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567" tIns="0" rIns="91567" bIns="0" anchor="t"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39" name="文本框 297"/>
            <p:cNvSpPr/>
            <p:nvPr/>
          </p:nvSpPr>
          <p:spPr>
            <a:xfrm>
              <a:off x="272" y="2636"/>
              <a:ext cx="2085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（1）or，并联电路</a:t>
              </a:r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40" name="文本框 299"/>
            <p:cNvSpPr/>
            <p:nvPr/>
          </p:nvSpPr>
          <p:spPr>
            <a:xfrm>
              <a:off x="3058" y="2636"/>
              <a:ext cx="2085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（2）and，串联电路</a:t>
              </a:r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41" name="文本框 300"/>
            <p:cNvSpPr/>
            <p:nvPr/>
          </p:nvSpPr>
          <p:spPr>
            <a:xfrm>
              <a:off x="5473" y="2636"/>
              <a:ext cx="1816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（3）not，短路</a:t>
              </a:r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7711758" y="5060315"/>
            <a:ext cx="76200" cy="2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4.1  </a:t>
            </a:r>
            <a:r>
              <a:rPr lang="zh-CN" altLang="en-US">
                <a:sym typeface="+mn-ea"/>
              </a:rPr>
              <a:t>条件表达式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以“and”为例，对于表达式“表达式1 and 表达式2”而言，如果“表达式1”的值为“False”或其他等价值时，不论“表达式2”的值是什么，整个表达式的值都是“False”，丝毫不受“表达式2”的影响，因此“表达式2”不会被计算。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在设计包含多个条件的条件表达式时，如果能够大概</a:t>
            </a:r>
            <a:r>
              <a:rPr lang="zh-CN" altLang="en-US" sz="2400">
                <a:solidFill>
                  <a:srgbClr val="FF0000"/>
                </a:solidFill>
              </a:rPr>
              <a:t>预测不同条件失败的概率</a:t>
            </a:r>
            <a:r>
              <a:rPr lang="zh-CN" altLang="en-US" sz="2400"/>
              <a:t>，并将多个条件根据“and”和“or”运算符的短路求值特性来</a:t>
            </a:r>
            <a:r>
              <a:rPr lang="zh-CN" altLang="en-US" sz="2400">
                <a:solidFill>
                  <a:srgbClr val="FF0000"/>
                </a:solidFill>
              </a:rPr>
              <a:t>组织顺序</a:t>
            </a:r>
            <a:r>
              <a:rPr lang="zh-CN" altLang="en-US" sz="2400"/>
              <a:t>，可以大幅度提高程序运行效率。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4.1  </a:t>
            </a:r>
            <a:r>
              <a:rPr lang="zh-CN" altLang="en-US">
                <a:sym typeface="+mn-ea"/>
              </a:rPr>
              <a:t>条件表达式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3 and 5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5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3 or 5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3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0 and 5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0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0 or 5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5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not 3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False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not 0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True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4.2  </a:t>
            </a:r>
            <a:r>
              <a:rPr lang="zh-CN" altLang="en-US"/>
              <a:t>选择结构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常见的选择结构有单分支选择结构、双分支选择结构、多分支选择结构以及嵌套的分支结构，也可以构造跳转表来实现类似的逻辑。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循环结构和异常处理结构中也可以带有“else”子句，可以看作是特殊形式的选择结构。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11810</Words>
  <Application>WPS Presentation</Application>
  <PresentationFormat>宽屏</PresentationFormat>
  <Paragraphs>697</Paragraphs>
  <Slides>49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49</vt:i4>
      </vt:variant>
    </vt:vector>
  </HeadingPairs>
  <TitlesOfParts>
    <vt:vector size="64" baseType="lpstr">
      <vt:lpstr>Arial</vt:lpstr>
      <vt:lpstr>宋体</vt:lpstr>
      <vt:lpstr>Wingdings</vt:lpstr>
      <vt:lpstr>Consolas</vt:lpstr>
      <vt:lpstr>Calibri Light</vt:lpstr>
      <vt:lpstr>Calibri</vt:lpstr>
      <vt:lpstr>微软雅黑</vt:lpstr>
      <vt:lpstr>Arial Unicode MS</vt:lpstr>
      <vt:lpstr>Wingdings</vt:lpstr>
      <vt:lpstr>华文中宋</vt:lpstr>
      <vt:lpstr>Times New Roman</vt:lpstr>
      <vt:lpstr>Office 主题</vt:lpstr>
      <vt:lpstr>Visio.Drawing.11</vt:lpstr>
      <vt:lpstr>Visio.Drawing.11</vt:lpstr>
      <vt:lpstr>Equation.KSEE3</vt:lpstr>
      <vt:lpstr>第4章  程序控制结构</vt:lpstr>
      <vt:lpstr>第4章  程序控制结构</vt:lpstr>
      <vt:lpstr>4.1  条件表达式</vt:lpstr>
      <vt:lpstr>4.1  条件表达式</vt:lpstr>
      <vt:lpstr>4.1  条件表达式</vt:lpstr>
      <vt:lpstr>4.1  条件表达式</vt:lpstr>
      <vt:lpstr>4.1  条件表达式</vt:lpstr>
      <vt:lpstr>4.1  条件表达式</vt:lpstr>
      <vt:lpstr>4.2  选择结构</vt:lpstr>
      <vt:lpstr>4.2.1  单分支选择结构</vt:lpstr>
      <vt:lpstr>4.2.2  双分支选择结构</vt:lpstr>
      <vt:lpstr>4.2.2  双分支选择结构</vt:lpstr>
      <vt:lpstr>4.2.2  双分支选择结构</vt:lpstr>
      <vt:lpstr>4.2.3  多分支选择结构</vt:lpstr>
      <vt:lpstr>4.2.3  多分支选择结构</vt:lpstr>
      <vt:lpstr>4.2.4  选择结构的嵌套</vt:lpstr>
      <vt:lpstr>4.2.4  选择结构的嵌套</vt:lpstr>
      <vt:lpstr>PowerPoint 演示文稿</vt:lpstr>
      <vt:lpstr>4.3  循环结构</vt:lpstr>
      <vt:lpstr>4.3  循环结构</vt:lpstr>
      <vt:lpstr>4.3.1  for循环与while循环</vt:lpstr>
      <vt:lpstr>4.3.1  for循环与while循环</vt:lpstr>
      <vt:lpstr>4.3.1  for循环与while循环</vt:lpstr>
      <vt:lpstr>4.3.1  for循环与while循环</vt:lpstr>
      <vt:lpstr>4.3.1  for循环与while循环</vt:lpstr>
      <vt:lpstr>4.3.2  break与continue语句</vt:lpstr>
      <vt:lpstr>4.3.2  break与continue语句</vt:lpstr>
      <vt:lpstr>PowerPoint 演示文稿</vt:lpstr>
      <vt:lpstr>PowerPoint 演示文稿</vt:lpstr>
      <vt:lpstr>4.4  精彩案例赏析</vt:lpstr>
      <vt:lpstr>4.4  精彩案例赏析</vt:lpstr>
      <vt:lpstr>4.4  精彩案例赏析</vt:lpstr>
      <vt:lpstr>PowerPoint 演示文稿</vt:lpstr>
      <vt:lpstr>PowerPoint 演示文稿</vt:lpstr>
      <vt:lpstr>PowerPoint 演示文稿</vt:lpstr>
      <vt:lpstr>4.4  精彩案例赏析</vt:lpstr>
      <vt:lpstr>4.4  精彩案例赏析</vt:lpstr>
      <vt:lpstr>4.4  精彩案例赏析</vt:lpstr>
      <vt:lpstr>4.4  精彩案例赏析</vt:lpstr>
      <vt:lpstr>4.4  精彩案例赏析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4.4  精彩案例赏析</vt:lpstr>
      <vt:lpstr>4.4  精彩案例赏析</vt:lpstr>
      <vt:lpstr>4.4  精彩案例赏析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</dc:creator>
  <cp:lastModifiedBy>d</cp:lastModifiedBy>
  <cp:revision>326</cp:revision>
  <dcterms:created xsi:type="dcterms:W3CDTF">2015-05-05T08:02:00Z</dcterms:created>
  <dcterms:modified xsi:type="dcterms:W3CDTF">2018-01-05T15:01:58Z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