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96"/>
  </p:normalViewPr>
  <p:slideViewPr>
    <p:cSldViewPr snapToGrid="0" snapToObjects="1">
      <p:cViewPr varScale="1">
        <p:scale>
          <a:sx n="76" d="100"/>
          <a:sy n="76" d="100"/>
        </p:scale>
        <p:origin x="216" y="5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10/3/20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4236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157CC2-0FC8-4686-B024-99790E0F5162}" type="datetimeFigureOut">
              <a:rPr lang="en-US" smtClean="0"/>
              <a:t>10/3/20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53625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10/3/20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35865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10/3/20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40508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smtClean="0"/>
              <a:t>10/3/20</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4355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10/3/20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4937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10/3/20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07237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7919A6-33EB-49BD-A62F-1FA56B9F9712}" type="datetimeFigureOut">
              <a:rPr lang="en-US" smtClean="0"/>
              <a:t>10/3/20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81886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10/3/20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9226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smtClean="0"/>
              <a:t>10/3/20</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48389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smtClean="0"/>
              <a:t>10/3/20</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1661512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png"/><Relationship Id="rId14" Type="http://schemas.microsoft.com/office/2007/relationships/hdphoto" Target="../media/hdphoto1.wdp"/><Relationship Id="rId1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smtClean="0"/>
              <a:t>10/3/20</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7755153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Car accident severity predictor</a:t>
            </a:r>
            <a:endParaRPr lang="en-US" dirty="0"/>
          </a:p>
        </p:txBody>
      </p:sp>
      <p:sp>
        <p:nvSpPr>
          <p:cNvPr id="3" name="Subtitle 2"/>
          <p:cNvSpPr>
            <a:spLocks noGrp="1"/>
          </p:cNvSpPr>
          <p:nvPr>
            <p:ph type="subTitle" idx="1"/>
          </p:nvPr>
        </p:nvSpPr>
        <p:spPr/>
        <p:txBody>
          <a:bodyPr/>
          <a:lstStyle/>
          <a:p>
            <a:r>
              <a:rPr lang="en-US" dirty="0" smtClean="0"/>
              <a:t>Yaw Botwe</a:t>
            </a:r>
            <a:endParaRPr lang="en-US" dirty="0"/>
          </a:p>
        </p:txBody>
      </p:sp>
    </p:spTree>
    <p:extLst>
      <p:ext uri="{BB962C8B-B14F-4D97-AF65-F5344CB8AC3E}">
        <p14:creationId xmlns:p14="http://schemas.microsoft.com/office/powerpoint/2010/main" val="19125567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Results and Evaluation</a:t>
            </a:r>
            <a:endParaRPr lang="en-US" dirty="0"/>
          </a:p>
        </p:txBody>
      </p:sp>
      <p:sp>
        <p:nvSpPr>
          <p:cNvPr id="3" name="Content Placeholder 2"/>
          <p:cNvSpPr>
            <a:spLocks noGrp="1"/>
          </p:cNvSpPr>
          <p:nvPr>
            <p:ph idx="1"/>
          </p:nvPr>
        </p:nvSpPr>
        <p:spPr/>
        <p:txBody>
          <a:bodyPr/>
          <a:lstStyle/>
          <a:p>
            <a:pPr>
              <a:lnSpc>
                <a:spcPct val="200000"/>
              </a:lnSpc>
            </a:pPr>
            <a:r>
              <a:rPr lang="en-IN" dirty="0"/>
              <a:t>It is important to check how the different models perform using some evaluation metrics </a:t>
            </a:r>
          </a:p>
          <a:p>
            <a:pPr>
              <a:lnSpc>
                <a:spcPct val="200000"/>
              </a:lnSpc>
            </a:pPr>
            <a:r>
              <a:rPr lang="en-IN" dirty="0" smtClean="0"/>
              <a:t>There </a:t>
            </a:r>
            <a:r>
              <a:rPr lang="en-IN" dirty="0"/>
              <a:t>are different metrics that are compared:</a:t>
            </a:r>
          </a:p>
          <a:p>
            <a:pPr marL="457200" lvl="0" indent="-457200">
              <a:lnSpc>
                <a:spcPct val="200000"/>
              </a:lnSpc>
              <a:buFont typeface="+mj-lt"/>
              <a:buAutoNum type="arabicPeriod"/>
            </a:pPr>
            <a:r>
              <a:rPr lang="en-IN" dirty="0" err="1"/>
              <a:t>Jaccard</a:t>
            </a:r>
            <a:r>
              <a:rPr lang="en-IN" dirty="0"/>
              <a:t> similarity score</a:t>
            </a:r>
          </a:p>
          <a:p>
            <a:pPr marL="457200" lvl="0" indent="-457200">
              <a:lnSpc>
                <a:spcPct val="200000"/>
              </a:lnSpc>
              <a:buFont typeface="+mj-lt"/>
              <a:buAutoNum type="arabicPeriod"/>
            </a:pPr>
            <a:r>
              <a:rPr lang="en-IN" dirty="0"/>
              <a:t>F1 </a:t>
            </a:r>
            <a:r>
              <a:rPr lang="en-IN" dirty="0" smtClean="0"/>
              <a:t>score</a:t>
            </a:r>
            <a:endParaRPr lang="en-IN" dirty="0"/>
          </a:p>
        </p:txBody>
      </p:sp>
    </p:spTree>
    <p:extLst>
      <p:ext uri="{BB962C8B-B14F-4D97-AF65-F5344CB8AC3E}">
        <p14:creationId xmlns:p14="http://schemas.microsoft.com/office/powerpoint/2010/main" val="1795072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Results and Evaluation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4476" y="1759880"/>
            <a:ext cx="4892590" cy="205435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847" y="4288365"/>
            <a:ext cx="5009219" cy="202996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7755" y="2108198"/>
            <a:ext cx="4841578" cy="2904069"/>
          </a:xfrm>
          <a:prstGeom prst="rect">
            <a:avLst/>
          </a:prstGeom>
        </p:spPr>
      </p:pic>
    </p:spTree>
    <p:extLst>
      <p:ext uri="{BB962C8B-B14F-4D97-AF65-F5344CB8AC3E}">
        <p14:creationId xmlns:p14="http://schemas.microsoft.com/office/powerpoint/2010/main" val="1879101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Discussion</a:t>
            </a:r>
            <a:endParaRPr lang="en-US" dirty="0"/>
          </a:p>
        </p:txBody>
      </p:sp>
      <p:sp>
        <p:nvSpPr>
          <p:cNvPr id="3" name="Content Placeholder 2"/>
          <p:cNvSpPr>
            <a:spLocks noGrp="1"/>
          </p:cNvSpPr>
          <p:nvPr>
            <p:ph idx="1"/>
          </p:nvPr>
        </p:nvSpPr>
        <p:spPr/>
        <p:txBody>
          <a:bodyPr/>
          <a:lstStyle/>
          <a:p>
            <a:r>
              <a:rPr lang="en-US" dirty="0"/>
              <a:t>For this project, an accuracy of 55.6% was achieved by the SVM model. There is however a significant variance that could not be predicted by the models in this study</a:t>
            </a:r>
            <a:r>
              <a:rPr lang="en-US" dirty="0" smtClean="0"/>
              <a:t>.</a:t>
            </a:r>
          </a:p>
          <a:p>
            <a:r>
              <a:rPr lang="en-US" dirty="0" smtClean="0"/>
              <a:t> </a:t>
            </a:r>
            <a:r>
              <a:rPr lang="en-US" dirty="0"/>
              <a:t>I believe features like speed or uninterrupted time of traveling could be used to predict a more accurate </a:t>
            </a:r>
            <a:r>
              <a:rPr lang="en-US" dirty="0" smtClean="0"/>
              <a:t>classification. </a:t>
            </a:r>
            <a:endParaRPr lang="en-US" dirty="0"/>
          </a:p>
          <a:p>
            <a:r>
              <a:rPr lang="en-US" dirty="0"/>
              <a:t>The next step on this problem could be to add an accident prediction model able to not just predict the accuracy but also the critical time and spots where potential accidents can occur in advance. </a:t>
            </a:r>
          </a:p>
          <a:p>
            <a:endParaRPr lang="en-US" dirty="0"/>
          </a:p>
        </p:txBody>
      </p:sp>
    </p:spTree>
    <p:extLst>
      <p:ext uri="{BB962C8B-B14F-4D97-AF65-F5344CB8AC3E}">
        <p14:creationId xmlns:p14="http://schemas.microsoft.com/office/powerpoint/2010/main" val="40259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r>
              <a:rPr lang="en-US" dirty="0"/>
              <a:t>In this study, I analyzed the relationship between severity of car accidents and some characteristics which describe the situation that involved the accident. </a:t>
            </a:r>
            <a:endParaRPr lang="en-US" dirty="0"/>
          </a:p>
          <a:p>
            <a:endParaRPr lang="en-US" dirty="0"/>
          </a:p>
          <a:p>
            <a:r>
              <a:rPr lang="en-US" dirty="0" smtClean="0"/>
              <a:t>These </a:t>
            </a:r>
            <a:r>
              <a:rPr lang="en-US" dirty="0"/>
              <a:t>models can have multiple application in real life. For instance, imagine that emergency services have an application with some default features such as date, time and department/municipality and then with the information given by the witness calling to inform on the accident they could predict the severity of the accident before getting there and so alert nearby hospitals and prepare with the necessary equipment and staff. </a:t>
            </a:r>
          </a:p>
        </p:txBody>
      </p:sp>
    </p:spTree>
    <p:extLst>
      <p:ext uri="{BB962C8B-B14F-4D97-AF65-F5344CB8AC3E}">
        <p14:creationId xmlns:p14="http://schemas.microsoft.com/office/powerpoint/2010/main" val="1242499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and business problem</a:t>
            </a:r>
            <a:endParaRPr lang="en-US" dirty="0"/>
          </a:p>
        </p:txBody>
      </p:sp>
      <p:sp>
        <p:nvSpPr>
          <p:cNvPr id="3" name="Content Placeholder 2"/>
          <p:cNvSpPr>
            <a:spLocks noGrp="1"/>
          </p:cNvSpPr>
          <p:nvPr>
            <p:ph idx="1"/>
          </p:nvPr>
        </p:nvSpPr>
        <p:spPr/>
        <p:txBody>
          <a:bodyPr/>
          <a:lstStyle/>
          <a:p>
            <a:r>
              <a:rPr lang="en-IN" dirty="0"/>
              <a:t>Many factors such as weather, road and lighting conditions influence the severity of accidents</a:t>
            </a:r>
          </a:p>
          <a:p>
            <a:r>
              <a:rPr lang="en-IN" dirty="0"/>
              <a:t> Aim: to predict the severity of car accidents through reliable and robust machine learning models</a:t>
            </a:r>
          </a:p>
          <a:p>
            <a:r>
              <a:rPr lang="en-IN" dirty="0"/>
              <a:t> Results are of particular interest to </a:t>
            </a:r>
            <a:r>
              <a:rPr lang="en-US" dirty="0"/>
              <a:t>SDOT Traffic Management Division </a:t>
            </a:r>
            <a:endParaRPr lang="en-IN" dirty="0"/>
          </a:p>
          <a:p>
            <a:r>
              <a:rPr lang="en-IN" dirty="0"/>
              <a:t> Also beneficial to warn drivers in case of bad road/weather/light conditions</a:t>
            </a:r>
          </a:p>
          <a:p>
            <a:r>
              <a:rPr lang="en-IN" dirty="0"/>
              <a:t> Could also help in developing improved Driver assistance systems, capable of handling such challenging </a:t>
            </a:r>
            <a:r>
              <a:rPr lang="en-IN" dirty="0" smtClean="0"/>
              <a:t>situations</a:t>
            </a:r>
            <a:endParaRPr lang="en-IN" dirty="0"/>
          </a:p>
        </p:txBody>
      </p:sp>
    </p:spTree>
    <p:extLst>
      <p:ext uri="{BB962C8B-B14F-4D97-AF65-F5344CB8AC3E}">
        <p14:creationId xmlns:p14="http://schemas.microsoft.com/office/powerpoint/2010/main" val="1382252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Understanding and preprocessing</a:t>
            </a:r>
            <a:endParaRPr lang="en-US" dirty="0"/>
          </a:p>
        </p:txBody>
      </p:sp>
      <p:sp>
        <p:nvSpPr>
          <p:cNvPr id="3" name="Content Placeholder 2"/>
          <p:cNvSpPr>
            <a:spLocks noGrp="1"/>
          </p:cNvSpPr>
          <p:nvPr>
            <p:ph idx="1"/>
          </p:nvPr>
        </p:nvSpPr>
        <p:spPr/>
        <p:txBody>
          <a:bodyPr/>
          <a:lstStyle/>
          <a:p>
            <a:pPr>
              <a:lnSpc>
                <a:spcPct val="100000"/>
              </a:lnSpc>
            </a:pPr>
            <a:r>
              <a:rPr lang="en-IN" dirty="0"/>
              <a:t>Data has 37 independent variables and 194,673 records</a:t>
            </a:r>
          </a:p>
          <a:p>
            <a:pPr>
              <a:lnSpc>
                <a:spcPct val="100000"/>
              </a:lnSpc>
            </a:pPr>
            <a:r>
              <a:rPr lang="en-IN" dirty="0"/>
              <a:t> Independent variables: “WEATHER”, “ROADCOND” and “LIGHTCOND”</a:t>
            </a:r>
          </a:p>
          <a:p>
            <a:pPr>
              <a:lnSpc>
                <a:spcPct val="100000"/>
              </a:lnSpc>
            </a:pPr>
            <a:r>
              <a:rPr lang="en-IN" dirty="0"/>
              <a:t> Dependent variable/ target: “SEVERITYCODE” (0 to 4 levels)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4200" y="3551767"/>
            <a:ext cx="6781800" cy="2243328"/>
          </a:xfrm>
          <a:prstGeom prst="rect">
            <a:avLst/>
          </a:prstGeom>
        </p:spPr>
      </p:pic>
    </p:spTree>
    <p:extLst>
      <p:ext uri="{BB962C8B-B14F-4D97-AF65-F5344CB8AC3E}">
        <p14:creationId xmlns:p14="http://schemas.microsoft.com/office/powerpoint/2010/main" val="59854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Understanding and preprocessing</a:t>
            </a:r>
          </a:p>
        </p:txBody>
      </p:sp>
      <p:sp>
        <p:nvSpPr>
          <p:cNvPr id="3" name="Content Placeholder 2"/>
          <p:cNvSpPr>
            <a:spLocks noGrp="1"/>
          </p:cNvSpPr>
          <p:nvPr>
            <p:ph idx="1"/>
          </p:nvPr>
        </p:nvSpPr>
        <p:spPr/>
        <p:txBody>
          <a:bodyPr/>
          <a:lstStyle/>
          <a:p>
            <a:r>
              <a:rPr lang="en-US" dirty="0" smtClean="0"/>
              <a:t>Label encoding was performed on independent variables to get the data in a format that can be used easily by machine learning models.</a:t>
            </a:r>
          </a:p>
          <a:p>
            <a:endParaRPr lang="en-US" dirty="0" smtClean="0"/>
          </a:p>
          <a:p>
            <a:endParaRPr lang="en-US" dirty="0" smtClean="0"/>
          </a:p>
          <a:p>
            <a:endParaRPr lang="en-US" dirty="0" smtClean="0"/>
          </a:p>
          <a:p>
            <a:endParaRPr lang="en-US" dirty="0"/>
          </a:p>
          <a:p>
            <a:r>
              <a:rPr lang="en-US" dirty="0" smtClean="0"/>
              <a:t>The dataset was then balanced using majority </a:t>
            </a:r>
            <a:r>
              <a:rPr lang="en-US" dirty="0" err="1" smtClean="0"/>
              <a:t>downsampling</a:t>
            </a:r>
            <a:r>
              <a:rPr lang="en-US" dirty="0" smtClean="0"/>
              <a:t> method.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848" y="2876804"/>
            <a:ext cx="9798132" cy="1441196"/>
          </a:xfrm>
          <a:prstGeom prst="rect">
            <a:avLst/>
          </a:prstGeom>
        </p:spPr>
      </p:pic>
    </p:spTree>
    <p:extLst>
      <p:ext uri="{BB962C8B-B14F-4D97-AF65-F5344CB8AC3E}">
        <p14:creationId xmlns:p14="http://schemas.microsoft.com/office/powerpoint/2010/main" val="756616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lstStyle/>
          <a:p>
            <a:r>
              <a:rPr lang="en-IN" dirty="0"/>
              <a:t> Supervised learning models will be built using this data to predict the severity of an accident based on the inputs</a:t>
            </a:r>
          </a:p>
          <a:p>
            <a:r>
              <a:rPr lang="en-IN" dirty="0"/>
              <a:t> The dataset has pre-defined severity codes </a:t>
            </a:r>
            <a:r>
              <a:rPr lang="en-IN" dirty="0" smtClean="0"/>
              <a:t>making it a </a:t>
            </a:r>
            <a:r>
              <a:rPr lang="en-IN" dirty="0"/>
              <a:t>classification problem</a:t>
            </a:r>
          </a:p>
          <a:p>
            <a:r>
              <a:rPr lang="en-IN" dirty="0"/>
              <a:t> Approaches used:</a:t>
            </a:r>
          </a:p>
          <a:p>
            <a:pPr marL="457200" lvl="0" indent="-457200">
              <a:buFont typeface="+mj-lt"/>
              <a:buAutoNum type="arabicPeriod"/>
            </a:pPr>
            <a:r>
              <a:rPr lang="en-IN" dirty="0"/>
              <a:t>K Nearest Neighbour:</a:t>
            </a:r>
          </a:p>
          <a:p>
            <a:pPr marL="457200" lvl="0" indent="-457200">
              <a:buFont typeface="+mj-lt"/>
              <a:buAutoNum type="arabicPeriod"/>
            </a:pPr>
            <a:r>
              <a:rPr lang="en-IN" dirty="0" smtClean="0"/>
              <a:t>Support Vector Machines</a:t>
            </a:r>
            <a:endParaRPr lang="en-IN" dirty="0"/>
          </a:p>
          <a:p>
            <a:pPr marL="457200" lvl="0" indent="-457200">
              <a:buFont typeface="+mj-lt"/>
              <a:buAutoNum type="arabicPeriod"/>
            </a:pPr>
            <a:r>
              <a:rPr lang="en-IN" dirty="0" smtClean="0"/>
              <a:t>Decision Trees</a:t>
            </a:r>
            <a:endParaRPr lang="en-IN" dirty="0"/>
          </a:p>
          <a:p>
            <a:endParaRPr lang="en-US" dirty="0"/>
          </a:p>
        </p:txBody>
      </p:sp>
    </p:spTree>
    <p:extLst>
      <p:ext uri="{BB962C8B-B14F-4D97-AF65-F5344CB8AC3E}">
        <p14:creationId xmlns:p14="http://schemas.microsoft.com/office/powerpoint/2010/main" val="44120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Normalization and Dataset split</a:t>
            </a:r>
            <a:endParaRPr lang="en-US" dirty="0"/>
          </a:p>
        </p:txBody>
      </p:sp>
      <p:sp>
        <p:nvSpPr>
          <p:cNvPr id="3" name="Content Placeholder 2"/>
          <p:cNvSpPr>
            <a:spLocks noGrp="1"/>
          </p:cNvSpPr>
          <p:nvPr>
            <p:ph idx="1"/>
          </p:nvPr>
        </p:nvSpPr>
        <p:spPr/>
        <p:txBody>
          <a:bodyPr/>
          <a:lstStyle/>
          <a:p>
            <a:pPr>
              <a:lnSpc>
                <a:spcPct val="200000"/>
              </a:lnSpc>
            </a:pPr>
            <a:r>
              <a:rPr lang="en-IN" dirty="0"/>
              <a:t> Feature vectors are rescaled between 0 and 1, in order to prevent bias</a:t>
            </a:r>
          </a:p>
          <a:p>
            <a:pPr>
              <a:lnSpc>
                <a:spcPct val="200000"/>
              </a:lnSpc>
            </a:pPr>
            <a:r>
              <a:rPr lang="en-IN" dirty="0"/>
              <a:t> A split of 3:1 has been chosen</a:t>
            </a:r>
          </a:p>
          <a:p>
            <a:pPr>
              <a:lnSpc>
                <a:spcPct val="200000"/>
              </a:lnSpc>
            </a:pPr>
            <a:r>
              <a:rPr lang="en-IN" dirty="0"/>
              <a:t> The models would be trained using 75% of the dataset. The rest 25% of the dataset is the test set, on which the model evaluation is performed</a:t>
            </a:r>
          </a:p>
          <a:p>
            <a:pPr>
              <a:lnSpc>
                <a:spcPct val="200000"/>
              </a:lnSpc>
            </a:pPr>
            <a:r>
              <a:rPr lang="en-IN" dirty="0"/>
              <a:t> This is done to prevent overfitting</a:t>
            </a:r>
          </a:p>
          <a:p>
            <a:endParaRPr lang="en-US" dirty="0"/>
          </a:p>
        </p:txBody>
      </p:sp>
    </p:spTree>
    <p:extLst>
      <p:ext uri="{BB962C8B-B14F-4D97-AF65-F5344CB8AC3E}">
        <p14:creationId xmlns:p14="http://schemas.microsoft.com/office/powerpoint/2010/main" val="1283350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 Nearest Neighbours Model</a:t>
            </a:r>
            <a:endParaRPr lang="en-US" dirty="0"/>
          </a:p>
        </p:txBody>
      </p:sp>
      <p:sp>
        <p:nvSpPr>
          <p:cNvPr id="3" name="Content Placeholder 2"/>
          <p:cNvSpPr>
            <a:spLocks noGrp="1"/>
          </p:cNvSpPr>
          <p:nvPr>
            <p:ph idx="1"/>
          </p:nvPr>
        </p:nvSpPr>
        <p:spPr>
          <a:xfrm>
            <a:off x="1069848" y="2121408"/>
            <a:ext cx="6042152" cy="4050792"/>
          </a:xfrm>
        </p:spPr>
        <p:txBody>
          <a:bodyPr/>
          <a:lstStyle/>
          <a:p>
            <a:pPr>
              <a:lnSpc>
                <a:spcPct val="100000"/>
              </a:lnSpc>
            </a:pPr>
            <a:r>
              <a:rPr lang="en-IN" dirty="0"/>
              <a:t>Along with creating a KNN model, it is also essential that the correct value of K is identified</a:t>
            </a:r>
          </a:p>
          <a:p>
            <a:pPr>
              <a:lnSpc>
                <a:spcPct val="100000"/>
              </a:lnSpc>
            </a:pPr>
            <a:r>
              <a:rPr lang="en-IN" dirty="0"/>
              <a:t> The value of K which provides the most accurate results on the test dataset would be chosen as the ideal K</a:t>
            </a:r>
          </a:p>
          <a:p>
            <a:pPr>
              <a:lnSpc>
                <a:spcPct val="100000"/>
              </a:lnSpc>
            </a:pPr>
            <a:r>
              <a:rPr lang="en-IN" dirty="0"/>
              <a:t> In order to find this, a range of values of K starting from 1 until </a:t>
            </a:r>
            <a:r>
              <a:rPr lang="en-IN" dirty="0" smtClean="0"/>
              <a:t>20 </a:t>
            </a:r>
            <a:r>
              <a:rPr lang="en-IN" dirty="0"/>
              <a:t>are chosen</a:t>
            </a:r>
          </a:p>
          <a:p>
            <a:pPr>
              <a:lnSpc>
                <a:spcPct val="100000"/>
              </a:lnSpc>
            </a:pPr>
            <a:r>
              <a:rPr lang="en-IN" dirty="0"/>
              <a:t> The accuracy on the test dataset is calculated and the K pertaining to the maximum accuracy is chosen</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2000" y="1960033"/>
            <a:ext cx="4944533" cy="3581400"/>
          </a:xfrm>
          <a:prstGeom prst="rect">
            <a:avLst/>
          </a:prstGeom>
        </p:spPr>
      </p:pic>
    </p:spTree>
    <p:extLst>
      <p:ext uri="{BB962C8B-B14F-4D97-AF65-F5344CB8AC3E}">
        <p14:creationId xmlns:p14="http://schemas.microsoft.com/office/powerpoint/2010/main" val="937972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Vector machine</a:t>
            </a:r>
            <a:endParaRPr lang="en-US" dirty="0"/>
          </a:p>
        </p:txBody>
      </p:sp>
      <p:sp>
        <p:nvSpPr>
          <p:cNvPr id="3" name="Content Placeholder 2"/>
          <p:cNvSpPr>
            <a:spLocks noGrp="1"/>
          </p:cNvSpPr>
          <p:nvPr>
            <p:ph idx="1"/>
          </p:nvPr>
        </p:nvSpPr>
        <p:spPr/>
        <p:txBody>
          <a:bodyPr/>
          <a:lstStyle/>
          <a:p>
            <a:pPr>
              <a:lnSpc>
                <a:spcPct val="200000"/>
              </a:lnSpc>
            </a:pPr>
            <a:r>
              <a:rPr lang="en-US" dirty="0"/>
              <a:t>For support vector machines, the efficiency of the model depends on the type of kernel that is selected. </a:t>
            </a:r>
            <a:endParaRPr lang="en-US" dirty="0" smtClean="0"/>
          </a:p>
          <a:p>
            <a:pPr>
              <a:lnSpc>
                <a:spcPct val="200000"/>
              </a:lnSpc>
            </a:pPr>
            <a:r>
              <a:rPr lang="en-US" dirty="0" smtClean="0"/>
              <a:t>A </a:t>
            </a:r>
            <a:r>
              <a:rPr lang="en-US" dirty="0"/>
              <a:t>general rule of thumb is that a linear kernel is used for linear problems and the radial basis function kernel for non-linear problems</a:t>
            </a:r>
            <a:r>
              <a:rPr lang="en-US" dirty="0" smtClean="0"/>
              <a:t>.</a:t>
            </a:r>
          </a:p>
          <a:p>
            <a:pPr>
              <a:lnSpc>
                <a:spcPct val="200000"/>
              </a:lnSpc>
            </a:pPr>
            <a:r>
              <a:rPr lang="en-US" dirty="0" smtClean="0"/>
              <a:t> </a:t>
            </a:r>
            <a:r>
              <a:rPr lang="en-US" dirty="0"/>
              <a:t>Since the problem is non-linear in nature, the radial basis function kernel was used. </a:t>
            </a:r>
          </a:p>
        </p:txBody>
      </p:sp>
    </p:spTree>
    <p:extLst>
      <p:ext uri="{BB962C8B-B14F-4D97-AF65-F5344CB8AC3E}">
        <p14:creationId xmlns:p14="http://schemas.microsoft.com/office/powerpoint/2010/main" val="1584847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Decision Tree</a:t>
            </a:r>
            <a:endParaRPr lang="en-US" dirty="0"/>
          </a:p>
        </p:txBody>
      </p:sp>
      <p:sp>
        <p:nvSpPr>
          <p:cNvPr id="3" name="Content Placeholder 2"/>
          <p:cNvSpPr>
            <a:spLocks noGrp="1"/>
          </p:cNvSpPr>
          <p:nvPr>
            <p:ph idx="1"/>
          </p:nvPr>
        </p:nvSpPr>
        <p:spPr/>
        <p:txBody>
          <a:bodyPr/>
          <a:lstStyle/>
          <a:p>
            <a:r>
              <a:rPr lang="en-IN" dirty="0"/>
              <a:t> A decision tree is also built using the training set</a:t>
            </a:r>
          </a:p>
          <a:p>
            <a:r>
              <a:rPr lang="en-IN" dirty="0"/>
              <a:t> Different values of the depth is experimented with and the model corresponding to the highest accuracy is </a:t>
            </a:r>
            <a:r>
              <a:rPr lang="en-IN" dirty="0" smtClean="0"/>
              <a:t>chosen</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3932" y="3406139"/>
            <a:ext cx="8431142" cy="2181861"/>
          </a:xfrm>
          <a:prstGeom prst="rect">
            <a:avLst/>
          </a:prstGeom>
        </p:spPr>
      </p:pic>
    </p:spTree>
    <p:extLst>
      <p:ext uri="{BB962C8B-B14F-4D97-AF65-F5344CB8AC3E}">
        <p14:creationId xmlns:p14="http://schemas.microsoft.com/office/powerpoint/2010/main" val="9151999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60</TotalTime>
  <Words>677</Words>
  <Application>Microsoft Macintosh PowerPoint</Application>
  <PresentationFormat>Widescreen</PresentationFormat>
  <Paragraphs>57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vt:lpstr>
      <vt:lpstr>Rockwell</vt:lpstr>
      <vt:lpstr>Rockwell Condensed</vt:lpstr>
      <vt:lpstr>Rockwell Extra Bold</vt:lpstr>
      <vt:lpstr>Wingdings</vt:lpstr>
      <vt:lpstr>Wood Type</vt:lpstr>
      <vt:lpstr>Car accident severity predictor</vt:lpstr>
      <vt:lpstr>Introduction and business problem</vt:lpstr>
      <vt:lpstr>Data Understanding and preprocessing</vt:lpstr>
      <vt:lpstr>Data Understanding and preprocessing</vt:lpstr>
      <vt:lpstr>Methodology</vt:lpstr>
      <vt:lpstr>Normalization and Dataset split</vt:lpstr>
      <vt:lpstr>K Nearest Neighbours Model</vt:lpstr>
      <vt:lpstr>Support Vector machine</vt:lpstr>
      <vt:lpstr>Decision Tree</vt:lpstr>
      <vt:lpstr>Results and Evaluation</vt:lpstr>
      <vt:lpstr>Results and Evaluation</vt:lpstr>
      <vt:lpstr>Discussion</vt:lpstr>
      <vt:lpstr>Conclusion</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accident severity predictor</dc:title>
  <dc:creator>Yaw Botwe</dc:creator>
  <cp:lastModifiedBy>Yaw Botwe</cp:lastModifiedBy>
  <cp:revision>4</cp:revision>
  <dcterms:created xsi:type="dcterms:W3CDTF">2020-10-03T11:34:40Z</dcterms:created>
  <dcterms:modified xsi:type="dcterms:W3CDTF">2020-10-03T12:35:15Z</dcterms:modified>
</cp:coreProperties>
</file>