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705" r:id="rId4"/>
    <p:sldId id="722" r:id="rId5"/>
    <p:sldId id="723" r:id="rId6"/>
    <p:sldId id="733" r:id="rId7"/>
    <p:sldId id="720" r:id="rId8"/>
    <p:sldId id="721" r:id="rId9"/>
    <p:sldId id="734" r:id="rId10"/>
    <p:sldId id="732" r:id="rId11"/>
    <p:sldId id="735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1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6" autoAdjust="0"/>
  </p:normalViewPr>
  <p:slideViewPr>
    <p:cSldViewPr snapToGrid="0" showGuides="1">
      <p:cViewPr varScale="1">
        <p:scale>
          <a:sx n="106" d="100"/>
          <a:sy n="106" d="100"/>
        </p:scale>
        <p:origin x="144" y="144"/>
      </p:cViewPr>
      <p:guideLst>
        <p:guide pos="416"/>
        <p:guide pos="7256"/>
        <p:guide orient="horz" pos="648"/>
        <p:guide orient="horz" pos="867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4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3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9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3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54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5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8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1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平时的周报应该不需要目录，论文汇报、总结报告可以加上目录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6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4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8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2020.10.09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293171" y="3117612"/>
            <a:ext cx="5605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离题检测问题概述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数据集：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找英文公开数据集；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智批改初中作文标注；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实验：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尝试复现已有的方法：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将已有方法迁移到智批改作文进行测试；</a:t>
            </a:r>
          </a:p>
        </p:txBody>
      </p:sp>
    </p:spTree>
    <p:extLst>
      <p:ext uri="{BB962C8B-B14F-4D97-AF65-F5344CB8AC3E}">
        <p14:creationId xmlns:p14="http://schemas.microsoft.com/office/powerpoint/2010/main" val="3402116909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第五部分：上周工作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38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数据处理：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针对题目筛选和标注；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针对作文筛选；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抽取部分作文进行标注；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086682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题目筛选和标注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24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题目筛选方法：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去掉要求字数 </a:t>
            </a:r>
            <a:r>
              <a:rPr lang="en-US" altLang="zh-CN" dirty="0"/>
              <a:t>&lt; 600</a:t>
            </a:r>
            <a:r>
              <a:rPr lang="zh-CN" altLang="en-US" dirty="0"/>
              <a:t>的题目；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去掉多主题的题目；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去掉重复题目（保留作文数多的题目）；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最终剩余题目</a:t>
            </a:r>
            <a:r>
              <a:rPr lang="en-US" altLang="zh-CN" dirty="0"/>
              <a:t>480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题目标注（命题作文</a:t>
            </a:r>
            <a:r>
              <a:rPr lang="en-US" altLang="zh-CN" dirty="0"/>
              <a:t>/</a:t>
            </a:r>
            <a:r>
              <a:rPr lang="zh-CN" altLang="en-US" dirty="0"/>
              <a:t>半命题作文</a:t>
            </a:r>
            <a:r>
              <a:rPr lang="en-US" altLang="zh-CN" dirty="0"/>
              <a:t>/</a:t>
            </a:r>
            <a:r>
              <a:rPr lang="zh-CN" altLang="en-US" dirty="0"/>
              <a:t>自拟题目）：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F5A8F67C-591E-4C15-9F49-F70A4B7B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9763"/>
              </p:ext>
            </p:extLst>
          </p:nvPr>
        </p:nvGraphicFramePr>
        <p:xfrm>
          <a:off x="2031999" y="360560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013590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846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18741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6961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2719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403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半命题作文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自拟题目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体裁要求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040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09D29DB-885F-4E53-A954-9FD07EBFF806}"/>
              </a:ext>
            </a:extLst>
          </p:cNvPr>
          <p:cNvSpPr txBox="1"/>
          <p:nvPr/>
        </p:nvSpPr>
        <p:spPr>
          <a:xfrm>
            <a:off x="5397732" y="4438537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题目标注结果</a:t>
            </a:r>
          </a:p>
        </p:txBody>
      </p:sp>
    </p:spTree>
    <p:extLst>
      <p:ext uri="{BB962C8B-B14F-4D97-AF65-F5344CB8AC3E}">
        <p14:creationId xmlns:p14="http://schemas.microsoft.com/office/powerpoint/2010/main" val="447866349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第五部分：作文处理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03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作文处理方法：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对全部作文按照分数进行五类划分，划分标准见表</a:t>
            </a:r>
            <a:r>
              <a:rPr lang="en-US" altLang="zh-CN" dirty="0"/>
              <a:t>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对四类卷和五类卷按照字数要求进一步筛选；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3C9F88-39C3-442A-BA47-EB15A433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9898"/>
              </p:ext>
            </p:extLst>
          </p:nvPr>
        </p:nvGraphicFramePr>
        <p:xfrm>
          <a:off x="1846053" y="2551080"/>
          <a:ext cx="8499894" cy="369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298">
                  <a:extLst>
                    <a:ext uri="{9D8B030D-6E8A-4147-A177-3AD203B41FA5}">
                      <a16:colId xmlns:a16="http://schemas.microsoft.com/office/drawing/2014/main" val="3513622244"/>
                    </a:ext>
                  </a:extLst>
                </a:gridCol>
                <a:gridCol w="2833298">
                  <a:extLst>
                    <a:ext uri="{9D8B030D-6E8A-4147-A177-3AD203B41FA5}">
                      <a16:colId xmlns:a16="http://schemas.microsoft.com/office/drawing/2014/main" val="228124181"/>
                    </a:ext>
                  </a:extLst>
                </a:gridCol>
                <a:gridCol w="2833298">
                  <a:extLst>
                    <a:ext uri="{9D8B030D-6E8A-4147-A177-3AD203B41FA5}">
                      <a16:colId xmlns:a16="http://schemas.microsoft.com/office/drawing/2014/main" val="2263412565"/>
                    </a:ext>
                  </a:extLst>
                </a:gridCol>
              </a:tblGrid>
              <a:tr h="3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作文等级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r>
                        <a:rPr lang="zh-CN" altLang="en-US" sz="1200" dirty="0"/>
                        <a:t>分制映射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评分标准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一类卷（</a:t>
                      </a:r>
                      <a:r>
                        <a:rPr lang="en-US" altLang="zh-CN" sz="1200" dirty="0"/>
                        <a:t>60-54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[100, 90]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立意明确，中心突出，材料具体生动，有真情实感；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结构严谨，注意照应，详略得当；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语言得体、流畅。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89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二类卷（</a:t>
                      </a:r>
                      <a:r>
                        <a:rPr lang="en-US" altLang="zh-CN" sz="1200" dirty="0"/>
                        <a:t>53-48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(90, 80]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立意明确，中心突出，材料具体；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结构完整，条理清楚；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语言规范、通顺。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2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三类卷（</a:t>
                      </a:r>
                      <a:r>
                        <a:rPr lang="en-US" altLang="zh-CN" sz="1200" dirty="0"/>
                        <a:t>47-36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(80, 60]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立意明确，材料能表现中心；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结构基本完整，有条理；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语言基本通顺，有少数错别字。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四类卷（</a:t>
                      </a:r>
                      <a:r>
                        <a:rPr lang="en-US" altLang="zh-CN" sz="1200" dirty="0"/>
                        <a:t>35-18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(60, 30]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立意不明确，材料难以表现中心；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结构不完整，条理不清楚；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语言不通顺，错别字较多。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5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五类卷（</a:t>
                      </a:r>
                      <a:r>
                        <a:rPr lang="en-US" altLang="zh-CN" sz="1200" dirty="0"/>
                        <a:t>17-0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(30, 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没有中心，空洞无物，严重离题；</a:t>
                      </a:r>
                      <a:endParaRPr lang="en-US" altLang="zh-CN" sz="1200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结构残缺，不成篇章；</a:t>
                      </a:r>
                      <a:endParaRPr lang="en-US" altLang="zh-CN" sz="1200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文理不通，错别字较多。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13932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4341908-AD5B-41BC-8B41-081575E8EB1D}"/>
              </a:ext>
            </a:extLst>
          </p:cNvPr>
          <p:cNvSpPr txBox="1"/>
          <p:nvPr/>
        </p:nvSpPr>
        <p:spPr>
          <a:xfrm>
            <a:off x="5243844" y="6317193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作文分数划分标准</a:t>
            </a:r>
          </a:p>
        </p:txBody>
      </p:sp>
    </p:spTree>
    <p:extLst>
      <p:ext uri="{BB962C8B-B14F-4D97-AF65-F5344CB8AC3E}">
        <p14:creationId xmlns:p14="http://schemas.microsoft.com/office/powerpoint/2010/main" val="985382028"/>
      </p:ext>
    </p:extLst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五类卷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7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四类卷和五类卷统计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四类卷下题目数</a:t>
            </a:r>
            <a:r>
              <a:rPr lang="en-US" altLang="zh-CN" dirty="0"/>
              <a:t>390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五类卷下题目数</a:t>
            </a:r>
            <a:r>
              <a:rPr lang="en-US" altLang="zh-CN" dirty="0"/>
              <a:t>237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四类卷和五类卷重叠题目</a:t>
            </a:r>
            <a:r>
              <a:rPr lang="en-US" altLang="zh-CN" dirty="0"/>
              <a:t>218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各题目下作文数统计结果见表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E6EBF594-EEE1-484C-80D2-37E732855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96"/>
              </p:ext>
            </p:extLst>
          </p:nvPr>
        </p:nvGraphicFramePr>
        <p:xfrm>
          <a:off x="2032000" y="3247932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727437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1394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83652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2097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54453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1950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03617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010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[0, 10)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[10, 20)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[20, 30)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[30, 40)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[40, 50)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[50, -]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8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237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重叠题目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218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7777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A8D6BE9-0ECA-4CFE-9E33-DF10DF9BB184}"/>
              </a:ext>
            </a:extLst>
          </p:cNvPr>
          <p:cNvSpPr txBox="1"/>
          <p:nvPr/>
        </p:nvSpPr>
        <p:spPr>
          <a:xfrm>
            <a:off x="5013011" y="4805052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各题目下作文数统计结果</a:t>
            </a:r>
          </a:p>
        </p:txBody>
      </p:sp>
    </p:spTree>
    <p:extLst>
      <p:ext uri="{BB962C8B-B14F-4D97-AF65-F5344CB8AC3E}">
        <p14:creationId xmlns:p14="http://schemas.microsoft.com/office/powerpoint/2010/main" val="2608998776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第五部分：作文标注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03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作文标注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抽取部分题目进行标注；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离题标注规范：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D6BE9-0ECA-4CFE-9E33-DF10DF9BB184}"/>
              </a:ext>
            </a:extLst>
          </p:cNvPr>
          <p:cNvSpPr txBox="1"/>
          <p:nvPr/>
        </p:nvSpPr>
        <p:spPr>
          <a:xfrm>
            <a:off x="5397732" y="460588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离题标注规范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7472DD7B-F7B5-4F8E-9D47-6F964C76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81743"/>
              </p:ext>
            </p:extLst>
          </p:nvPr>
        </p:nvGraphicFramePr>
        <p:xfrm>
          <a:off x="2032000" y="2620377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45">
                  <a:extLst>
                    <a:ext uri="{9D8B030D-6E8A-4147-A177-3AD203B41FA5}">
                      <a16:colId xmlns:a16="http://schemas.microsoft.com/office/drawing/2014/main" val="2845678373"/>
                    </a:ext>
                  </a:extLst>
                </a:gridCol>
                <a:gridCol w="6551655">
                  <a:extLst>
                    <a:ext uri="{9D8B030D-6E8A-4147-A177-3AD203B41FA5}">
                      <a16:colId xmlns:a16="http://schemas.microsoft.com/office/drawing/2014/main" val="4259594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标准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不离题，文章内容始终符合题目要求；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部分离题，内容基本符合题目要求，偶尔有离题部分；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部分离题，部分内容符合题目要求（离题部分占比大，超过整篇文章</a:t>
                      </a:r>
                      <a:r>
                        <a:rPr lang="en-US" altLang="zh-CN" sz="1400" dirty="0"/>
                        <a:t>50%</a:t>
                      </a:r>
                      <a:r>
                        <a:rPr lang="zh-CN" altLang="en-US" sz="1400" dirty="0"/>
                        <a:t>以上）；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2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完全离题，文章内容和题目没有关系（包括恶意提交、流水账作文等）；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438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60201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四类卷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标注结果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C82D3A-BAC9-46B2-8B54-B99584C4A39C}"/>
              </a:ext>
            </a:extLst>
          </p:cNvPr>
          <p:cNvSpPr txBox="1"/>
          <p:nvPr/>
        </p:nvSpPr>
        <p:spPr>
          <a:xfrm>
            <a:off x="655041" y="1258159"/>
            <a:ext cx="10858500" cy="249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5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四类卷抽取部分数据进行标注：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抽取了</a:t>
            </a:r>
            <a:r>
              <a:rPr lang="en-US" altLang="zh-CN" dirty="0"/>
              <a:t>7</a:t>
            </a:r>
            <a:r>
              <a:rPr lang="zh-CN" altLang="en-US" dirty="0"/>
              <a:t>个主题（</a:t>
            </a:r>
            <a:r>
              <a:rPr lang="en-US" altLang="zh-CN" dirty="0"/>
              <a:t>5</a:t>
            </a:r>
            <a:r>
              <a:rPr lang="zh-CN" altLang="en-US" dirty="0"/>
              <a:t>个命题作文，</a:t>
            </a:r>
            <a:r>
              <a:rPr lang="en-US" altLang="zh-CN" dirty="0"/>
              <a:t>1</a:t>
            </a:r>
            <a:r>
              <a:rPr lang="zh-CN" altLang="en-US" dirty="0"/>
              <a:t>个半命题作文，</a:t>
            </a:r>
            <a:r>
              <a:rPr lang="en-US" altLang="zh-CN" dirty="0"/>
              <a:t>1</a:t>
            </a:r>
            <a:r>
              <a:rPr lang="zh-CN" altLang="en-US" dirty="0"/>
              <a:t>个自拟题目），共</a:t>
            </a:r>
            <a:r>
              <a:rPr lang="en-US" altLang="zh-CN" dirty="0"/>
              <a:t>320</a:t>
            </a:r>
            <a:r>
              <a:rPr lang="zh-CN" altLang="en-US" dirty="0"/>
              <a:t>篇作文；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en-US" altLang="zh-CN" dirty="0"/>
              <a:t>score=3</a:t>
            </a:r>
            <a:r>
              <a:rPr lang="zh-CN" altLang="en-US" dirty="0"/>
              <a:t>的作文占比最多，完全离题的作文较少；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问题：</a:t>
            </a:r>
            <a:r>
              <a:rPr lang="zh-CN" altLang="en-US" dirty="0"/>
              <a:t>部分作文转写有问题，可能会影响标注；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score=4</a:t>
            </a:r>
            <a:r>
              <a:rPr lang="zh-CN" altLang="en-US" dirty="0"/>
              <a:t>部分分数低的原因分析：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结构比较乱，逻辑上不通顺；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篇章结构不完整，没有写完；</a:t>
            </a:r>
            <a:endParaRPr lang="en-US" altLang="zh-CN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88EECE9F-B8AF-4D65-8CE3-8789DB4A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62277"/>
              </p:ext>
            </p:extLst>
          </p:nvPr>
        </p:nvGraphicFramePr>
        <p:xfrm>
          <a:off x="666751" y="3725179"/>
          <a:ext cx="108584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106">
                  <a:extLst>
                    <a:ext uri="{9D8B030D-6E8A-4147-A177-3AD203B41FA5}">
                      <a16:colId xmlns:a16="http://schemas.microsoft.com/office/drawing/2014/main" val="3789410689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439815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170809894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8113680"/>
                    </a:ext>
                  </a:extLst>
                </a:gridCol>
                <a:gridCol w="1458685">
                  <a:extLst>
                    <a:ext uri="{9D8B030D-6E8A-4147-A177-3AD203B41FA5}">
                      <a16:colId xmlns:a16="http://schemas.microsoft.com/office/drawing/2014/main" val="2319675707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586036672"/>
                    </a:ext>
                  </a:extLst>
                </a:gridCol>
                <a:gridCol w="1308098">
                  <a:extLst>
                    <a:ext uri="{9D8B030D-6E8A-4147-A177-3AD203B41FA5}">
                      <a16:colId xmlns:a16="http://schemas.microsoft.com/office/drawing/2014/main" val="4246741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score=2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score=3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score=4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6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你是我的一面镜子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53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2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你，就这样留在了我的记忆里面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10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捡拾幸福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47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78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永远的风景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26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新结识的朋友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__ </a:t>
                      </a:r>
                      <a:r>
                        <a:rPr lang="zh-CN" altLang="en-US" sz="1200" dirty="0"/>
                        <a:t>的足迹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为父亲和母亲写一篇小传（自拟题目）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40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236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320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6616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200E62C-8B37-44A2-A24A-1C1B66C25BA0}"/>
              </a:ext>
            </a:extLst>
          </p:cNvPr>
          <p:cNvSpPr txBox="1"/>
          <p:nvPr/>
        </p:nvSpPr>
        <p:spPr>
          <a:xfrm>
            <a:off x="5320788" y="650037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四类卷标注结果</a:t>
            </a:r>
          </a:p>
        </p:txBody>
      </p:sp>
    </p:spTree>
    <p:extLst>
      <p:ext uri="{BB962C8B-B14F-4D97-AF65-F5344CB8AC3E}">
        <p14:creationId xmlns:p14="http://schemas.microsoft.com/office/powerpoint/2010/main" val="140619325"/>
      </p:ext>
    </p:extLst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五类卷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标注结果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CFBCEF-6135-4C18-A5CD-B6B460C81D2C}"/>
              </a:ext>
            </a:extLst>
          </p:cNvPr>
          <p:cNvSpPr txBox="1"/>
          <p:nvPr/>
        </p:nvSpPr>
        <p:spPr>
          <a:xfrm>
            <a:off x="660400" y="1338959"/>
            <a:ext cx="1085850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三类卷抽取部分数据进行标注：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</a:t>
            </a:r>
            <a:r>
              <a:rPr lang="en-US" altLang="zh-CN" dirty="0"/>
              <a:t>2</a:t>
            </a:r>
            <a:r>
              <a:rPr lang="zh-CN" altLang="en-US" dirty="0"/>
              <a:t>个主题，每个主题抽取</a:t>
            </a:r>
            <a:r>
              <a:rPr lang="en-US" altLang="zh-CN" dirty="0"/>
              <a:t>10</a:t>
            </a:r>
            <a:r>
              <a:rPr lang="zh-CN" altLang="en-US" dirty="0"/>
              <a:t>篇作文进行标注；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zh-CN" altLang="en-US" dirty="0"/>
              <a:t>全部为不离题作文；</a:t>
            </a:r>
            <a:endParaRPr lang="en-US" altLang="zh-CN" b="1" dirty="0"/>
          </a:p>
        </p:txBody>
      </p:sp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D377F24B-45DF-4C1C-82F0-65C4E763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40269"/>
              </p:ext>
            </p:extLst>
          </p:nvPr>
        </p:nvGraphicFramePr>
        <p:xfrm>
          <a:off x="734600" y="2484745"/>
          <a:ext cx="10722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我有一颗</a:t>
                      </a:r>
                      <a:r>
                        <a:rPr lang="en-US" altLang="zh-CN" sz="1200" dirty="0"/>
                        <a:t>__</a:t>
                      </a:r>
                      <a:r>
                        <a:rPr lang="zh-CN" altLang="en-US" sz="1200" dirty="0"/>
                        <a:t>的心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我把掌声送给您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20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9B10166E-33F3-4E07-9772-A4A42EF6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05526"/>
              </p:ext>
            </p:extLst>
          </p:nvPr>
        </p:nvGraphicFramePr>
        <p:xfrm>
          <a:off x="734600" y="5146801"/>
          <a:ext cx="10722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最是难忘那表情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记住这一天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20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222358E8-B63A-44E0-8B6C-B681A9B215D6}"/>
              </a:ext>
            </a:extLst>
          </p:cNvPr>
          <p:cNvSpPr txBox="1"/>
          <p:nvPr/>
        </p:nvSpPr>
        <p:spPr>
          <a:xfrm>
            <a:off x="662176" y="3922912"/>
            <a:ext cx="10858500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五类卷抽取部分数据进行标注：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抽取</a:t>
            </a:r>
            <a:r>
              <a:rPr lang="en-US" altLang="zh-CN" dirty="0"/>
              <a:t>2</a:t>
            </a:r>
            <a:r>
              <a:rPr lang="zh-CN" altLang="en-US" dirty="0"/>
              <a:t>个主题，每个主题抽取</a:t>
            </a:r>
            <a:r>
              <a:rPr lang="en-US" altLang="zh-CN" dirty="0"/>
              <a:t>10</a:t>
            </a:r>
            <a:r>
              <a:rPr lang="zh-CN" altLang="en-US" dirty="0"/>
              <a:t>篇作文进行标注；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结论：</a:t>
            </a:r>
            <a:r>
              <a:rPr lang="zh-CN" altLang="en-US" dirty="0"/>
              <a:t>离题作文占比较大，内容重复较多（摘抄材料）；</a:t>
            </a:r>
            <a:endParaRPr lang="en-US" altLang="zh-CN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8C26C2-6058-4A57-AA0E-11BF16E562C3}"/>
              </a:ext>
            </a:extLst>
          </p:cNvPr>
          <p:cNvSpPr txBox="1"/>
          <p:nvPr/>
        </p:nvSpPr>
        <p:spPr>
          <a:xfrm>
            <a:off x="5320788" y="3661422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三类卷标注结果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D2B8D7-A9C4-4B5F-B63F-2BAED2BE0F40}"/>
              </a:ext>
            </a:extLst>
          </p:cNvPr>
          <p:cNvSpPr txBox="1"/>
          <p:nvPr/>
        </p:nvSpPr>
        <p:spPr>
          <a:xfrm>
            <a:off x="5320788" y="6325663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五类卷标注结果</a:t>
            </a:r>
          </a:p>
        </p:txBody>
      </p:sp>
    </p:spTree>
    <p:extLst>
      <p:ext uri="{BB962C8B-B14F-4D97-AF65-F5344CB8AC3E}">
        <p14:creationId xmlns:p14="http://schemas.microsoft.com/office/powerpoint/2010/main" val="1385691814"/>
      </p:ext>
    </p:extLst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第五部分：作文筛选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CFBCEF-6135-4C18-A5CD-B6B460C81D2C}"/>
              </a:ext>
            </a:extLst>
          </p:cNvPr>
          <p:cNvSpPr txBox="1"/>
          <p:nvPr/>
        </p:nvSpPr>
        <p:spPr>
          <a:xfrm>
            <a:off x="660400" y="1338959"/>
            <a:ext cx="10858500" cy="387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 startAt="4"/>
            </a:pPr>
            <a:r>
              <a:rPr lang="zh-CN" altLang="en-US" dirty="0"/>
              <a:t>作文筛选（定标</a:t>
            </a:r>
            <a:r>
              <a:rPr lang="en-US" altLang="zh-CN" dirty="0"/>
              <a:t>2000</a:t>
            </a:r>
            <a:r>
              <a:rPr lang="zh-CN" altLang="en-US" dirty="0"/>
              <a:t>篇）：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筛选出四类卷和五类卷重叠题目且作文数</a:t>
            </a:r>
            <a:r>
              <a:rPr lang="en-US" altLang="zh-CN" dirty="0"/>
              <a:t>&gt;=20</a:t>
            </a:r>
            <a:r>
              <a:rPr lang="zh-CN" altLang="en-US" dirty="0"/>
              <a:t>的题目，共</a:t>
            </a:r>
            <a:r>
              <a:rPr lang="en-US" altLang="zh-CN" dirty="0"/>
              <a:t>101</a:t>
            </a:r>
            <a:r>
              <a:rPr lang="zh-CN" altLang="en-US" dirty="0"/>
              <a:t>个题目；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101</a:t>
            </a:r>
            <a:r>
              <a:rPr lang="zh-CN" altLang="en-US" dirty="0"/>
              <a:t>个题目中抽取</a:t>
            </a:r>
            <a:r>
              <a:rPr lang="en-US" altLang="zh-CN" dirty="0"/>
              <a:t>100</a:t>
            </a:r>
            <a:r>
              <a:rPr lang="zh-CN" altLang="en-US" dirty="0"/>
              <a:t>个题目，每个题目抽取</a:t>
            </a:r>
            <a:r>
              <a:rPr lang="en-US" altLang="zh-CN" dirty="0"/>
              <a:t>20</a:t>
            </a:r>
            <a:r>
              <a:rPr lang="zh-CN" altLang="en-US" dirty="0"/>
              <a:t>篇作文，共</a:t>
            </a:r>
            <a:r>
              <a:rPr lang="en-US" altLang="zh-CN" dirty="0"/>
              <a:t>2000</a:t>
            </a:r>
            <a:r>
              <a:rPr lang="zh-CN" altLang="en-US" dirty="0"/>
              <a:t>篇；（</a:t>
            </a:r>
            <a:r>
              <a:rPr lang="en-US" altLang="zh-CN" dirty="0"/>
              <a:t>20</a:t>
            </a:r>
            <a:r>
              <a:rPr lang="zh-CN" altLang="en-US" dirty="0"/>
              <a:t>篇作文从后面的标注结果来看，单个主题下会有</a:t>
            </a:r>
            <a:r>
              <a:rPr lang="en-US" altLang="zh-CN" dirty="0"/>
              <a:t>10</a:t>
            </a:r>
            <a:r>
              <a:rPr lang="zh-CN" altLang="en-US"/>
              <a:t>篇左右为离题，</a:t>
            </a:r>
            <a:r>
              <a:rPr lang="zh-CN" altLang="en-US" dirty="0"/>
              <a:t>所以后续数据太少</a:t>
            </a:r>
            <a:r>
              <a:rPr lang="zh-CN" altLang="en-US"/>
              <a:t>是不是可以抽取部分</a:t>
            </a:r>
            <a:r>
              <a:rPr lang="zh-CN" altLang="en-US" dirty="0"/>
              <a:t>一类</a:t>
            </a:r>
            <a:r>
              <a:rPr lang="zh-CN" altLang="en-US"/>
              <a:t>卷作文作为负样本进行扩充</a:t>
            </a:r>
            <a:r>
              <a:rPr lang="en-US" altLang="zh-CN"/>
              <a:t>?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抽取部分数据进行标注：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100</a:t>
            </a:r>
            <a:r>
              <a:rPr lang="zh-CN" altLang="en-US" dirty="0"/>
              <a:t>个题目中抽取</a:t>
            </a:r>
            <a:r>
              <a:rPr lang="en-US" altLang="zh-CN" dirty="0"/>
              <a:t>3</a:t>
            </a:r>
            <a:r>
              <a:rPr lang="zh-CN" altLang="en-US" dirty="0"/>
              <a:t>个题目，</a:t>
            </a:r>
            <a:r>
              <a:rPr lang="zh-CN" altLang="en-US" b="1" dirty="0"/>
              <a:t>对题目下全部作文进行标注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200150" lvl="2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b="1" dirty="0"/>
              <a:t>结论：</a:t>
            </a:r>
            <a:endParaRPr lang="en-US" altLang="zh-CN" b="1" dirty="0"/>
          </a:p>
          <a:p>
            <a:pPr marL="1657350" lvl="3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离题作文占比</a:t>
            </a:r>
            <a:r>
              <a:rPr lang="en-US" altLang="zh-CN" dirty="0"/>
              <a:t>45%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657350" lvl="3" indent="-28575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离题作文中五类卷占比较大；</a:t>
            </a:r>
            <a:endParaRPr lang="en-US" altLang="zh-CN" dirty="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9D0144F-D1D5-4C2C-BB23-D15D70A9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75570"/>
              </p:ext>
            </p:extLst>
          </p:nvPr>
        </p:nvGraphicFramePr>
        <p:xfrm>
          <a:off x="734600" y="5269895"/>
          <a:ext cx="1072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时光深处记忆暖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新结识的朋友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我在</a:t>
                      </a:r>
                      <a:r>
                        <a:rPr lang="en-US" altLang="zh-CN" sz="1200" dirty="0"/>
                        <a:t>__</a:t>
                      </a:r>
                      <a:r>
                        <a:rPr lang="zh-CN" altLang="en-US" sz="1200" dirty="0"/>
                        <a:t>中得到快乐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025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155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797450"/>
      </p:ext>
    </p:extLst>
  </p:cSld>
  <p:clrMapOvr>
    <a:masterClrMapping/>
  </p:clrMapOvr>
  <p:transition spd="slow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第五部分：作文筛选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CFBCEF-6135-4C18-A5CD-B6B460C81D2C}"/>
              </a:ext>
            </a:extLst>
          </p:cNvPr>
          <p:cNvSpPr txBox="1"/>
          <p:nvPr/>
        </p:nvSpPr>
        <p:spPr>
          <a:xfrm>
            <a:off x="660400" y="1338959"/>
            <a:ext cx="10858500" cy="145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100</a:t>
            </a:r>
            <a:r>
              <a:rPr lang="zh-CN" altLang="en-US" dirty="0"/>
              <a:t>个题目中抽取</a:t>
            </a:r>
            <a:r>
              <a:rPr lang="en-US" altLang="zh-CN" dirty="0"/>
              <a:t>3</a:t>
            </a:r>
            <a:r>
              <a:rPr lang="zh-CN" altLang="en-US" dirty="0"/>
              <a:t>个题目，</a:t>
            </a:r>
            <a:r>
              <a:rPr lang="zh-CN" altLang="en-US" b="1" dirty="0"/>
              <a:t>对抽取的</a:t>
            </a:r>
            <a:r>
              <a:rPr lang="en-US" altLang="zh-CN" b="1" dirty="0"/>
              <a:t>20</a:t>
            </a:r>
            <a:r>
              <a:rPr lang="zh-CN" altLang="en-US" b="1" dirty="0"/>
              <a:t>篇作文进行标注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0" lvl="3" indent="-34290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b="1" dirty="0"/>
              <a:t>结论：</a:t>
            </a:r>
            <a:endParaRPr lang="en-US" altLang="zh-CN" b="1" dirty="0"/>
          </a:p>
          <a:p>
            <a:pPr marL="2171700" lvl="4" indent="-34290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离题作文占比</a:t>
            </a:r>
            <a:r>
              <a:rPr lang="en-US" altLang="zh-CN" dirty="0"/>
              <a:t>67%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171700" lvl="4" indent="-342900">
              <a:lnSpc>
                <a:spcPct val="125000"/>
              </a:lnSpc>
              <a:buFont typeface="等线" panose="02010600030101010101" pitchFamily="2" charset="-122"/>
              <a:buChar char="-"/>
            </a:pPr>
            <a:r>
              <a:rPr lang="zh-CN" altLang="en-US" dirty="0"/>
              <a:t>离题作文中五类卷占比较大；</a:t>
            </a:r>
            <a:endParaRPr lang="en-US" altLang="zh-CN" dirty="0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01B4E73C-CB96-49B2-8280-F8540C9E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12081"/>
              </p:ext>
            </p:extLst>
          </p:nvPr>
        </p:nvGraphicFramePr>
        <p:xfrm>
          <a:off x="734600" y="2943152"/>
          <a:ext cx="1072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024576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80053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619020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785081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5579117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33716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278610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题目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score=4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359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__</a:t>
                      </a:r>
                      <a:r>
                        <a:rPr lang="zh-CN" altLang="en-US" sz="1200" dirty="0"/>
                        <a:t>的翅膀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826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“珍惜”（自拟题目）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5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捡拾幸福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025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60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52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D81A866-314A-497A-9CB7-84F57BF5250C}"/>
              </a:ext>
            </a:extLst>
          </p:cNvPr>
          <p:cNvSpPr txBox="1"/>
          <p:nvPr/>
        </p:nvSpPr>
        <p:spPr>
          <a:xfrm>
            <a:off x="666750" y="4466496"/>
            <a:ext cx="10858500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100</a:t>
            </a:r>
            <a:r>
              <a:rPr lang="zh-CN" altLang="en-US" dirty="0"/>
              <a:t>个主题中命题方式统计：</a:t>
            </a:r>
            <a:endParaRPr lang="en-US" altLang="zh-CN" dirty="0"/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E977A2C6-A9C6-4E7C-B05C-82276210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51033"/>
              </p:ext>
            </p:extLst>
          </p:nvPr>
        </p:nvGraphicFramePr>
        <p:xfrm>
          <a:off x="2709332" y="5148201"/>
          <a:ext cx="67733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013590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846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18741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6961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271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半命题作文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自拟题目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题目数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7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49557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4748469" y="1292459"/>
            <a:ext cx="463474" cy="4260033"/>
            <a:chOff x="5855367" y="980316"/>
            <a:chExt cx="463474" cy="426003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6F7131-4ED3-4B7E-8A62-C849D74C4FF9}"/>
                </a:ext>
              </a:extLst>
            </p:cNvPr>
            <p:cNvSpPr/>
            <p:nvPr/>
          </p:nvSpPr>
          <p:spPr>
            <a:xfrm>
              <a:off x="5855367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8525EF6-319E-4F66-8F37-7FEF4FB19DAB}"/>
                </a:ext>
              </a:extLst>
            </p:cNvPr>
            <p:cNvSpPr/>
            <p:nvPr/>
          </p:nvSpPr>
          <p:spPr>
            <a:xfrm>
              <a:off x="5855367" y="477687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369602" y="1343317"/>
            <a:ext cx="3407767" cy="4196670"/>
            <a:chOff x="6476500" y="1103754"/>
            <a:chExt cx="3407767" cy="40694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ADDB-0C80-4E4C-8A5F-41531C83A1F2}"/>
                </a:ext>
              </a:extLst>
            </p:cNvPr>
            <p:cNvSpPr txBox="1"/>
            <p:nvPr/>
          </p:nvSpPr>
          <p:spPr>
            <a:xfrm>
              <a:off x="6476500" y="3558085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已有结果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1103754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问题背景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0A1E3-FF53-4D0C-8217-F762651D9F2F}"/>
                </a:ext>
              </a:extLst>
            </p:cNvPr>
            <p:cNvSpPr txBox="1"/>
            <p:nvPr/>
          </p:nvSpPr>
          <p:spPr>
            <a:xfrm>
              <a:off x="6476500" y="4785250"/>
              <a:ext cx="1480256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330919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已有方法</a:t>
              </a: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878A717B-BB58-46A3-B067-FEBC477F05C1}"/>
              </a:ext>
            </a:extLst>
          </p:cNvPr>
          <p:cNvSpPr/>
          <p:nvPr/>
        </p:nvSpPr>
        <p:spPr>
          <a:xfrm>
            <a:off x="8215302" y="1292458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3F0A52-A6C9-4FE2-B6FA-3C8EC329942D}"/>
              </a:ext>
            </a:extLst>
          </p:cNvPr>
          <p:cNvSpPr txBox="1"/>
          <p:nvPr/>
        </p:nvSpPr>
        <p:spPr>
          <a:xfrm>
            <a:off x="8772194" y="1324139"/>
            <a:ext cx="148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p:transition spd="slow" advTm="3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3088EE-DC86-46DA-8A3D-DAB080C1BA94}"/>
              </a:ext>
            </a:extLst>
          </p:cNvPr>
          <p:cNvSpPr txBox="1"/>
          <p:nvPr/>
        </p:nvSpPr>
        <p:spPr>
          <a:xfrm>
            <a:off x="5086486" y="3050504"/>
            <a:ext cx="2019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0B166C-CDBE-4933-ACD0-AD6FC5DEE807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第一部分：问题背景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63F48B-BDBF-44FF-8295-D90AFB7A917F}"/>
              </a:ext>
            </a:extLst>
          </p:cNvPr>
          <p:cNvSpPr txBox="1"/>
          <p:nvPr/>
        </p:nvSpPr>
        <p:spPr>
          <a:xfrm>
            <a:off x="660400" y="1390422"/>
            <a:ext cx="10858499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离题定义：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内容离题：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部分离题： 如首尾呼应，但中间部分离题；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完全离题： 整篇内容与题目均不符；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体裁离题：如要求议论文写成记叙文。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 indent="-360000" algn="l"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作文自动评分系统的发展，离题论文的识别是自动化作文评分中要解决的任务之一。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 indent="-360000" algn="l">
              <a:lnSpc>
                <a:spcPct val="125000"/>
              </a:lnSpc>
              <a:buFont typeface="+mj-lt"/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ACB3A3-F7BF-4410-85FA-26FDC0D2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4498"/>
              </p:ext>
            </p:extLst>
          </p:nvPr>
        </p:nvGraphicFramePr>
        <p:xfrm>
          <a:off x="1450975" y="4396889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60928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5847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9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4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智批改初中作文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A512B5-661D-41C8-8069-58492B6E7FF0}"/>
              </a:ext>
            </a:extLst>
          </p:cNvPr>
          <p:cNvSpPr txBox="1"/>
          <p:nvPr/>
        </p:nvSpPr>
        <p:spPr>
          <a:xfrm>
            <a:off x="660400" y="1299892"/>
            <a:ext cx="10858499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分类方法：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0100" lvl="1" indent="-342900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标记文章中每个句子的角色标签（人工标注）： 中心思想句、结论句等应与主题相关。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672" lvl="1" indent="-34747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计算特征：文章中每个句子和</a:t>
            </a: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prompt</a:t>
            </a: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之间的相似性；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672" lvl="1" indent="-34747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SVM</a:t>
            </a: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分类，判断是否离题。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Evaluating Multiple Aspects of Coherence in Student Essays (2004, </a:t>
            </a:r>
            <a:r>
              <a:rPr lang="en-US" altLang="zh-CN" b="0" i="0" spc="0" baseline="0" dirty="0" err="1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D.Higgins</a:t>
            </a: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.</a:t>
            </a:r>
          </a:p>
          <a:p>
            <a:pPr marL="3600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回归方法：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人工标注数据，对离题作文打分，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针对每个主题训练一个回归模型；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Modeling Prompt Adherence in Student Essays (2014, Isaac </a:t>
            </a:r>
            <a:r>
              <a:rPr lang="en-US" altLang="zh-CN" sz="1800" b="0" i="0" kern="120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Persing</a:t>
            </a: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 and Vincent Ng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347472" marR="0" indent="-347472" algn="l" rtl="0" fontAlgn="ctr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 startAt="3"/>
            </a:pPr>
            <a:r>
              <a:rPr lang="zh-CN" altLang="en-US" sz="180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主题</a:t>
            </a:r>
            <a:r>
              <a:rPr lang="zh-CN" altLang="zh-CN" sz="180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扩展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 fontAlgn="ctr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en-US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对主题词进行扩展，</a:t>
            </a:r>
            <a:r>
              <a:rPr lang="zh-CN" altLang="zh-CN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计算待测文章和扩展后的候选主题之间相似度</a:t>
            </a:r>
            <a:r>
              <a:rPr lang="zh-CN" altLang="en-US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，</a:t>
            </a:r>
            <a:r>
              <a:rPr lang="zh-CN" altLang="zh-CN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对候选主题进行排序。</a:t>
            </a:r>
            <a:endParaRPr lang="en-US" altLang="zh-CN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 fontAlgn="ctr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Off-topic essay detection using short prompt texts (2010, Louis and </a:t>
            </a:r>
            <a:r>
              <a:rPr lang="en-US" altLang="zh-CN" b="0" i="0" kern="120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D.Higgins</a:t>
            </a: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endParaRPr lang="zh-CN" altLang="zh-CN" dirty="0">
              <a:effectLst/>
            </a:endParaRPr>
          </a:p>
          <a:p>
            <a:pPr marL="804672" lvl="1" indent="-347472" fontAlgn="ctr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Unsupervised Modeling of Topical Relevance in L2 Learner Text (2016)</a:t>
            </a:r>
            <a:endParaRPr lang="zh-CN" altLang="zh-CN" dirty="0">
              <a:effectLst/>
            </a:endParaRPr>
          </a:p>
          <a:p>
            <a:pPr lvl="1" fontAlgn="ctr">
              <a:lnSpc>
                <a:spcPct val="110000"/>
              </a:lnSpc>
              <a:buSzPts val="18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补充（扩展方法）：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词形态变化；</a:t>
            </a:r>
            <a:endParaRPr lang="en-US" altLang="zh-CN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同义词扩展；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相同上下文的词扩展；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关联词扩展；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920489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9FBFB6-62CB-4D3E-A50E-B07AA6744E42}"/>
              </a:ext>
            </a:extLst>
          </p:cNvPr>
          <p:cNvSpPr txBox="1"/>
          <p:nvPr/>
        </p:nvSpPr>
        <p:spPr>
          <a:xfrm>
            <a:off x="660400" y="1285833"/>
            <a:ext cx="10858500" cy="556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lnSpc>
                <a:spcPct val="110000"/>
              </a:lnSpc>
              <a:buSzPts val="1800"/>
              <a:buFont typeface="+mj-lt"/>
              <a:buAutoNum type="arabicPeriod" startAt="4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使用</a:t>
            </a:r>
            <a:r>
              <a:rPr lang="zh-CN" altLang="zh-CN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不同的方式</a:t>
            </a:r>
            <a:r>
              <a:rPr lang="zh-CN" altLang="en-US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得到</a:t>
            </a:r>
            <a:r>
              <a:rPr lang="zh-CN" altLang="zh-CN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句子的表示，计算句子和主题的相似度。</a:t>
            </a:r>
            <a:endParaRPr lang="zh-CN" altLang="zh-CN" sz="1800" dirty="0">
              <a:effectLst/>
            </a:endParaRPr>
          </a:p>
          <a:p>
            <a:pPr marL="742950" lvl="1" indent="-285750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句子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表示方法：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TF-IDF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Word2Vec</a:t>
            </a: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IDF-Embeddings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Skip-Thoughts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：一种用于学习分布式句子表示的神经网络模型；</a:t>
            </a:r>
            <a:endParaRPr lang="en-US" altLang="zh-CN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Weighted-Embeddings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：无监督训练；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742950" lvl="1" indent="-285750">
              <a:lnSpc>
                <a:spcPct val="110000"/>
              </a:lnSpc>
              <a:buSzPts val="1800"/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Sentence Similarity Measures for Fine-Grained Estimation of Topical Relevance in Learner Essays (2016)</a:t>
            </a:r>
            <a:endParaRPr lang="zh-CN" altLang="zh-CN" dirty="0">
              <a:effectLst/>
            </a:endParaRPr>
          </a:p>
          <a:p>
            <a:pPr marL="347472" marR="0" indent="-347472" algn="l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 startAt="4"/>
            </a:pP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无监督学习：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其将离题文章分为两种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，</a:t>
            </a:r>
            <a:r>
              <a:rPr lang="zh-CN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针对这两种离题作为类型分别进行检测</a:t>
            </a: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。</a:t>
            </a:r>
            <a:endParaRPr lang="zh-CN" altLang="zh-CN" dirty="0">
              <a:effectLst/>
            </a:endParaRPr>
          </a:p>
          <a:p>
            <a:pPr marL="1099566" lvl="1" indent="-285750">
              <a:lnSpc>
                <a:spcPct val="110000"/>
              </a:lnSpc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unexpected topic essay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dirty="0"/>
          </a:p>
          <a:p>
            <a:pPr marL="1099566" lvl="1" indent="-285750">
              <a:lnSpc>
                <a:spcPct val="110000"/>
              </a:lnSpc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bad faith essay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zh-CN" altLang="zh-CN" dirty="0">
              <a:effectLst/>
            </a:endParaRPr>
          </a:p>
          <a:p>
            <a:pPr marL="806400" lvl="1" indent="-349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计算待测文章和多个候选主题词之间的相似度分数，对候选主题进行排序，目标主题在</a:t>
            </a:r>
            <a:r>
              <a:rPr lang="en-US" altLang="zh-CN" b="0" i="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topK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之内，表示未离题，否则为离题。 </a:t>
            </a: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K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的值通过交叉验证选择。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Advanced Capabilities for evaluating student writing: Detecting off-topic essays without topic-specific training (2005, </a:t>
            </a:r>
            <a:r>
              <a:rPr lang="en-US" altLang="zh-CN" b="0" i="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D.Higgins</a:t>
            </a: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  <a:endParaRPr lang="zh-CN" altLang="zh-CN" dirty="0">
              <a:effectLst/>
            </a:endParaRPr>
          </a:p>
          <a:p>
            <a:pPr marL="804672" indent="-347472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Identifying off-topic student essays without topic-specific training data(2006)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8279428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9FBFB6-62CB-4D3E-A50E-B07AA6744E42}"/>
              </a:ext>
            </a:extLst>
          </p:cNvPr>
          <p:cNvSpPr txBox="1"/>
          <p:nvPr/>
        </p:nvSpPr>
        <p:spPr>
          <a:xfrm>
            <a:off x="660400" y="1376363"/>
            <a:ext cx="1085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ts val="1800"/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自己的方法：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CC6F9D0-2E16-4D64-A219-01EF6A247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88408"/>
                  </p:ext>
                </p:extLst>
              </p:nvPr>
            </p:nvGraphicFramePr>
            <p:xfrm>
              <a:off x="1092537" y="1845173"/>
              <a:ext cx="5047598" cy="4666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598">
                      <a:extLst>
                        <a:ext uri="{9D8B030D-6E8A-4147-A177-3AD203B41FA5}">
                          <a16:colId xmlns:a16="http://schemas.microsoft.com/office/drawing/2014/main" val="2458722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200" b="1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Algorithm </a:t>
                          </a:r>
                          <a:r>
                            <a:rPr kumimoji="0" lang="en-US" altLang="zh-CN" sz="120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Similarity</a:t>
                          </a:r>
                          <a:endParaRPr kumimoji="0" lang="en-US" altLang="zh-CN" sz="120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Times New Roman" panose="02020603050405020304" pitchFamily="18" charset="0"/>
                            <a:ea typeface="Microsoft YaHei"/>
                            <a:cs typeface="Times New Roman" panose="02020603050405020304" pitchFamily="18" charset="0"/>
                            <a:sym typeface="Microsoft YaHei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254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Require: 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范文集合：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200" b="0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测试作文集合：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，模型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sz="1200" b="0" smtClean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oMath>
                          </a14:m>
                          <a:endParaRPr lang="en-US" altLang="zh-CN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Strategy: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average,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max, top-k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1: Define variables: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  2:</a:t>
                          </a:r>
                          <a:r>
                            <a:rPr lang="en-US" altLang="zh-CN" sz="12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200" b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3: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4: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  5:             Calculate similarity: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altLang="zh-CN" sz="1200" dirty="0" err="1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cosine_similarity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6:                     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Strategy(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7: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.append(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8: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.append(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9: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10: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11: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enumerate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12: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_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enumerate(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):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13: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sorted(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14: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Calculate the ranking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15: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16: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7138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CC6F9D0-2E16-4D64-A219-01EF6A247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88408"/>
                  </p:ext>
                </p:extLst>
              </p:nvPr>
            </p:nvGraphicFramePr>
            <p:xfrm>
              <a:off x="1092537" y="1845173"/>
              <a:ext cx="5047598" cy="4666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598">
                      <a:extLst>
                        <a:ext uri="{9D8B030D-6E8A-4147-A177-3AD203B41FA5}">
                          <a16:colId xmlns:a16="http://schemas.microsoft.com/office/drawing/2014/main" val="2458722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200" b="1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Algorithm </a:t>
                          </a:r>
                          <a:r>
                            <a:rPr kumimoji="0" lang="en-US" altLang="zh-CN" sz="120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Similarity</a:t>
                          </a:r>
                          <a:endParaRPr kumimoji="0" lang="en-US" altLang="zh-CN" sz="120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Times New Roman" panose="02020603050405020304" pitchFamily="18" charset="0"/>
                            <a:ea typeface="Microsoft YaHei"/>
                            <a:cs typeface="Times New Roman" panose="02020603050405020304" pitchFamily="18" charset="0"/>
                            <a:sym typeface="Microsoft YaHei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2544343"/>
                      </a:ext>
                    </a:extLst>
                  </a:tr>
                  <a:tr h="42952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8782" r="-121" b="-11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38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E938CA-4D80-4C78-903B-E17BB8F0550B}"/>
                  </a:ext>
                </a:extLst>
              </p:cNvPr>
              <p:cNvSpPr txBox="1"/>
              <p:nvPr/>
            </p:nvSpPr>
            <p:spPr>
              <a:xfrm>
                <a:off x="6907793" y="1792750"/>
                <a:ext cx="4611107" cy="493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HBiLstm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分类模型：使用智批改初中作文进行训练；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目标：使模型对不同主题下的作文有一定的区分能力；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BERT</a:t>
                </a: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原始模型；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离题作文分类标准：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计算待测文章和所有主题范文之间的相似度分数，对相似度分数进行排序，若目标主题下相似度分数排名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之内，表示未离题，否则为离题；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E938CA-4D80-4C78-903B-E17BB8F0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793" y="1792750"/>
                <a:ext cx="4611107" cy="4936095"/>
              </a:xfrm>
              <a:prstGeom prst="rect">
                <a:avLst/>
              </a:prstGeom>
              <a:blipFill>
                <a:blip r:embed="rId5"/>
                <a:stretch>
                  <a:fillRect l="-1057" r="-5416" b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0476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2B6669-6087-455D-9DE8-3D9E5952F76A}"/>
                  </a:ext>
                </a:extLst>
              </p:cNvPr>
              <p:cNvSpPr txBox="1"/>
              <p:nvPr/>
            </p:nvSpPr>
            <p:spPr>
              <a:xfrm>
                <a:off x="660401" y="1376363"/>
                <a:ext cx="10858500" cy="21790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marR="0" lvl="0" indent="-457200" algn="l" defTabSz="584200" rtl="0" eaLnBrk="1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zh-CN" altLang="en-US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自己的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方法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数据：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小学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作文（四年级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+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五年级），每个主题抽取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10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篇做范文，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1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篇做测试；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模型：</a:t>
                </a:r>
                <a:r>
                  <a:rPr kumimoji="0" lang="en-US" altLang="zh-CN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HBiLstm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、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BERT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；</a:t>
                </a: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实验设置：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1371600" lvl="2" indent="-457200" defTabSz="584200" hangingPunct="0">
                  <a:lnSpc>
                    <a:spcPct val="125000"/>
                  </a:lnSpc>
                  <a:buFont typeface="微软雅黑" panose="020B0503020204020204" pitchFamily="34" charset="-122"/>
                  <a:buChar char="-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每个主题随机从其他主题中抽取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2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篇作文构建负样本；</a:t>
                </a:r>
                <a:endParaRPr lang="en-US" altLang="zh-CN" kern="0" noProof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1371600" lvl="2" indent="-457200" defTabSz="584200" hangingPunct="0">
                  <a:lnSpc>
                    <a:spcPct val="125000"/>
                  </a:lnSpc>
                  <a:buFont typeface="微软雅黑" panose="020B0503020204020204" pitchFamily="34" charset="-122"/>
                  <a:buChar char="-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离题标准取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K=1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，即相似度分数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𝑝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𝑖</m:t>
                        </m:r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,</m:t>
                        </m:r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排名为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1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则判定为不离题；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2B6669-6087-455D-9DE8-3D9E595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1" y="1376363"/>
                <a:ext cx="10858500" cy="2179058"/>
              </a:xfrm>
              <a:prstGeom prst="rect">
                <a:avLst/>
              </a:prstGeom>
              <a:blipFill>
                <a:blip r:embed="rId4"/>
                <a:stretch>
                  <a:fillRect l="-337" b="-33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30042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第三部分：已有结果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BF6B265-4C46-49E0-97A1-6BC45AE2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70055"/>
              </p:ext>
            </p:extLst>
          </p:nvPr>
        </p:nvGraphicFramePr>
        <p:xfrm>
          <a:off x="804000" y="1794877"/>
          <a:ext cx="10584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Acc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F1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r>
                        <a:rPr lang="en-US" altLang="zh-CN" sz="1400" dirty="0"/>
                        <a:t>*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0.8253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0.8189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0.7409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0.7192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0.7952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0.7848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0.7872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0.7258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0.7446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0.7133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0.7788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0.7843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0.7421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0.8225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0.7777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4AAF365-9666-446D-9171-8C4B397F80B4}"/>
              </a:ext>
            </a:extLst>
          </p:cNvPr>
          <p:cNvSpPr txBox="1"/>
          <p:nvPr/>
        </p:nvSpPr>
        <p:spPr>
          <a:xfrm>
            <a:off x="5166900" y="143278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四年级作文实验结果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02108B-18B4-4D69-8A1C-3669734F19A4}"/>
              </a:ext>
            </a:extLst>
          </p:cNvPr>
          <p:cNvSpPr txBox="1"/>
          <p:nvPr/>
        </p:nvSpPr>
        <p:spPr>
          <a:xfrm>
            <a:off x="804000" y="4934139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*</a:t>
            </a:r>
            <a:r>
              <a:rPr lang="zh-CN" altLang="en-US" sz="1400" dirty="0"/>
              <a:t>表示使用字向量；</a:t>
            </a:r>
            <a:r>
              <a:rPr lang="en-US" altLang="zh-CN" sz="1400" dirty="0"/>
              <a:t>topk3</a:t>
            </a:r>
            <a:r>
              <a:rPr lang="zh-CN" altLang="en-US" sz="1400" dirty="0"/>
              <a:t>表示</a:t>
            </a:r>
            <a:r>
              <a:rPr lang="en-US" altLang="zh-CN" sz="1400" dirty="0" err="1"/>
              <a:t>topk</a:t>
            </a:r>
            <a:r>
              <a:rPr lang="en-US" altLang="zh-CN" sz="1400" dirty="0"/>
              <a:t>=3</a:t>
            </a:r>
            <a:r>
              <a:rPr lang="zh-CN" altLang="en-US" sz="1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59015942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第三部分：已有结果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8F3345-4AF3-41D0-A521-7A414BA1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509"/>
              </p:ext>
            </p:extLst>
          </p:nvPr>
        </p:nvGraphicFramePr>
        <p:xfrm>
          <a:off x="804000" y="1822781"/>
          <a:ext cx="10584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r>
                        <a:rPr lang="en-US" altLang="zh-CN" sz="1400" dirty="0"/>
                        <a:t>*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0.8618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0.8617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0.8540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0.8830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0.8676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0.7529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0.8253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0.8105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0.8293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0.8211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0.7856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0.7376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0.8282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0.8185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0.7918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7D027BA-3BA5-439B-AE3D-FB2635EA5D15}"/>
              </a:ext>
            </a:extLst>
          </p:cNvPr>
          <p:cNvSpPr txBox="1"/>
          <p:nvPr/>
        </p:nvSpPr>
        <p:spPr>
          <a:xfrm>
            <a:off x="5166900" y="143278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五年级作文实验结果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4AEAA6-188D-4AF6-8B97-AA854E03A970}"/>
              </a:ext>
            </a:extLst>
          </p:cNvPr>
          <p:cNvSpPr txBox="1"/>
          <p:nvPr/>
        </p:nvSpPr>
        <p:spPr>
          <a:xfrm>
            <a:off x="804000" y="4961296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*</a:t>
            </a:r>
            <a:r>
              <a:rPr lang="zh-CN" altLang="en-US" sz="1400" dirty="0"/>
              <a:t>表示使用字向量；</a:t>
            </a:r>
            <a:r>
              <a:rPr lang="en-US" altLang="zh-CN" sz="1400" dirty="0"/>
              <a:t>topk3</a:t>
            </a:r>
            <a:r>
              <a:rPr lang="zh-CN" altLang="en-US" sz="1400" dirty="0"/>
              <a:t>表示</a:t>
            </a:r>
            <a:r>
              <a:rPr lang="en-US" altLang="zh-CN" sz="1400" dirty="0" err="1"/>
              <a:t>topk</a:t>
            </a:r>
            <a:r>
              <a:rPr lang="en-US" altLang="zh-CN" sz="1400" dirty="0"/>
              <a:t>=3</a:t>
            </a:r>
            <a:r>
              <a:rPr lang="zh-CN" altLang="en-US" sz="1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31877446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2403</Words>
  <Application>Microsoft Office PowerPoint</Application>
  <PresentationFormat>宽屏</PresentationFormat>
  <Paragraphs>588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Neue</vt:lpstr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558</cp:revision>
  <dcterms:created xsi:type="dcterms:W3CDTF">2018-07-22T02:36:38Z</dcterms:created>
  <dcterms:modified xsi:type="dcterms:W3CDTF">2020-10-09T01:57:23Z</dcterms:modified>
</cp:coreProperties>
</file>