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62" r:id="rId5"/>
    <p:sldId id="258" r:id="rId6"/>
    <p:sldId id="261" r:id="rId7"/>
    <p:sldId id="264" r:id="rId8"/>
    <p:sldId id="265" r:id="rId9"/>
    <p:sldId id="266" r:id="rId10"/>
    <p:sldId id="267" r:id="rId11"/>
    <p:sldId id="268" r:id="rId12"/>
    <p:sldId id="263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5994"/>
  </p:normalViewPr>
  <p:slideViewPr>
    <p:cSldViewPr snapToGrid="0" snapToObjects="1">
      <p:cViewPr>
        <p:scale>
          <a:sx n="77" d="100"/>
          <a:sy n="77" d="100"/>
        </p:scale>
        <p:origin x="57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6A8BD-C49D-0048-BFB2-D42EEAE99376}" type="datetimeFigureOut">
              <a:rPr kumimoji="1" lang="zh-CN" altLang="en-US" smtClean="0"/>
              <a:t>2020.10.29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8754C-69E8-9E40-BBFD-45455C58E8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885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am</a:t>
            </a:r>
            <a:r>
              <a:rPr kumimoji="1" lang="zh-CN" altLang="en-US" dirty="0"/>
              <a:t> </a:t>
            </a:r>
            <a:r>
              <a:rPr kumimoji="1" lang="en-US" altLang="zh-CN" dirty="0"/>
              <a:t>Wei</a:t>
            </a:r>
            <a:r>
              <a:rPr kumimoji="1" lang="zh-CN" altLang="en-US" dirty="0"/>
              <a:t> </a:t>
            </a:r>
            <a:r>
              <a:rPr kumimoji="1" lang="en-US" altLang="zh-CN" dirty="0"/>
              <a:t>Song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Capital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Normal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University,</a:t>
            </a:r>
            <a:r>
              <a:rPr kumimoji="1" lang="zh-CN" altLang="en-US" dirty="0"/>
              <a:t> </a:t>
            </a:r>
            <a:r>
              <a:rPr kumimoji="1" lang="en-US" altLang="zh-CN" dirty="0"/>
              <a:t>China.</a:t>
            </a:r>
          </a:p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paper,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self-attention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element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identification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argumentative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essays.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joint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Ifytek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research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Harbin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Institute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/>
              <a:t>Technology.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3656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2197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5467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5933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2311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800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0860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3238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2348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2856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0220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710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4549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73C2A-CF5A-814E-9407-E497286874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164235-AF0C-0A4C-9CC9-A1F185878A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j-ea"/>
                <a:ea typeface="+mj-ea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报告人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B8C1C-E32E-DF48-B022-A5381933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BC12-7CE0-2344-9A1E-943D7D86BB3C}" type="datetime1">
              <a:rPr kumimoji="1" lang="zh-CN" altLang="en-US" smtClean="0"/>
              <a:t>2020.10.29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E0A15-9AB7-1542-B809-9A4131D7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54278-71A1-854C-AE34-4B4DA016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22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1FE2B-83AC-0842-88A6-B3872F64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CFDD59-6925-294E-B8FA-3E10F1646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23DBBB-7F77-014D-A874-97937375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6B60-5671-EA4C-9361-E42A603F5044}" type="datetime1">
              <a:rPr kumimoji="1" lang="zh-CN" altLang="en-US" smtClean="0"/>
              <a:t>2020.10.29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A62414-C0B6-904D-9E42-19A2BA02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E9CFC-238E-6D42-90E0-711CE9D9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280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A3ECAA-B177-ED46-831B-4C3B9B1D3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C55EC7-F225-EB48-8CDA-699EE5843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72BCB-725E-1549-BA7D-769E4BDA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7D76-A4B7-FB4C-9F23-3499EF120D88}" type="datetime1">
              <a:rPr kumimoji="1" lang="zh-CN" altLang="en-US" smtClean="0"/>
              <a:t>2020.10.29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0E410-A07D-814B-92E8-24048CEB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6BEF8-ED2C-E64A-9FE9-B5248902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200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EF73A-A3D0-CC42-819A-BDBB364660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132E01-9B87-3A4A-BB95-206A8283054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100000"/>
              </a:lnSpc>
              <a:buFont typeface="Wingdings" pitchFamily="2" charset="2"/>
              <a:buChar char="p"/>
              <a:defRPr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2pPr>
            <a:lvl3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  <a:cs typeface="Times New Roman" panose="02020603050405020304" pitchFamily="18" charset="0"/>
              </a:defRPr>
            </a:lvl3pPr>
          </a:lstStyle>
          <a:p>
            <a:r>
              <a:rPr kumimoji="1" lang="zh-CN" altLang="en-US" dirty="0"/>
              <a:t>第一
第二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第一层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 第二层 
 第二层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CB0A8-64A3-D342-9CF3-C7DFE6F0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2020.10.29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E1D02A-F5C2-CD40-B5F2-FA10248B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4D325-D530-F441-83D5-5215948E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197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2C0A7-6EA0-EA41-9ED3-E1296369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C1887E-560C-CB43-BA2C-F801E6572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724663-013B-074B-88FA-ABA3A493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06C0-1E2A-3B45-8D2B-845F9960A1E2}" type="datetime1">
              <a:rPr kumimoji="1" lang="zh-CN" altLang="en-US" smtClean="0"/>
              <a:t>2020.10.29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87B48-F2DE-A54C-A605-CACFD52C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A106A-1ABE-2840-9130-1E173D40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589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09761-C9E2-9341-A55C-0F3F72E2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21B92-9532-9D46-8EC0-1B0827693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1A5835-41A4-D449-93A8-74D6BC25E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CB22D-8E18-1D44-B801-F1A92486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A175-E50F-124A-A7EE-6231F7116BE0}" type="datetime1">
              <a:rPr kumimoji="1" lang="zh-CN" altLang="en-US" smtClean="0"/>
              <a:t>2020.10.29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478D40-AC77-BD40-8919-AC317E42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2C172D-0CFF-EE4B-8ABE-9A752C73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445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E8AD0-8629-2F4E-B4BC-44EF1125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FCD4CD-53D8-154C-95A4-D5EB5759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AD816B-6F1C-3740-A881-2A9CA2A0A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90E038-78D2-C543-AA00-ADB21DEF6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4DA036-66A3-F148-A957-05D18C5FA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1D79E1-132F-334D-B1E0-A3C8B08F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FC5C-B301-C849-89D6-7467770338A6}" type="datetime1">
              <a:rPr kumimoji="1" lang="zh-CN" altLang="en-US" smtClean="0"/>
              <a:t>2020.10.29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CAFB97-C034-124E-A2CC-DE13D129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B3DAE0-B1B8-F542-B0D5-AB0A5F6B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310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3D260-D316-8B44-97B7-19E309C5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34D878-4488-E540-8D51-C0127D7F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B86B-B0A4-DF47-8F8F-9A8263402C82}" type="datetime1">
              <a:rPr kumimoji="1" lang="zh-CN" altLang="en-US" smtClean="0"/>
              <a:t>2020.10.29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E582DF-608D-1845-A695-EAD66B92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7C3579-D703-3F4C-9F25-B5F3C1B7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465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FD6ED-0B12-2346-AD27-DB5C8171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279D-8514-674D-9B8A-0C3572E9C912}" type="datetime1">
              <a:rPr kumimoji="1" lang="zh-CN" altLang="en-US" smtClean="0"/>
              <a:t>2020.10.29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47D752-2E70-D944-8EAF-648FAE46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2B654C-26B2-3A4C-863D-DDA03EA1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10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C929A-FD40-B642-982E-C0DA4E57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C2A23-5327-0043-BC4A-AB884F91F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19B6A8-7A6B-8F4B-8E60-66CFC5357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521183-EEAB-7544-A569-733EEBCB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E63D-82FD-5A4B-A074-2490653C2491}" type="datetime1">
              <a:rPr kumimoji="1" lang="zh-CN" altLang="en-US" smtClean="0"/>
              <a:t>2020.10.29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B0C317-BC71-A749-BAB7-BBD6453B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D637D6-DB82-CB4B-90BA-68B480C2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882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14B22-5B13-6245-A60D-79C069C8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6DD8DC-2B47-6D46-868A-933ED236A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59F9E6-ED71-0847-9F1B-4E4124F18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D16336-6B5F-F847-BAB7-9669C617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529F4-15CC-F644-A018-0EC935AC3153}" type="datetime1">
              <a:rPr kumimoji="1" lang="zh-CN" altLang="en-US" smtClean="0"/>
              <a:t>2020.10.29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808D10-1CED-0044-A056-EC1CC3F2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CF4CD-2D85-184A-A2F5-0315AEDD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18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0C5CBF-F5A0-524A-BCA7-F6AA3371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标题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BC7C1B-641E-3A4E-888B-9391CB5AE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第一</a:t>
            </a:r>
            <a:endParaRPr kumimoji="1" lang="en-US" altLang="zh-CN" dirty="0"/>
          </a:p>
          <a:p>
            <a:r>
              <a:rPr kumimoji="1" lang="zh-CN" altLang="en-US" dirty="0"/>
              <a:t>第二</a:t>
            </a:r>
            <a:endParaRPr kumimoji="1" lang="en-US" altLang="zh-CN" dirty="0"/>
          </a:p>
          <a:p>
            <a:r>
              <a:rPr kumimoji="1" lang="zh-CN" altLang="en-US" dirty="0"/>
              <a:t>第三</a:t>
            </a:r>
            <a:endParaRPr kumimoji="1" lang="en-US" altLang="zh-CN" dirty="0"/>
          </a:p>
          <a:p>
            <a:r>
              <a:rPr kumimoji="1" lang="zh-CN" altLang="en-US" dirty="0"/>
              <a:t>第四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CADF1-1709-444C-B9F5-95347B83B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7A511-8F1C-AB42-A849-9D0FEFE624FD}" type="datetime1">
              <a:rPr kumimoji="1" lang="zh-CN" altLang="en-US" smtClean="0"/>
              <a:t>2020.10.29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0CEEED-A8CE-9948-A41C-5E7E80065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D9C749-665C-8349-94D2-F6D465B6D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77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j-ea"/>
          <a:ea typeface="+mj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42357-60E1-7141-A130-E46098CF2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86959"/>
            <a:ext cx="12191999" cy="1939510"/>
          </a:xfrm>
          <a:solidFill>
            <a:srgbClr val="002060"/>
          </a:solidFill>
        </p:spPr>
        <p:txBody>
          <a:bodyPr anchor="ctr">
            <a:normAutofit/>
          </a:bodyPr>
          <a:lstStyle/>
          <a:p>
            <a:r>
              <a:rPr kumimoji="1" lang="zh-CN" altLang="en-US" sz="3600" dirty="0">
                <a:solidFill>
                  <a:srgbClr val="FFC000"/>
                </a:solidFill>
              </a:rPr>
              <a:t>组会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3D7781-29E6-214D-95C6-41546FECF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9357" y="3255264"/>
            <a:ext cx="10166430" cy="2002536"/>
          </a:xfrm>
        </p:spPr>
        <p:txBody>
          <a:bodyPr>
            <a:normAutofit/>
          </a:bodyPr>
          <a:lstStyle/>
          <a:p>
            <a:endParaRPr kumimoji="1"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/>
              <a:t>屈原斌</a:t>
            </a:r>
            <a:endParaRPr kumimoji="1"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en-US" altLang="zh-CN" sz="2000" b="1" dirty="0"/>
              <a:t>ybqu@cnu.edu.cn</a:t>
            </a:r>
            <a:endParaRPr kumimoji="1"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/>
              <a:t>首都师范大学</a:t>
            </a:r>
            <a:endParaRPr kumimoji="1" lang="en-US" altLang="zh-CN" sz="2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2866D-E8E3-4B42-B89D-683A6042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2288-F197-A548-9996-FE5E03972E94}" type="datetime1">
              <a:rPr kumimoji="1" lang="zh-CN" altLang="en-US" smtClean="0"/>
              <a:t>2020.10.29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2DEECE-4446-2D4C-89FF-7F397F2C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6891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7B2FD-95FA-1948-A3FA-4E68773A1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kumimoji="1" lang="zh-CN" altLang="en-US" dirty="0"/>
              <a:t>作文分析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3E8FE9-422E-BF4D-9C1A-D628CBFC8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52048" y="1673295"/>
            <a:ext cx="4362061" cy="4351338"/>
          </a:xfrm>
        </p:spPr>
        <p:txBody>
          <a:bodyPr>
            <a:normAutofit/>
          </a:bodyPr>
          <a:lstStyle/>
          <a:p>
            <a:r>
              <a:rPr kumimoji="1" lang="zh-CN" altLang="en-US" b="1" dirty="0"/>
              <a:t>完全离题（</a:t>
            </a:r>
            <a:r>
              <a:rPr kumimoji="1" lang="en-US" altLang="zh-CN" b="1" dirty="0"/>
              <a:t>score=1</a:t>
            </a:r>
            <a:r>
              <a:rPr kumimoji="1" lang="zh-CN" altLang="en-US" b="1" dirty="0"/>
              <a:t>）</a:t>
            </a:r>
            <a:endParaRPr kumimoji="1" lang="en-US" altLang="zh-CN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kumimoji="1" lang="zh-CN" altLang="en-US" b="1" dirty="0"/>
              <a:t> 题目：记住这一天</a:t>
            </a:r>
            <a:endParaRPr kumimoji="1" lang="en-US" altLang="zh-CN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kumimoji="1" lang="en-US" altLang="zh-CN" b="1" dirty="0"/>
              <a:t> </a:t>
            </a:r>
            <a:r>
              <a:rPr kumimoji="1" lang="zh-CN" altLang="en-US" b="1" dirty="0"/>
              <a:t>描写历史中的某一天和某个人；</a:t>
            </a:r>
            <a:endParaRPr kumimoji="1" lang="en-US" altLang="zh-CN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kumimoji="1" lang="en-US" altLang="zh-CN" b="1" dirty="0"/>
              <a:t> </a:t>
            </a:r>
            <a:r>
              <a:rPr kumimoji="1" lang="zh-CN" altLang="en-US" b="1" dirty="0"/>
              <a:t>抄袭、恶意提交；</a:t>
            </a:r>
            <a:endParaRPr kumimoji="1" lang="en-US" altLang="zh-CN" b="1" dirty="0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3B843205-0C03-4761-A41C-B894E607BE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47DA175-E50F-124A-A7EE-6231F7116BE0}" type="datetime1">
              <a:rPr kumimoji="1" lang="zh-CN" altLang="en-US" smtClean="0"/>
              <a:pPr>
                <a:spcAft>
                  <a:spcPts val="600"/>
                </a:spcAft>
              </a:pPr>
              <a:t>2020.10.29</a:t>
            </a:fld>
            <a:endParaRPr kumimoji="1" lang="zh-CN" alt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42CB403-41AD-4AB4-AA9B-AAA8A3AB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E704A4A4-CBB6-AB41-9966-F86452EE4B5C}" type="slidenum">
              <a:rPr kumimoji="1" lang="zh-CN" altLang="en-US" smtClean="0"/>
              <a:pPr>
                <a:spcAft>
                  <a:spcPts val="600"/>
                </a:spcAft>
              </a:pPr>
              <a:t>10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D9987C-8457-43F8-BBFE-EDAA23F91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39" y="1567962"/>
            <a:ext cx="7357410" cy="444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85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7B2FD-95FA-1948-A3FA-4E68773A1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kumimoji="1" lang="zh-CN" altLang="en-US" dirty="0"/>
              <a:t>作文分析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3E8FE9-422E-BF4D-9C1A-D628CBFC8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52048" y="1673295"/>
            <a:ext cx="4362061" cy="4351338"/>
          </a:xfrm>
        </p:spPr>
        <p:txBody>
          <a:bodyPr>
            <a:normAutofit/>
          </a:bodyPr>
          <a:lstStyle/>
          <a:p>
            <a:r>
              <a:rPr kumimoji="1" lang="zh-CN" altLang="en-US" b="1" dirty="0"/>
              <a:t>初中作文</a:t>
            </a:r>
            <a:r>
              <a:rPr kumimoji="1" lang="en-US" altLang="zh-CN" b="1" dirty="0"/>
              <a:t>?</a:t>
            </a:r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3B843205-0C03-4761-A41C-B894E607BE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47DA175-E50F-124A-A7EE-6231F7116BE0}" type="datetime1">
              <a:rPr kumimoji="1" lang="zh-CN" altLang="en-US" smtClean="0"/>
              <a:pPr>
                <a:spcAft>
                  <a:spcPts val="600"/>
                </a:spcAft>
              </a:pPr>
              <a:t>2020.10.29</a:t>
            </a:fld>
            <a:endParaRPr kumimoji="1" lang="zh-CN" alt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42CB403-41AD-4AB4-AA9B-AAA8A3AB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E704A4A4-CBB6-AB41-9966-F86452EE4B5C}" type="slidenum">
              <a:rPr kumimoji="1" lang="zh-CN" altLang="en-US" smtClean="0"/>
              <a:pPr>
                <a:spcAft>
                  <a:spcPts val="600"/>
                </a:spcAft>
              </a:pPr>
              <a:t>11</a:t>
            </a:fld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37EED0-E9EF-4C76-876C-0E185639D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22" y="1537203"/>
            <a:ext cx="7000926" cy="434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26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7B2FD-95FA-1948-A3FA-4E68773A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方案</a:t>
            </a:r>
            <a:r>
              <a:rPr kumimoji="1" lang="en-US" altLang="zh-CN" dirty="0"/>
              <a:t>/</a:t>
            </a:r>
            <a:r>
              <a:rPr kumimoji="1" lang="zh-CN" altLang="en-US" dirty="0"/>
              <a:t>指标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3E8FE9-422E-BF4D-9C1A-D628CBFC8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7877"/>
            <a:ext cx="10515600" cy="4521191"/>
          </a:xfrm>
        </p:spPr>
        <p:txBody>
          <a:bodyPr>
            <a:normAutofit/>
          </a:bodyPr>
          <a:lstStyle/>
          <a:p>
            <a:r>
              <a:rPr kumimoji="1" lang="zh-CN" altLang="en-US" b="1" dirty="0"/>
              <a:t>方案</a:t>
            </a:r>
            <a:r>
              <a:rPr kumimoji="1" lang="en-US" altLang="zh-CN" b="1" dirty="0"/>
              <a:t>:</a:t>
            </a:r>
          </a:p>
          <a:p>
            <a:pPr lvl="1"/>
            <a:r>
              <a:rPr kumimoji="1" lang="zh-CN" altLang="en-US" b="1" dirty="0"/>
              <a:t> 针对单个题目：抽取一类卷作为不离题作文样本进行数据扩充，单独训练回归模型进行打分，使用</a:t>
            </a:r>
            <a:r>
              <a:rPr kumimoji="1" lang="en-US" altLang="zh-CN" b="1" dirty="0"/>
              <a:t>MAE</a:t>
            </a:r>
            <a:r>
              <a:rPr kumimoji="1" lang="zh-CN" altLang="en-US" b="1" dirty="0"/>
              <a:t>和</a:t>
            </a:r>
            <a:r>
              <a:rPr kumimoji="1" lang="en-US" altLang="zh-CN" b="1" dirty="0"/>
              <a:t>PCC</a:t>
            </a:r>
            <a:r>
              <a:rPr kumimoji="1" lang="zh-CN" altLang="en-US" b="1" dirty="0"/>
              <a:t>作为评价指标；</a:t>
            </a:r>
            <a:endParaRPr kumimoji="1" lang="en-US" altLang="zh-CN" b="1" dirty="0"/>
          </a:p>
          <a:p>
            <a:pPr lvl="1"/>
            <a:r>
              <a:rPr kumimoji="1" lang="en-US" altLang="zh-CN" b="1" dirty="0"/>
              <a:t> </a:t>
            </a:r>
            <a:r>
              <a:rPr kumimoji="1" lang="zh-CN" altLang="en-US" b="1" dirty="0"/>
              <a:t>针对所有题目：</a:t>
            </a:r>
            <a:endParaRPr kumimoji="1" lang="en-US" altLang="zh-CN" b="1" dirty="0"/>
          </a:p>
          <a:p>
            <a:pPr lvl="2">
              <a:buFont typeface="微软雅黑" panose="020B0503020204020204" pitchFamily="34" charset="-122"/>
              <a:buChar char="-"/>
            </a:pPr>
            <a:r>
              <a:rPr kumimoji="1" lang="zh-CN" altLang="en-US" b="1" dirty="0"/>
              <a:t>二分类：离题</a:t>
            </a:r>
            <a:r>
              <a:rPr kumimoji="1" lang="en-US" altLang="zh-CN" b="1" dirty="0"/>
              <a:t>/</a:t>
            </a:r>
            <a:r>
              <a:rPr kumimoji="1" lang="zh-CN" altLang="en-US" b="1" dirty="0"/>
              <a:t>不离题，使用相似度计算策略确定</a:t>
            </a:r>
            <a:r>
              <a:rPr kumimoji="1" lang="en-US" altLang="zh-CN" b="1" dirty="0"/>
              <a:t>k</a:t>
            </a:r>
            <a:r>
              <a:rPr kumimoji="1" lang="zh-CN" altLang="en-US" b="1" dirty="0"/>
              <a:t>值，</a:t>
            </a:r>
            <a:r>
              <a:rPr kumimoji="1" lang="en-US" altLang="zh-CN" b="1" dirty="0"/>
              <a:t>P</a:t>
            </a:r>
            <a:r>
              <a:rPr kumimoji="1" lang="zh-CN" altLang="en-US" b="1" dirty="0"/>
              <a:t>和</a:t>
            </a:r>
            <a:r>
              <a:rPr kumimoji="1" lang="en-US" altLang="zh-CN" b="1" dirty="0"/>
              <a:t>F1</a:t>
            </a:r>
            <a:r>
              <a:rPr kumimoji="1" lang="zh-CN" altLang="en-US" b="1" dirty="0"/>
              <a:t>值作为评价指标；</a:t>
            </a:r>
            <a:endParaRPr kumimoji="1" lang="en-US" altLang="zh-CN" b="1" dirty="0"/>
          </a:p>
          <a:p>
            <a:pPr lvl="2">
              <a:buFont typeface="微软雅黑" panose="020B0503020204020204" pitchFamily="34" charset="-122"/>
              <a:buChar char="-"/>
            </a:pPr>
            <a:r>
              <a:rPr kumimoji="1" lang="zh-CN" altLang="en-US" b="1" dirty="0"/>
              <a:t>回归模型：训练回归模型进行打分，使用</a:t>
            </a:r>
            <a:r>
              <a:rPr kumimoji="1" lang="en-US" altLang="zh-CN" b="1" dirty="0"/>
              <a:t>MAE</a:t>
            </a:r>
            <a:r>
              <a:rPr kumimoji="1" lang="zh-CN" altLang="en-US" b="1" dirty="0"/>
              <a:t>和</a:t>
            </a:r>
            <a:r>
              <a:rPr kumimoji="1" lang="en-US" altLang="zh-CN" b="1" dirty="0"/>
              <a:t>PCC</a:t>
            </a:r>
            <a:r>
              <a:rPr kumimoji="1" lang="zh-CN" altLang="en-US" b="1" dirty="0"/>
              <a:t>作为评价指标；</a:t>
            </a:r>
            <a:endParaRPr kumimoji="1" lang="en-US" altLang="zh-CN" b="1" dirty="0"/>
          </a:p>
          <a:p>
            <a:pPr marL="914400" lvl="2" indent="0">
              <a:buNone/>
            </a:pP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94465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7B2FD-95FA-1948-A3FA-4E68773A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下一步计划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3E8FE9-422E-BF4D-9C1A-D628CBFC8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7877"/>
            <a:ext cx="10515600" cy="4521191"/>
          </a:xfrm>
        </p:spPr>
        <p:txBody>
          <a:bodyPr>
            <a:normAutofit/>
          </a:bodyPr>
          <a:lstStyle/>
          <a:p>
            <a:r>
              <a:rPr kumimoji="1" lang="zh-CN" altLang="en-US" b="1" dirty="0"/>
              <a:t>完成数据集的构建；</a:t>
            </a:r>
            <a:endParaRPr kumimoji="1" lang="en-US" altLang="zh-CN" b="1" dirty="0"/>
          </a:p>
          <a:p>
            <a:r>
              <a:rPr kumimoji="1" lang="zh-CN" altLang="en-US" b="1" dirty="0"/>
              <a:t>作文分析文档；</a:t>
            </a:r>
          </a:p>
        </p:txBody>
      </p:sp>
    </p:spTree>
    <p:extLst>
      <p:ext uri="{BB962C8B-B14F-4D97-AF65-F5344CB8AC3E}">
        <p14:creationId xmlns:p14="http://schemas.microsoft.com/office/powerpoint/2010/main" val="68911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上周工作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数据试标；</a:t>
            </a:r>
            <a:endParaRPr kumimoji="1" lang="en-US" altLang="zh-CN" dirty="0"/>
          </a:p>
          <a:p>
            <a:r>
              <a:rPr kumimoji="1" lang="zh-CN" altLang="en-US" dirty="0"/>
              <a:t>构建数据集；</a:t>
            </a:r>
            <a:endParaRPr kumimoji="1" lang="en-US" altLang="zh-CN" dirty="0"/>
          </a:p>
          <a:p>
            <a:r>
              <a:rPr kumimoji="1" lang="zh-CN" altLang="en-US" dirty="0"/>
              <a:t>作文分析；</a:t>
            </a:r>
            <a:endParaRPr kumimoji="1" lang="en-US" altLang="zh-CN" dirty="0"/>
          </a:p>
          <a:p>
            <a:r>
              <a:rPr kumimoji="1" lang="zh-CN" altLang="en-US" dirty="0"/>
              <a:t>具体方案和评价指标；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2020.10.29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172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数据试标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216"/>
            <a:ext cx="10515600" cy="5013747"/>
          </a:xfrm>
        </p:spPr>
        <p:txBody>
          <a:bodyPr/>
          <a:lstStyle/>
          <a:p>
            <a:r>
              <a:rPr kumimoji="1" lang="zh-CN" altLang="en-US" b="1" dirty="0"/>
              <a:t>试标题目：</a:t>
            </a:r>
            <a:endParaRPr kumimoji="1" lang="en-US" altLang="zh-CN" b="1" dirty="0"/>
          </a:p>
          <a:p>
            <a:pPr lvl="1"/>
            <a:r>
              <a:rPr kumimoji="1" lang="zh-CN" altLang="en-US" dirty="0"/>
              <a:t> 你，就这样留在了我的记忆里</a:t>
            </a:r>
            <a:r>
              <a:rPr kumimoji="1" lang="en-US" altLang="zh-CN" dirty="0"/>
              <a:t>;</a:t>
            </a:r>
          </a:p>
          <a:p>
            <a:r>
              <a:rPr kumimoji="1" lang="zh-CN" altLang="en-US" b="1" dirty="0"/>
              <a:t>试标结果：</a:t>
            </a:r>
            <a:endParaRPr kumimoji="1" lang="en-US" altLang="zh-CN" b="1" dirty="0"/>
          </a:p>
          <a:p>
            <a:pPr lvl="1"/>
            <a:r>
              <a:rPr kumimoji="1" lang="en-US" altLang="zh-CN" b="1" dirty="0"/>
              <a:t> </a:t>
            </a:r>
            <a:r>
              <a:rPr kumimoji="1" lang="zh-CN" altLang="en-US" dirty="0"/>
              <a:t>一致率增高，跨档率降低，但整体的离题率也偏低；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2020.10.29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3</a:t>
            </a:fld>
            <a:endParaRPr kumimoji="1" lang="zh-CN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CC3383D-4137-4114-AAE0-34C663CBF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124717"/>
              </p:ext>
            </p:extLst>
          </p:nvPr>
        </p:nvGraphicFramePr>
        <p:xfrm>
          <a:off x="864638" y="4820487"/>
          <a:ext cx="10462725" cy="13830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94675">
                  <a:extLst>
                    <a:ext uri="{9D8B030D-6E8A-4147-A177-3AD203B41FA5}">
                      <a16:colId xmlns:a16="http://schemas.microsoft.com/office/drawing/2014/main" val="3516367721"/>
                    </a:ext>
                  </a:extLst>
                </a:gridCol>
                <a:gridCol w="1494675">
                  <a:extLst>
                    <a:ext uri="{9D8B030D-6E8A-4147-A177-3AD203B41FA5}">
                      <a16:colId xmlns:a16="http://schemas.microsoft.com/office/drawing/2014/main" val="835911718"/>
                    </a:ext>
                  </a:extLst>
                </a:gridCol>
                <a:gridCol w="1494675">
                  <a:extLst>
                    <a:ext uri="{9D8B030D-6E8A-4147-A177-3AD203B41FA5}">
                      <a16:colId xmlns:a16="http://schemas.microsoft.com/office/drawing/2014/main" val="4279513231"/>
                    </a:ext>
                  </a:extLst>
                </a:gridCol>
                <a:gridCol w="1494675">
                  <a:extLst>
                    <a:ext uri="{9D8B030D-6E8A-4147-A177-3AD203B41FA5}">
                      <a16:colId xmlns:a16="http://schemas.microsoft.com/office/drawing/2014/main" val="1017239709"/>
                    </a:ext>
                  </a:extLst>
                </a:gridCol>
                <a:gridCol w="1494675">
                  <a:extLst>
                    <a:ext uri="{9D8B030D-6E8A-4147-A177-3AD203B41FA5}">
                      <a16:colId xmlns:a16="http://schemas.microsoft.com/office/drawing/2014/main" val="1643369795"/>
                    </a:ext>
                  </a:extLst>
                </a:gridCol>
                <a:gridCol w="1494675">
                  <a:extLst>
                    <a:ext uri="{9D8B030D-6E8A-4147-A177-3AD203B41FA5}">
                      <a16:colId xmlns:a16="http://schemas.microsoft.com/office/drawing/2014/main" val="512972950"/>
                    </a:ext>
                  </a:extLst>
                </a:gridCol>
                <a:gridCol w="1494675">
                  <a:extLst>
                    <a:ext uri="{9D8B030D-6E8A-4147-A177-3AD203B41FA5}">
                      <a16:colId xmlns:a16="http://schemas.microsoft.com/office/drawing/2014/main" val="3309951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altLang="zh-CN" b="1" dirty="0">
                        <a:effectLst/>
                      </a:endParaRP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/>
                        </a:rPr>
                        <a:t>4</a:t>
                      </a:r>
                      <a:r>
                        <a:rPr lang="zh-CN" altLang="en-US" b="1">
                          <a:effectLst/>
                        </a:rPr>
                        <a:t>类一致率（</a:t>
                      </a:r>
                      <a:r>
                        <a:rPr lang="en-US" altLang="zh-CN" b="1">
                          <a:effectLst/>
                        </a:rPr>
                        <a:t>1,2,3,4</a:t>
                      </a:r>
                      <a:r>
                        <a:rPr lang="zh-CN" altLang="en-US" b="1">
                          <a:effectLst/>
                        </a:rPr>
                        <a:t>）</a:t>
                      </a: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effectLst/>
                        </a:rPr>
                        <a:t>3</a:t>
                      </a:r>
                      <a:r>
                        <a:rPr lang="zh-CN" altLang="en-US" b="1" dirty="0">
                          <a:effectLst/>
                        </a:rPr>
                        <a:t>类一致率（</a:t>
                      </a:r>
                      <a:r>
                        <a:rPr lang="en-US" altLang="zh-CN" b="1" dirty="0">
                          <a:effectLst/>
                        </a:rPr>
                        <a:t>1,[2\3],4</a:t>
                      </a:r>
                      <a:r>
                        <a:rPr lang="zh-CN" altLang="en-US" b="1" dirty="0">
                          <a:effectLst/>
                        </a:rPr>
                        <a:t>）</a:t>
                      </a: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effectLst/>
                        </a:rPr>
                        <a:t>2</a:t>
                      </a:r>
                      <a:r>
                        <a:rPr lang="zh-CN" altLang="en-US" b="1" dirty="0">
                          <a:effectLst/>
                        </a:rPr>
                        <a:t>类一致率（</a:t>
                      </a:r>
                      <a:r>
                        <a:rPr lang="en-US" altLang="zh-CN" b="1" dirty="0">
                          <a:effectLst/>
                        </a:rPr>
                        <a:t>[1\2\3],4</a:t>
                      </a:r>
                      <a:r>
                        <a:rPr lang="zh-CN" altLang="en-US" b="1" dirty="0">
                          <a:effectLst/>
                        </a:rPr>
                        <a:t>）</a:t>
                      </a: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effectLst/>
                        </a:rPr>
                        <a:t>跨</a:t>
                      </a:r>
                      <a:r>
                        <a:rPr lang="en-US" altLang="zh-CN" b="1">
                          <a:effectLst/>
                        </a:rPr>
                        <a:t>1</a:t>
                      </a:r>
                      <a:r>
                        <a:rPr lang="zh-CN" altLang="en-US" b="1">
                          <a:effectLst/>
                        </a:rPr>
                        <a:t>档率</a:t>
                      </a: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effectLst/>
                        </a:rPr>
                        <a:t>跨</a:t>
                      </a:r>
                      <a:r>
                        <a:rPr lang="en-US" altLang="zh-CN" b="1">
                          <a:effectLst/>
                        </a:rPr>
                        <a:t>2</a:t>
                      </a:r>
                      <a:r>
                        <a:rPr lang="zh-CN" altLang="en-US" b="1">
                          <a:effectLst/>
                        </a:rPr>
                        <a:t>档率</a:t>
                      </a: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effectLst/>
                        </a:rPr>
                        <a:t>跨</a:t>
                      </a:r>
                      <a:r>
                        <a:rPr lang="en-US" altLang="zh-CN" b="1">
                          <a:effectLst/>
                        </a:rPr>
                        <a:t>3</a:t>
                      </a:r>
                      <a:r>
                        <a:rPr lang="zh-CN" altLang="en-US" b="1">
                          <a:effectLst/>
                        </a:rPr>
                        <a:t>档率</a:t>
                      </a:r>
                    </a:p>
                  </a:txBody>
                  <a:tcPr marL="76200" marR="76200" marT="47625" marB="47625" anchor="ctr"/>
                </a:tc>
                <a:extLst>
                  <a:ext uri="{0D108BD9-81ED-4DB2-BD59-A6C34878D82A}">
                    <a16:rowId xmlns:a16="http://schemas.microsoft.com/office/drawing/2014/main" val="361683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作文篇数</a:t>
                      </a: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31</a:t>
                      </a: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35</a:t>
                      </a: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38</a:t>
                      </a: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17</a:t>
                      </a: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</a:t>
                      </a:r>
                    </a:p>
                  </a:txBody>
                  <a:tcPr marL="76200" marR="76200" marT="47625" marB="47625" anchor="ctr"/>
                </a:tc>
                <a:extLst>
                  <a:ext uri="{0D108BD9-81ED-4DB2-BD59-A6C34878D82A}">
                    <a16:rowId xmlns:a16="http://schemas.microsoft.com/office/drawing/2014/main" val="1919470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百分比（</a:t>
                      </a:r>
                      <a:r>
                        <a:rPr lang="en-US" altLang="zh-CN">
                          <a:effectLst/>
                        </a:rPr>
                        <a:t>%</a:t>
                      </a:r>
                      <a:r>
                        <a:rPr lang="zh-CN" altLang="en-US">
                          <a:effectLst/>
                        </a:rPr>
                        <a:t>）</a:t>
                      </a: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62%</a:t>
                      </a: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70%</a:t>
                      </a: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76%</a:t>
                      </a: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34%</a:t>
                      </a: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4%</a:t>
                      </a: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0%</a:t>
                      </a:r>
                    </a:p>
                  </a:txBody>
                  <a:tcPr marL="76200" marR="76200" marT="47625" marB="47625" anchor="ctr"/>
                </a:tc>
                <a:extLst>
                  <a:ext uri="{0D108BD9-81ED-4DB2-BD59-A6C34878D82A}">
                    <a16:rowId xmlns:a16="http://schemas.microsoft.com/office/drawing/2014/main" val="474971071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8E99C4A-C794-411B-B895-8D08BE8B7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86392"/>
              </p:ext>
            </p:extLst>
          </p:nvPr>
        </p:nvGraphicFramePr>
        <p:xfrm>
          <a:off x="864638" y="3367272"/>
          <a:ext cx="10462728" cy="11087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43788">
                  <a:extLst>
                    <a:ext uri="{9D8B030D-6E8A-4147-A177-3AD203B41FA5}">
                      <a16:colId xmlns:a16="http://schemas.microsoft.com/office/drawing/2014/main" val="2194750182"/>
                    </a:ext>
                  </a:extLst>
                </a:gridCol>
                <a:gridCol w="1743788">
                  <a:extLst>
                    <a:ext uri="{9D8B030D-6E8A-4147-A177-3AD203B41FA5}">
                      <a16:colId xmlns:a16="http://schemas.microsoft.com/office/drawing/2014/main" val="631798398"/>
                    </a:ext>
                  </a:extLst>
                </a:gridCol>
                <a:gridCol w="1743788">
                  <a:extLst>
                    <a:ext uri="{9D8B030D-6E8A-4147-A177-3AD203B41FA5}">
                      <a16:colId xmlns:a16="http://schemas.microsoft.com/office/drawing/2014/main" val="1859255177"/>
                    </a:ext>
                  </a:extLst>
                </a:gridCol>
                <a:gridCol w="1743788">
                  <a:extLst>
                    <a:ext uri="{9D8B030D-6E8A-4147-A177-3AD203B41FA5}">
                      <a16:colId xmlns:a16="http://schemas.microsoft.com/office/drawing/2014/main" val="3782196534"/>
                    </a:ext>
                  </a:extLst>
                </a:gridCol>
                <a:gridCol w="1743788">
                  <a:extLst>
                    <a:ext uri="{9D8B030D-6E8A-4147-A177-3AD203B41FA5}">
                      <a16:colId xmlns:a16="http://schemas.microsoft.com/office/drawing/2014/main" val="2326553913"/>
                    </a:ext>
                  </a:extLst>
                </a:gridCol>
                <a:gridCol w="1743788">
                  <a:extLst>
                    <a:ext uri="{9D8B030D-6E8A-4147-A177-3AD203B41FA5}">
                      <a16:colId xmlns:a16="http://schemas.microsoft.com/office/drawing/2014/main" val="32381703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effectLst/>
                      </a:endParaRP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score=1</a:t>
                      </a: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score=2</a:t>
                      </a: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score=3</a:t>
                      </a: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score=4</a:t>
                      </a: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</a:rPr>
                        <a:t>总计</a:t>
                      </a:r>
                    </a:p>
                  </a:txBody>
                  <a:tcPr marL="76200" marR="76200" marT="47625" marB="47625" anchor="ctr"/>
                </a:tc>
                <a:extLst>
                  <a:ext uri="{0D108BD9-81ED-4DB2-BD59-A6C34878D82A}">
                    <a16:rowId xmlns:a16="http://schemas.microsoft.com/office/drawing/2014/main" val="2895434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标注</a:t>
                      </a:r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6</a:t>
                      </a: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10</a:t>
                      </a: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9</a:t>
                      </a: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25</a:t>
                      </a: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50</a:t>
                      </a:r>
                    </a:p>
                  </a:txBody>
                  <a:tcPr marL="76200" marR="76200" marT="47625" marB="47625" anchor="ctr"/>
                </a:tc>
                <a:extLst>
                  <a:ext uri="{0D108BD9-81ED-4DB2-BD59-A6C34878D82A}">
                    <a16:rowId xmlns:a16="http://schemas.microsoft.com/office/drawing/2014/main" val="726262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标注</a:t>
                      </a:r>
                      <a:r>
                        <a:rPr lang="en-US" altLang="zh-CN" dirty="0">
                          <a:effectLst/>
                        </a:rPr>
                        <a:t>2</a:t>
                      </a: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7</a:t>
                      </a: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7</a:t>
                      </a: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5</a:t>
                      </a: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31</a:t>
                      </a: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50</a:t>
                      </a:r>
                    </a:p>
                  </a:txBody>
                  <a:tcPr marL="76200" marR="76200" marT="47625" marB="47625" anchor="ctr"/>
                </a:tc>
                <a:extLst>
                  <a:ext uri="{0D108BD9-81ED-4DB2-BD59-A6C34878D82A}">
                    <a16:rowId xmlns:a16="http://schemas.microsoft.com/office/drawing/2014/main" val="986245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23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数据试标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2020.10.29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4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F4C711-E151-4940-AAD2-3E2341BCA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8" y="1088572"/>
            <a:ext cx="9613885" cy="534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8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7B2FD-95FA-1948-A3FA-4E68773A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数据集构建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3E8FE9-422E-BF4D-9C1A-D628CBFC85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17877"/>
                <a:ext cx="10515600" cy="4521191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𝑫𝒂𝒕𝒂𝑺𝒆</m:t>
                    </m:r>
                    <m:sSub>
                      <m:sSub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en-US" altLang="zh-CN" b="1" dirty="0"/>
                  <a:t>:</a:t>
                </a:r>
              </a:p>
              <a:p>
                <a:pPr lvl="1"/>
                <a:r>
                  <a:rPr kumimoji="1" lang="zh-CN" altLang="en-US" b="1" dirty="0"/>
                  <a:t> 方法：</a:t>
                </a:r>
                <a:r>
                  <a:rPr kumimoji="1" lang="zh-CN" altLang="en-US" dirty="0"/>
                  <a:t>抽取</a:t>
                </a:r>
                <a:r>
                  <a:rPr kumimoji="1" lang="zh-CN" altLang="en-US" b="1" dirty="0"/>
                  <a:t>四类卷</a:t>
                </a:r>
                <a:r>
                  <a:rPr kumimoji="1" lang="en-US" altLang="zh-CN" b="1" dirty="0"/>
                  <a:t>+</a:t>
                </a:r>
                <a:r>
                  <a:rPr kumimoji="1" lang="zh-CN" altLang="en-US" b="1" dirty="0"/>
                  <a:t>五类卷</a:t>
                </a:r>
                <a:r>
                  <a:rPr kumimoji="1" lang="en-US" altLang="zh-CN" dirty="0"/>
                  <a:t>35</a:t>
                </a:r>
                <a:r>
                  <a:rPr kumimoji="1" lang="zh-CN" altLang="en-US" dirty="0"/>
                  <a:t>个题目，共</a:t>
                </a:r>
                <a:r>
                  <a:rPr kumimoji="1" lang="en-US" altLang="zh-CN" dirty="0"/>
                  <a:t>2116</a:t>
                </a:r>
                <a:r>
                  <a:rPr kumimoji="1" lang="zh-CN" altLang="en-US" dirty="0"/>
                  <a:t>篇作文进行人工标注；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 </a:t>
                </a:r>
                <a:r>
                  <a:rPr kumimoji="1" lang="zh-CN" altLang="en-US" b="1" dirty="0"/>
                  <a:t>目的：</a:t>
                </a:r>
                <a:r>
                  <a:rPr kumimoji="1" lang="zh-CN" altLang="en-US" dirty="0"/>
                  <a:t>构建真实的离题数据集；</a:t>
                </a:r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𝑫𝒂𝒕𝒂𝑺𝒆</m:t>
                    </m:r>
                    <m:sSub>
                      <m:sSub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1" lang="en-US" altLang="zh-CN" b="1" dirty="0"/>
                  <a:t>:</a:t>
                </a:r>
              </a:p>
              <a:p>
                <a:pPr lvl="1"/>
                <a:r>
                  <a:rPr kumimoji="1" lang="en-US" altLang="zh-CN" b="1" dirty="0"/>
                  <a:t> </a:t>
                </a:r>
                <a:r>
                  <a:rPr kumimoji="1" lang="zh-CN" altLang="en-US" b="1" dirty="0"/>
                  <a:t>方法：</a:t>
                </a:r>
                <a:r>
                  <a:rPr kumimoji="1" lang="zh-CN" altLang="en-US" dirty="0"/>
                  <a:t>抽取</a:t>
                </a:r>
                <a:r>
                  <a:rPr kumimoji="1" lang="zh-CN" altLang="en-US" b="1" dirty="0"/>
                  <a:t>一类卷</a:t>
                </a:r>
                <a:r>
                  <a:rPr kumimoji="1" lang="en-US" altLang="zh-CN" b="1" dirty="0"/>
                  <a:t>+</a:t>
                </a:r>
                <a:r>
                  <a:rPr kumimoji="1" lang="zh-CN" altLang="en-US" b="1" dirty="0"/>
                  <a:t>二类卷</a:t>
                </a:r>
                <a:r>
                  <a:rPr kumimoji="1" lang="en-US" altLang="zh-CN" dirty="0"/>
                  <a:t>30</a:t>
                </a:r>
                <a:r>
                  <a:rPr kumimoji="1" lang="zh-CN" altLang="en-US" dirty="0"/>
                  <a:t>个题目，每个题目抽取</a:t>
                </a:r>
                <a:r>
                  <a:rPr kumimoji="1" lang="en-US" altLang="zh-CN" dirty="0"/>
                  <a:t>25</a:t>
                </a:r>
                <a:r>
                  <a:rPr kumimoji="1" lang="zh-CN" altLang="en-US" dirty="0"/>
                  <a:t>篇作文作为正样本，从别的题目抽取</a:t>
                </a:r>
                <a:r>
                  <a:rPr kumimoji="1" lang="en-US" altLang="zh-CN" dirty="0"/>
                  <a:t>25</a:t>
                </a:r>
                <a:r>
                  <a:rPr kumimoji="1" lang="zh-CN" altLang="en-US" dirty="0"/>
                  <a:t>篇作文作为负样本，共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30×50</m:t>
                    </m:r>
                  </m:oMath>
                </a14:m>
                <a:r>
                  <a:rPr kumimoji="1" lang="zh-CN" altLang="en-US" dirty="0"/>
                  <a:t>篇作文；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 </a:t>
                </a:r>
                <a:r>
                  <a:rPr kumimoji="1" lang="zh-CN" altLang="en-US" b="1" dirty="0"/>
                  <a:t>目的：</a:t>
                </a:r>
                <a:r>
                  <a:rPr kumimoji="1" lang="zh-CN" altLang="en-US" dirty="0"/>
                  <a:t>防攻击、恶意提交；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 </a:t>
                </a:r>
                <a:r>
                  <a:rPr kumimoji="1" lang="zh-CN" altLang="en-US" b="1" dirty="0"/>
                  <a:t>问题：</a:t>
                </a:r>
                <a:endParaRPr kumimoji="1" lang="en-US" altLang="zh-CN" b="1" dirty="0"/>
              </a:p>
              <a:p>
                <a:pPr lvl="2">
                  <a:buFont typeface="微软雅黑" panose="020B0503020204020204" pitchFamily="34" charset="-122"/>
                  <a:buChar char="-"/>
                </a:pPr>
                <a:r>
                  <a:rPr kumimoji="1" lang="zh-CN" altLang="en-US" b="1" dirty="0"/>
                  <a:t>字数不足的作文是否需要添加到数据集</a:t>
                </a:r>
                <a:r>
                  <a:rPr kumimoji="1" lang="en-US" altLang="zh-CN" b="1" dirty="0"/>
                  <a:t>?</a:t>
                </a:r>
              </a:p>
              <a:p>
                <a:pPr lvl="2">
                  <a:buFont typeface="微软雅黑" panose="020B0503020204020204" pitchFamily="34" charset="-122"/>
                  <a:buChar char="-"/>
                </a:pPr>
                <a:r>
                  <a:rPr kumimoji="1" lang="zh-CN" altLang="en-US" b="1" dirty="0"/>
                  <a:t>负样本抽取题目范围扩大</a:t>
                </a:r>
                <a:r>
                  <a:rPr kumimoji="1" lang="en-US" altLang="zh-CN" b="1" dirty="0"/>
                  <a:t>?</a:t>
                </a:r>
              </a:p>
              <a:p>
                <a:pPr lvl="2">
                  <a:buFont typeface="微软雅黑" panose="020B0503020204020204" pitchFamily="34" charset="-122"/>
                  <a:buChar char="-"/>
                </a:pPr>
                <a:r>
                  <a:rPr kumimoji="1" lang="zh-CN" altLang="en-US" b="1" dirty="0"/>
                  <a:t>是否可以生成一部分乱写作文</a:t>
                </a:r>
                <a:r>
                  <a:rPr kumimoji="1" lang="en-US" altLang="zh-CN" b="1" dirty="0"/>
                  <a:t>?</a:t>
                </a:r>
                <a:endParaRPr kumimoji="1" lang="zh-CN" altLang="en-US" b="1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3E8FE9-422E-BF4D-9C1A-D628CBFC85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17877"/>
                <a:ext cx="10515600" cy="4521191"/>
              </a:xfrm>
              <a:blipFill>
                <a:blip r:embed="rId3"/>
                <a:stretch>
                  <a:fillRect t="-2429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9018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7B2FD-95FA-1948-A3FA-4E68773A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作文分析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3E8FE9-422E-BF4D-9C1A-D628CBFC8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7877"/>
            <a:ext cx="10515600" cy="4521191"/>
          </a:xfrm>
        </p:spPr>
        <p:txBody>
          <a:bodyPr>
            <a:normAutofit/>
          </a:bodyPr>
          <a:lstStyle/>
          <a:p>
            <a:r>
              <a:rPr kumimoji="1" lang="zh-CN" altLang="en-US" b="1" dirty="0"/>
              <a:t>数据</a:t>
            </a:r>
            <a:r>
              <a:rPr kumimoji="1" lang="en-US" altLang="zh-CN" b="1" dirty="0"/>
              <a:t>:</a:t>
            </a:r>
          </a:p>
          <a:p>
            <a:pPr lvl="1"/>
            <a:r>
              <a:rPr kumimoji="1" lang="zh-CN" altLang="en-US" b="1" dirty="0"/>
              <a:t> </a:t>
            </a:r>
            <a:r>
              <a:rPr kumimoji="1" lang="zh-CN" altLang="en-US" dirty="0"/>
              <a:t>抽取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个题目，每个题目下每类卷抽取</a:t>
            </a:r>
            <a:r>
              <a:rPr kumimoji="1" lang="en-US" altLang="zh-CN" dirty="0"/>
              <a:t>10</a:t>
            </a:r>
            <a:r>
              <a:rPr kumimoji="1" lang="zh-CN" altLang="en-US" dirty="0"/>
              <a:t>篇进行标注分析；</a:t>
            </a:r>
            <a:endParaRPr kumimoji="1" lang="en-US" altLang="zh-CN" dirty="0"/>
          </a:p>
          <a:p>
            <a:pPr lvl="1"/>
            <a:r>
              <a:rPr kumimoji="1" lang="en-US" altLang="zh-CN" b="1" dirty="0"/>
              <a:t> </a:t>
            </a:r>
            <a:r>
              <a:rPr kumimoji="1" lang="zh-CN" altLang="en-US" b="1" dirty="0"/>
              <a:t>题目：</a:t>
            </a:r>
            <a:r>
              <a:rPr kumimoji="1" lang="zh-CN" altLang="en-US" dirty="0"/>
              <a:t>记住这一天、你</a:t>
            </a:r>
            <a:r>
              <a:rPr kumimoji="1" lang="en-US" altLang="zh-CN" dirty="0"/>
              <a:t>____</a:t>
            </a:r>
            <a:r>
              <a:rPr kumimoji="1" lang="zh-CN" altLang="en-US" dirty="0"/>
              <a:t>的样子，真美</a:t>
            </a:r>
            <a:endParaRPr kumimoji="1" lang="en-US" altLang="zh-CN" dirty="0"/>
          </a:p>
          <a:p>
            <a:r>
              <a:rPr kumimoji="1" lang="zh-CN" altLang="en-US" b="1" dirty="0"/>
              <a:t>分析结果：</a:t>
            </a:r>
            <a:endParaRPr kumimoji="1" lang="en-US" altLang="zh-CN" b="1" dirty="0"/>
          </a:p>
          <a:p>
            <a:pPr lvl="1"/>
            <a:r>
              <a:rPr kumimoji="1" lang="en-US" altLang="zh-CN" dirty="0"/>
              <a:t> </a:t>
            </a:r>
            <a:r>
              <a:rPr kumimoji="1" lang="zh-CN" altLang="en-US" dirty="0"/>
              <a:t>离题作文主要分布在四、五类卷中；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 </a:t>
            </a:r>
            <a:r>
              <a:rPr kumimoji="1" lang="zh-CN" altLang="en-US" dirty="0"/>
              <a:t>五类卷中重复、抄袭的作文较多，多为完全离题的作文；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 </a:t>
            </a:r>
            <a:r>
              <a:rPr kumimoji="1" lang="zh-CN" altLang="en-US" dirty="0"/>
              <a:t>作文大致可以分为几类：不满足字数要求、不离题作文、离题作文、抄袭乱写（恶意提交）、转写错误严重；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557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7B2FD-95FA-1948-A3FA-4E68773A1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kumimoji="1" lang="zh-CN" altLang="en-US" dirty="0"/>
              <a:t>作文分析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43C823-FD79-412F-B9B9-396512254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73" y="1673295"/>
            <a:ext cx="6942709" cy="4391262"/>
          </a:xfrm>
          <a:prstGeom prst="rect">
            <a:avLst/>
          </a:prstGeom>
          <a:noFill/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3E8FE9-422E-BF4D-9C1A-D628CBFC8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52048" y="1673295"/>
            <a:ext cx="4362061" cy="4351338"/>
          </a:xfrm>
        </p:spPr>
        <p:txBody>
          <a:bodyPr>
            <a:normAutofit/>
          </a:bodyPr>
          <a:lstStyle/>
          <a:p>
            <a:r>
              <a:rPr kumimoji="1" lang="zh-CN" altLang="en-US" b="1" dirty="0"/>
              <a:t>不离题（</a:t>
            </a:r>
            <a:r>
              <a:rPr kumimoji="1" lang="en-US" altLang="zh-CN" b="1" dirty="0"/>
              <a:t>score=4</a:t>
            </a:r>
            <a:r>
              <a:rPr kumimoji="1" lang="zh-CN" altLang="en-US" b="1" dirty="0"/>
              <a:t>）</a:t>
            </a:r>
            <a:endParaRPr kumimoji="1" lang="en-US" altLang="zh-CN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kumimoji="1" lang="en-US" altLang="zh-CN" b="1" dirty="0"/>
              <a:t> </a:t>
            </a:r>
            <a:r>
              <a:rPr kumimoji="1" lang="zh-CN" altLang="en-US" b="1" dirty="0"/>
              <a:t>题目：记住这一天</a:t>
            </a:r>
            <a:endParaRPr kumimoji="1" lang="en-US" altLang="zh-CN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kumimoji="1" lang="en-US" altLang="zh-CN" b="1" dirty="0"/>
              <a:t> </a:t>
            </a:r>
            <a:r>
              <a:rPr kumimoji="1" lang="zh-CN" altLang="en-US" b="1" dirty="0"/>
              <a:t>故事结构完整，文章开头直接点明描写生日那一天，后面的故事紧密围绕生日进行叙述，最后表达自己的情感；</a:t>
            </a:r>
            <a:endParaRPr kumimoji="1" lang="en-US" altLang="zh-CN" b="1" dirty="0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3B843205-0C03-4761-A41C-B894E607BE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47DA175-E50F-124A-A7EE-6231F7116BE0}" type="datetime1">
              <a:rPr kumimoji="1" lang="zh-CN" altLang="en-US" smtClean="0"/>
              <a:pPr>
                <a:spcAft>
                  <a:spcPts val="600"/>
                </a:spcAft>
              </a:pPr>
              <a:t>2020.10.29</a:t>
            </a:fld>
            <a:endParaRPr kumimoji="1" lang="zh-CN" alt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42CB403-41AD-4AB4-AA9B-AAA8A3AB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E704A4A4-CBB6-AB41-9966-F86452EE4B5C}" type="slidenum">
              <a:rPr kumimoji="1" lang="zh-CN" altLang="en-US" smtClean="0"/>
              <a:pPr>
                <a:spcAft>
                  <a:spcPts val="600"/>
                </a:spcAft>
              </a:pPr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9082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7B2FD-95FA-1948-A3FA-4E68773A1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kumimoji="1" lang="zh-CN" altLang="en-US" dirty="0"/>
              <a:t>作文分析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3E8FE9-422E-BF4D-9C1A-D628CBFC8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52048" y="1673295"/>
            <a:ext cx="4362061" cy="4351338"/>
          </a:xfrm>
        </p:spPr>
        <p:txBody>
          <a:bodyPr>
            <a:normAutofit/>
          </a:bodyPr>
          <a:lstStyle/>
          <a:p>
            <a:r>
              <a:rPr kumimoji="1" lang="zh-CN" altLang="en-US" b="1" dirty="0"/>
              <a:t>部分离题（</a:t>
            </a:r>
            <a:r>
              <a:rPr kumimoji="1" lang="en-US" altLang="zh-CN" b="1" dirty="0"/>
              <a:t>score=3</a:t>
            </a:r>
            <a:r>
              <a:rPr kumimoji="1" lang="zh-CN" altLang="en-US" b="1" dirty="0"/>
              <a:t>）</a:t>
            </a:r>
            <a:endParaRPr kumimoji="1" lang="en-US" altLang="zh-CN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kumimoji="1" lang="en-US" altLang="zh-CN" b="1" dirty="0"/>
              <a:t> </a:t>
            </a:r>
            <a:r>
              <a:rPr kumimoji="1" lang="zh-CN" altLang="en-US" b="1" dirty="0"/>
              <a:t>题目：你</a:t>
            </a:r>
            <a:r>
              <a:rPr kumimoji="1" lang="en-US" altLang="zh-CN" b="1" dirty="0"/>
              <a:t>____</a:t>
            </a:r>
            <a:r>
              <a:rPr kumimoji="1" lang="zh-CN" altLang="en-US" b="1" dirty="0"/>
              <a:t>的样子，真美</a:t>
            </a:r>
            <a:endParaRPr kumimoji="1" lang="en-US" altLang="zh-CN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kumimoji="1" lang="en-US" altLang="zh-CN" b="1" dirty="0"/>
              <a:t> </a:t>
            </a:r>
            <a:r>
              <a:rPr kumimoji="1" lang="zh-CN" altLang="en-US" b="1" dirty="0"/>
              <a:t>文章结构不完整，作文整体可以分为两部分，前面部分描写对象为母亲，后面部分描写对象为张奶奶和王奶奶；</a:t>
            </a:r>
            <a:endParaRPr kumimoji="1" lang="en-US" altLang="zh-CN" b="1" dirty="0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3B843205-0C03-4761-A41C-B894E607BE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47DA175-E50F-124A-A7EE-6231F7116BE0}" type="datetime1">
              <a:rPr kumimoji="1" lang="zh-CN" altLang="en-US" smtClean="0"/>
              <a:pPr>
                <a:spcAft>
                  <a:spcPts val="600"/>
                </a:spcAft>
              </a:pPr>
              <a:t>2020.10.29</a:t>
            </a:fld>
            <a:endParaRPr kumimoji="1" lang="zh-CN" alt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42CB403-41AD-4AB4-AA9B-AAA8A3AB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E704A4A4-CBB6-AB41-9966-F86452EE4B5C}" type="slidenum">
              <a:rPr kumimoji="1" lang="zh-CN" altLang="en-US" smtClean="0"/>
              <a:pPr>
                <a:spcAft>
                  <a:spcPts val="600"/>
                </a:spcAft>
              </a:pPr>
              <a:t>8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C29C1F-F04E-4066-8DFB-12DCE1DFE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12" y="1488754"/>
            <a:ext cx="7261672" cy="453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11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7B2FD-95FA-1948-A3FA-4E68773A1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kumimoji="1" lang="zh-CN" altLang="en-US" dirty="0"/>
              <a:t>作文分析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3E8FE9-422E-BF4D-9C1A-D628CBFC8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52048" y="1673295"/>
            <a:ext cx="4362061" cy="4351338"/>
          </a:xfrm>
        </p:spPr>
        <p:txBody>
          <a:bodyPr>
            <a:normAutofit/>
          </a:bodyPr>
          <a:lstStyle/>
          <a:p>
            <a:r>
              <a:rPr kumimoji="1" lang="zh-CN" altLang="en-US" b="1" dirty="0"/>
              <a:t>部分离题（</a:t>
            </a:r>
            <a:r>
              <a:rPr kumimoji="1" lang="en-US" altLang="zh-CN" b="1" dirty="0"/>
              <a:t>score=2</a:t>
            </a:r>
            <a:r>
              <a:rPr kumimoji="1" lang="zh-CN" altLang="en-US" b="1" dirty="0"/>
              <a:t>）</a:t>
            </a:r>
            <a:endParaRPr kumimoji="1" lang="en-US" altLang="zh-CN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kumimoji="1" lang="en-US" altLang="zh-CN" b="1" dirty="0"/>
              <a:t> </a:t>
            </a:r>
            <a:r>
              <a:rPr kumimoji="1" lang="zh-CN" altLang="en-US" b="1" dirty="0"/>
              <a:t>题目：你</a:t>
            </a:r>
            <a:r>
              <a:rPr kumimoji="1" lang="en-US" altLang="zh-CN" b="1" dirty="0"/>
              <a:t>____</a:t>
            </a:r>
            <a:r>
              <a:rPr kumimoji="1" lang="zh-CN" altLang="en-US" b="1" dirty="0"/>
              <a:t>的样子，真美</a:t>
            </a:r>
            <a:endParaRPr kumimoji="1" lang="en-US" altLang="zh-CN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kumimoji="1" lang="en-US" altLang="zh-CN" b="1" dirty="0"/>
              <a:t> </a:t>
            </a:r>
            <a:r>
              <a:rPr kumimoji="1" lang="zh-CN" altLang="en-US" b="1" dirty="0"/>
              <a:t>从文章一二段的描写，可爱的对象应该是人（自己的朋友等），但中间大部分内容描写景色，只在最后一段再次进行点题；</a:t>
            </a:r>
            <a:endParaRPr kumimoji="1" lang="en-US" altLang="zh-CN" b="1" dirty="0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3B843205-0C03-4761-A41C-B894E607BE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47DA175-E50F-124A-A7EE-6231F7116BE0}" type="datetime1">
              <a:rPr kumimoji="1" lang="zh-CN" altLang="en-US" smtClean="0"/>
              <a:pPr>
                <a:spcAft>
                  <a:spcPts val="600"/>
                </a:spcAft>
              </a:pPr>
              <a:t>2020.10.29</a:t>
            </a:fld>
            <a:endParaRPr kumimoji="1" lang="zh-CN" alt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42CB403-41AD-4AB4-AA9B-AAA8A3AB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E704A4A4-CBB6-AB41-9966-F86452EE4B5C}" type="slidenum">
              <a:rPr kumimoji="1" lang="zh-CN" altLang="en-US" smtClean="0"/>
              <a:pPr>
                <a:spcAft>
                  <a:spcPts val="600"/>
                </a:spcAft>
              </a:pPr>
              <a:t>9</a:t>
            </a:fld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601FF2-0938-46A7-B52D-5E6DF52CE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13" y="1510960"/>
            <a:ext cx="7077524" cy="467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31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实验室中文PPT模板" id="{2BEB2337-02B1-D34D-A7AF-15FEE997FD5A}" vid="{3A33E98D-568A-1741-A7A2-CFA4E510488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740</Words>
  <Application>Microsoft Office PowerPoint</Application>
  <PresentationFormat>宽屏</PresentationFormat>
  <Paragraphs>134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微软雅黑</vt:lpstr>
      <vt:lpstr>Arial</vt:lpstr>
      <vt:lpstr>Cambria Math</vt:lpstr>
      <vt:lpstr>Times New Roman</vt:lpstr>
      <vt:lpstr>Wingdings</vt:lpstr>
      <vt:lpstr>Office 主题​​</vt:lpstr>
      <vt:lpstr>组会</vt:lpstr>
      <vt:lpstr>上周工作</vt:lpstr>
      <vt:lpstr>数据试标</vt:lpstr>
      <vt:lpstr>数据试标</vt:lpstr>
      <vt:lpstr>数据集构建</vt:lpstr>
      <vt:lpstr>作文分析</vt:lpstr>
      <vt:lpstr>作文分析</vt:lpstr>
      <vt:lpstr>作文分析</vt:lpstr>
      <vt:lpstr>作文分析</vt:lpstr>
      <vt:lpstr>作文分析</vt:lpstr>
      <vt:lpstr>作文分析</vt:lpstr>
      <vt:lpstr>方案/指标</vt:lpstr>
      <vt:lpstr>下一步计划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组会</dc:title>
  <dc:creator>Qu yuanbin</dc:creator>
  <cp:lastModifiedBy>Qu yuanbin</cp:lastModifiedBy>
  <cp:revision>38</cp:revision>
  <dcterms:created xsi:type="dcterms:W3CDTF">2020-10-29T07:32:54Z</dcterms:created>
  <dcterms:modified xsi:type="dcterms:W3CDTF">2020-10-29T08:46:10Z</dcterms:modified>
</cp:coreProperties>
</file>