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994"/>
  </p:normalViewPr>
  <p:slideViewPr>
    <p:cSldViewPr snapToGrid="0" snapToObjects="1">
      <p:cViewPr varScale="1">
        <p:scale>
          <a:sx n="87" d="100"/>
          <a:sy n="87" d="100"/>
        </p:scale>
        <p:origin x="51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86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6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80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59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83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474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3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数据标注</a:t>
                </a:r>
                <a:r>
                  <a:rPr kumimoji="1" lang="en-US" altLang="zh-CN" dirty="0"/>
                  <a:t>&amp;</a:t>
                </a:r>
                <a:r>
                  <a:rPr kumimoji="1" lang="zh-CN" altLang="en-US" dirty="0"/>
                  <a:t>分析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𝐷𝑎𝑡𝑎𝑆𝑒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实验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分类模型训练（</a:t>
                </a:r>
                <a:r>
                  <a:rPr kumimoji="1" lang="en-US" altLang="zh-CN" dirty="0"/>
                  <a:t>baseline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数据标注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31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数据：</a:t>
            </a:r>
          </a:p>
          <a:p>
            <a:pPr lvl="1"/>
            <a:r>
              <a:rPr kumimoji="1" lang="zh-CN" altLang="en-US" dirty="0"/>
              <a:t> 题目要求：记住这一天 </a:t>
            </a:r>
            <a:r>
              <a:rPr kumimoji="1" lang="en-US" altLang="zh-CN" dirty="0"/>
              <a:t>/ </a:t>
            </a:r>
            <a:r>
              <a:rPr kumimoji="1" lang="zh-CN" altLang="en-US" dirty="0"/>
              <a:t>你</a:t>
            </a:r>
            <a:r>
              <a:rPr kumimoji="1" lang="en-US" altLang="zh-CN" dirty="0"/>
              <a:t>___</a:t>
            </a:r>
            <a:r>
              <a:rPr kumimoji="1" lang="zh-CN" altLang="en-US" dirty="0"/>
              <a:t>的样子，真美，（共</a:t>
            </a:r>
            <a:r>
              <a:rPr kumimoji="1" lang="en-US" altLang="zh-CN" dirty="0"/>
              <a:t>200</a:t>
            </a:r>
            <a:r>
              <a:rPr kumimoji="1" lang="zh-CN" altLang="en-US" dirty="0"/>
              <a:t>篇）</a:t>
            </a:r>
          </a:p>
          <a:p>
            <a:r>
              <a:rPr kumimoji="1" lang="zh-CN" altLang="en-US" dirty="0"/>
              <a:t>分析结论：</a:t>
            </a:r>
          </a:p>
          <a:p>
            <a:pPr lvl="1"/>
            <a:r>
              <a:rPr kumimoji="1" lang="zh-CN" altLang="en-US" dirty="0"/>
              <a:t> 离题作文大致可分为：正常、流水账作文、抄袭、乱写、转写错误；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离题作文主要分布在四、五类卷中；</a:t>
            </a:r>
          </a:p>
          <a:p>
            <a:pPr lvl="1"/>
            <a:r>
              <a:rPr kumimoji="1" lang="zh-CN" altLang="en-US" dirty="0"/>
              <a:t> 五类卷中抄袭的作文较多；</a:t>
            </a:r>
          </a:p>
          <a:p>
            <a:pPr lvl="1"/>
            <a:r>
              <a:rPr kumimoji="1" lang="zh-CN" altLang="en-US" dirty="0"/>
              <a:t> 半命题作文作文题目问题较多（转写错误，题目不全）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23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数据标注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86768D5F-6DE4-43B6-A648-8FC42A82E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04442"/>
              </p:ext>
            </p:extLst>
          </p:nvPr>
        </p:nvGraphicFramePr>
        <p:xfrm>
          <a:off x="417711" y="1833915"/>
          <a:ext cx="11524246" cy="3340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7613">
                  <a:extLst>
                    <a:ext uri="{9D8B030D-6E8A-4147-A177-3AD203B41FA5}">
                      <a16:colId xmlns:a16="http://schemas.microsoft.com/office/drawing/2014/main" val="1784633104"/>
                    </a:ext>
                  </a:extLst>
                </a:gridCol>
                <a:gridCol w="961321">
                  <a:extLst>
                    <a:ext uri="{9D8B030D-6E8A-4147-A177-3AD203B41FA5}">
                      <a16:colId xmlns:a16="http://schemas.microsoft.com/office/drawing/2014/main" val="317228969"/>
                    </a:ext>
                  </a:extLst>
                </a:gridCol>
                <a:gridCol w="984040">
                  <a:extLst>
                    <a:ext uri="{9D8B030D-6E8A-4147-A177-3AD203B41FA5}">
                      <a16:colId xmlns:a16="http://schemas.microsoft.com/office/drawing/2014/main" val="648122132"/>
                    </a:ext>
                  </a:extLst>
                </a:gridCol>
                <a:gridCol w="1047659">
                  <a:extLst>
                    <a:ext uri="{9D8B030D-6E8A-4147-A177-3AD203B41FA5}">
                      <a16:colId xmlns:a16="http://schemas.microsoft.com/office/drawing/2014/main" val="1834377083"/>
                    </a:ext>
                  </a:extLst>
                </a:gridCol>
                <a:gridCol w="1047659">
                  <a:extLst>
                    <a:ext uri="{9D8B030D-6E8A-4147-A177-3AD203B41FA5}">
                      <a16:colId xmlns:a16="http://schemas.microsoft.com/office/drawing/2014/main" val="3428654238"/>
                    </a:ext>
                  </a:extLst>
                </a:gridCol>
                <a:gridCol w="1047659">
                  <a:extLst>
                    <a:ext uri="{9D8B030D-6E8A-4147-A177-3AD203B41FA5}">
                      <a16:colId xmlns:a16="http://schemas.microsoft.com/office/drawing/2014/main" val="1439543375"/>
                    </a:ext>
                  </a:extLst>
                </a:gridCol>
                <a:gridCol w="1047659">
                  <a:extLst>
                    <a:ext uri="{9D8B030D-6E8A-4147-A177-3AD203B41FA5}">
                      <a16:colId xmlns:a16="http://schemas.microsoft.com/office/drawing/2014/main" val="4197331045"/>
                    </a:ext>
                  </a:extLst>
                </a:gridCol>
                <a:gridCol w="1047659">
                  <a:extLst>
                    <a:ext uri="{9D8B030D-6E8A-4147-A177-3AD203B41FA5}">
                      <a16:colId xmlns:a16="http://schemas.microsoft.com/office/drawing/2014/main" val="4112233427"/>
                    </a:ext>
                  </a:extLst>
                </a:gridCol>
                <a:gridCol w="1047659">
                  <a:extLst>
                    <a:ext uri="{9D8B030D-6E8A-4147-A177-3AD203B41FA5}">
                      <a16:colId xmlns:a16="http://schemas.microsoft.com/office/drawing/2014/main" val="2997874316"/>
                    </a:ext>
                  </a:extLst>
                </a:gridCol>
                <a:gridCol w="1047659">
                  <a:extLst>
                    <a:ext uri="{9D8B030D-6E8A-4147-A177-3AD203B41FA5}">
                      <a16:colId xmlns:a16="http://schemas.microsoft.com/office/drawing/2014/main" val="1809230906"/>
                    </a:ext>
                  </a:extLst>
                </a:gridCol>
                <a:gridCol w="1047659">
                  <a:extLst>
                    <a:ext uri="{9D8B030D-6E8A-4147-A177-3AD203B41FA5}">
                      <a16:colId xmlns:a16="http://schemas.microsoft.com/office/drawing/2014/main" val="522502111"/>
                    </a:ext>
                  </a:extLst>
                </a:gridCol>
              </a:tblGrid>
              <a:tr h="38583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  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     类型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题目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不离题</a:t>
                      </a: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64128"/>
                  </a:ext>
                </a:extLst>
              </a:tr>
              <a:tr h="38583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部分离题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完全离题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41871"/>
                  </a:ext>
                </a:extLst>
              </a:tr>
              <a:tr h="951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流水账作文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抄袭（默写）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转写错误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流水账作文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抄袭（默写）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乱写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转写错误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59538"/>
                  </a:ext>
                </a:extLst>
              </a:tr>
              <a:tr h="665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记住这一天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31654"/>
                  </a:ext>
                </a:extLst>
              </a:tr>
              <a:tr h="951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你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__</a:t>
                      </a:r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的样子，真美丽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62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8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实验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131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数据：</a:t>
                </a:r>
              </a:p>
              <a:p>
                <a:pPr lvl="1"/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30</a:t>
                </a:r>
                <a:r>
                  <a:rPr kumimoji="1" lang="zh-CN" altLang="en-US" dirty="0"/>
                  <a:t>个题目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zh-CN" dirty="0"/>
                  <a:t>50</a:t>
                </a:r>
                <a:r>
                  <a:rPr kumimoji="1" lang="zh-CN" altLang="en-US" dirty="0"/>
                  <a:t>篇作文（</a:t>
                </a:r>
                <a:r>
                  <a:rPr kumimoji="1" lang="en-US" altLang="zh-CN" dirty="0"/>
                  <a:t>20</a:t>
                </a:r>
                <a:r>
                  <a:rPr kumimoji="1" lang="zh-CN" altLang="en-US" dirty="0"/>
                  <a:t>篇正样本、</a:t>
                </a:r>
                <a:r>
                  <a:rPr kumimoji="1" lang="en-US" altLang="zh-CN" dirty="0"/>
                  <a:t>30</a:t>
                </a:r>
                <a:r>
                  <a:rPr kumimoji="1" lang="zh-CN" altLang="en-US" dirty="0"/>
                  <a:t>篇负样本）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模型：</a:t>
                </a:r>
                <a:r>
                  <a:rPr kumimoji="1" lang="en-US" altLang="zh-CN" dirty="0"/>
                  <a:t>BERT</a:t>
                </a:r>
                <a:endParaRPr kumimoji="1" lang="zh-CN" altLang="en-US" dirty="0"/>
              </a:p>
              <a:p>
                <a:r>
                  <a:rPr kumimoji="1" lang="zh-CN" altLang="en-US" dirty="0"/>
                  <a:t>实验结果：</a:t>
                </a:r>
              </a:p>
              <a:p>
                <a:pPr lvl="1"/>
                <a:r>
                  <a:rPr kumimoji="1" lang="zh-CN" altLang="en-US" dirty="0"/>
                  <a:t> 整体比之前的结果下降很多；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取</a:t>
                </a:r>
                <a:r>
                  <a:rPr kumimoji="1" lang="en-US" altLang="zh-CN" dirty="0"/>
                  <a:t>top3</a:t>
                </a:r>
                <a:r>
                  <a:rPr kumimoji="1" lang="zh-CN" altLang="en-US" dirty="0"/>
                  <a:t>时效果最好；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F8DA3B-D7E1-3F4E-9342-205AFD6C6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1317"/>
                <a:ext cx="10515600" cy="4351338"/>
              </a:xfrm>
              <a:blipFill>
                <a:blip r:embed="rId4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98C4F8A-3F59-4D19-B2A2-452F89F7C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22120"/>
              </p:ext>
            </p:extLst>
          </p:nvPr>
        </p:nvGraphicFramePr>
        <p:xfrm>
          <a:off x="1730850" y="4804351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05776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58469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41892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12499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355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Acc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取平均值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0.719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0.6693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0.6044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取最大值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0.7106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0.654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0.5852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61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取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top3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0.6813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0.753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0.6813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0.6227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41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14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𝐷𝑎𝑡𝑎𝑆𝑒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实验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31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错误案例：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565346-95D5-4445-88DD-DA89D8105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6744"/>
            <a:ext cx="10916221" cy="40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8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kumimoji="1" lang="zh-CN" altLang="en-US" dirty="0"/>
                  <a:t>分类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实验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31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数据：</a:t>
            </a:r>
          </a:p>
          <a:p>
            <a:pPr lvl="1"/>
            <a:r>
              <a:rPr kumimoji="1" lang="zh-CN" altLang="en-US" dirty="0"/>
              <a:t> 原始数据：</a:t>
            </a:r>
            <a:r>
              <a:rPr kumimoji="1" lang="en-US" altLang="zh-CN" dirty="0"/>
              <a:t>480</a:t>
            </a:r>
            <a:r>
              <a:rPr kumimoji="1" lang="zh-CN" altLang="en-US" dirty="0"/>
              <a:t>个题目下一类卷</a:t>
            </a:r>
            <a:r>
              <a:rPr kumimoji="1" lang="en-US" altLang="zh-CN" dirty="0"/>
              <a:t>+</a:t>
            </a:r>
            <a:r>
              <a:rPr kumimoji="1" lang="zh-CN" altLang="en-US" dirty="0"/>
              <a:t>二类卷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数据处理：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一个题目不存在一类卷和二类卷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去掉了作文数</a:t>
            </a:r>
            <a:r>
              <a:rPr kumimoji="1" lang="en-US" altLang="zh-CN" dirty="0"/>
              <a:t>&lt;100</a:t>
            </a:r>
            <a:r>
              <a:rPr kumimoji="1" lang="zh-CN" altLang="en-US" dirty="0"/>
              <a:t>的题目，最终保留</a:t>
            </a:r>
            <a:r>
              <a:rPr kumimoji="1" lang="en-US" altLang="zh-CN" dirty="0"/>
              <a:t>357</a:t>
            </a:r>
            <a:r>
              <a:rPr kumimoji="1" lang="zh-CN" altLang="en-US" dirty="0"/>
              <a:t>个题目；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7</a:t>
            </a:fld>
            <a:endParaRPr kumimoji="1"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F9815EC-A62B-473D-AE21-1F71A48B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95048"/>
              </p:ext>
            </p:extLst>
          </p:nvPr>
        </p:nvGraphicFramePr>
        <p:xfrm>
          <a:off x="1528259" y="4027421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58131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2505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518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557189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1090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[0, 50)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[50, 100)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[100, 150)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[150, -)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7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题目数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520354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E715C406-1216-4DA0-9997-A5C4923EE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8557"/>
              </p:ext>
            </p:extLst>
          </p:nvPr>
        </p:nvGraphicFramePr>
        <p:xfrm>
          <a:off x="1528259" y="5160255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039968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1278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04405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41191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49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最大值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最小值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88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作文数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226767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4671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96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kumimoji="1" lang="zh-CN" altLang="en-US" dirty="0"/>
                  <a:t>分类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实验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79C3FE-1767-1C4B-9F05-B5BBFD31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31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模型：</a:t>
            </a:r>
            <a:r>
              <a:rPr kumimoji="1" lang="en-US" altLang="zh-CN" dirty="0" err="1"/>
              <a:t>HBiLstm</a:t>
            </a:r>
            <a:endParaRPr kumimoji="1" lang="en-US" altLang="zh-CN" dirty="0"/>
          </a:p>
          <a:p>
            <a:r>
              <a:rPr kumimoji="1" lang="zh-CN" altLang="en-US" dirty="0"/>
              <a:t>实验结论：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字向量结果优于词向量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2020.11.05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8</a:t>
            </a:fld>
            <a:endParaRPr kumimoji="1" lang="zh-CN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F9815EC-A62B-473D-AE21-1F71A48B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08115"/>
              </p:ext>
            </p:extLst>
          </p:nvPr>
        </p:nvGraphicFramePr>
        <p:xfrm>
          <a:off x="1670621" y="3553186"/>
          <a:ext cx="81280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58131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2505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5188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557189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109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F1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7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字向量（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epoch=20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0.876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0.871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52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词向量（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epoch=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0.893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0.897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0.893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0.894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67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15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59DF88-C5A5-4FB4-A1E4-7382AF0ED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36484"/>
              </p:ext>
            </p:extLst>
          </p:nvPr>
        </p:nvGraphicFramePr>
        <p:xfrm>
          <a:off x="838200" y="1676643"/>
          <a:ext cx="9581580" cy="4220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3860">
                  <a:extLst>
                    <a:ext uri="{9D8B030D-6E8A-4147-A177-3AD203B41FA5}">
                      <a16:colId xmlns:a16="http://schemas.microsoft.com/office/drawing/2014/main" val="1114464839"/>
                    </a:ext>
                  </a:extLst>
                </a:gridCol>
                <a:gridCol w="3193860">
                  <a:extLst>
                    <a:ext uri="{9D8B030D-6E8A-4147-A177-3AD203B41FA5}">
                      <a16:colId xmlns:a16="http://schemas.microsoft.com/office/drawing/2014/main" val="2527805899"/>
                    </a:ext>
                  </a:extLst>
                </a:gridCol>
                <a:gridCol w="3193860">
                  <a:extLst>
                    <a:ext uri="{9D8B030D-6E8A-4147-A177-3AD203B41FA5}">
                      <a16:colId xmlns:a16="http://schemas.microsoft.com/office/drawing/2014/main" val="476403729"/>
                    </a:ext>
                  </a:extLst>
                </a:gridCol>
              </a:tblGrid>
              <a:tr h="502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49227"/>
                  </a:ext>
                </a:extLst>
              </a:tr>
              <a:tr h="1239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数据标注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跟进标注工作；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数据仲裁；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对标注结果进行分析；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需要和资源部同步进行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43458"/>
                  </a:ext>
                </a:extLst>
              </a:tr>
              <a:tr h="1611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Baseline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实验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确定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baseline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搭建；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完成分类模型的训练；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使用之前的方案确定基础指标；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需要等待标注数据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325912"/>
                  </a:ext>
                </a:extLst>
              </a:tr>
              <a:tr h="8674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方案确定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确定指标之后的实施方案；</a:t>
                      </a:r>
                      <a:endParaRPr lang="en-US" altLang="zh-C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??</a:t>
                      </a:r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之前的方案有一些问题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82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1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81</TotalTime>
  <Words>513</Words>
  <Application>Microsoft Office PowerPoint</Application>
  <PresentationFormat>宽屏</PresentationFormat>
  <Paragraphs>173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组会</vt:lpstr>
      <vt:lpstr>上周工作</vt:lpstr>
      <vt:lpstr>数据标注&amp;分析</vt:lpstr>
      <vt:lpstr>数据标注&amp;分析</vt:lpstr>
      <vt:lpstr>DataSet_2 实验</vt:lpstr>
      <vt:lpstr>DataSet_2 实验</vt:lpstr>
      <vt:lpstr>分类实验</vt:lpstr>
      <vt:lpstr>分类实验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51</cp:revision>
  <cp:lastPrinted>2020-10-20T06:37:41Z</cp:lastPrinted>
  <dcterms:created xsi:type="dcterms:W3CDTF">2020-10-30T08:06:32Z</dcterms:created>
  <dcterms:modified xsi:type="dcterms:W3CDTF">2020-11-05T10:04:32Z</dcterms:modified>
</cp:coreProperties>
</file>