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1" r:id="rId4"/>
    <p:sldId id="258" r:id="rId5"/>
    <p:sldId id="266" r:id="rId6"/>
    <p:sldId id="262" r:id="rId7"/>
    <p:sldId id="267" r:id="rId8"/>
    <p:sldId id="268" r:id="rId9"/>
    <p:sldId id="269" r:id="rId10"/>
    <p:sldId id="263" r:id="rId11"/>
    <p:sldId id="270" r:id="rId12"/>
    <p:sldId id="273" r:id="rId13"/>
    <p:sldId id="276" r:id="rId14"/>
    <p:sldId id="274" r:id="rId15"/>
    <p:sldId id="275" r:id="rId16"/>
    <p:sldId id="277" r:id="rId17"/>
    <p:sldId id="281" r:id="rId18"/>
    <p:sldId id="264" r:id="rId19"/>
    <p:sldId id="271" r:id="rId20"/>
    <p:sldId id="278" r:id="rId21"/>
    <p:sldId id="280" r:id="rId22"/>
    <p:sldId id="265" r:id="rId23"/>
    <p:sldId id="272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5994"/>
  </p:normalViewPr>
  <p:slideViewPr>
    <p:cSldViewPr snapToGrid="0" snapToObjects="1">
      <p:cViewPr varScale="1">
        <p:scale>
          <a:sx n="77" d="100"/>
          <a:sy n="77" d="100"/>
        </p:scale>
        <p:origin x="57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6A8BD-C49D-0048-BFB2-D42EEAE99376}" type="datetimeFigureOut">
              <a:rPr kumimoji="1" lang="zh-CN" altLang="en-US" smtClean="0"/>
              <a:t>2020.10.29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8754C-69E8-9E40-BBFD-45455C58E8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85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am</a:t>
            </a:r>
            <a:r>
              <a:rPr kumimoji="1" lang="zh-CN" altLang="en-US" dirty="0"/>
              <a:t> </a:t>
            </a:r>
            <a:r>
              <a:rPr kumimoji="1" lang="en-US" altLang="zh-CN" dirty="0"/>
              <a:t>Wei</a:t>
            </a:r>
            <a:r>
              <a:rPr kumimoji="1" lang="zh-CN" altLang="en-US" dirty="0"/>
              <a:t> </a:t>
            </a:r>
            <a:r>
              <a:rPr kumimoji="1" lang="en-US" altLang="zh-CN" dirty="0"/>
              <a:t>Song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Capital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Normal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University,</a:t>
            </a:r>
            <a:r>
              <a:rPr kumimoji="1" lang="zh-CN" altLang="en-US" dirty="0"/>
              <a:t> </a:t>
            </a:r>
            <a:r>
              <a:rPr kumimoji="1" lang="en-US" altLang="zh-CN" dirty="0"/>
              <a:t>China.</a:t>
            </a:r>
          </a:p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paper,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self-attention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argumentative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essays.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Ifytek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Harbin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Institute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/>
              <a:t>Technology.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3656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445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0179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2278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2973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751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0120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3638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7025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8017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396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800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7631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53204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3948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783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762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6844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234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0667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5136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339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173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1458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73C2A-CF5A-814E-9407-E497286874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164235-AF0C-0A4C-9CC9-A1F185878A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报告人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B8C1C-E32E-DF48-B022-A5381933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BC12-7CE0-2344-9A1E-943D7D86BB3C}" type="datetime1">
              <a:rPr kumimoji="1" lang="zh-CN" altLang="en-US" smtClean="0"/>
              <a:t>2020.10.29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E0A15-9AB7-1542-B809-9A4131D7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54278-71A1-854C-AE34-4B4DA016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22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1FE2B-83AC-0842-88A6-B3872F64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FDD59-6925-294E-B8FA-3E10F1646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3DBBB-7F77-014D-A874-97937375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6B60-5671-EA4C-9361-E42A603F5044}" type="datetime1">
              <a:rPr kumimoji="1" lang="zh-CN" altLang="en-US" smtClean="0"/>
              <a:t>2020.10.29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62414-C0B6-904D-9E42-19A2BA02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E9CFC-238E-6D42-90E0-711CE9D9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280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3ECAA-B177-ED46-831B-4C3B9B1D3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C55EC7-F225-EB48-8CDA-699EE5843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72BCB-725E-1549-BA7D-769E4BDA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7D76-A4B7-FB4C-9F23-3499EF120D88}" type="datetime1">
              <a:rPr kumimoji="1" lang="zh-CN" altLang="en-US" smtClean="0"/>
              <a:t>2020.10.29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0E410-A07D-814B-92E8-24048CEB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6BEF8-ED2C-E64A-9FE9-B5248902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200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EF73A-A3D0-CC42-819A-BDBB364660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32E01-9B87-3A4A-BB95-206A8283054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p"/>
              <a:defRPr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2pPr>
            <a:lvl3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  <a:cs typeface="Times New Roman" panose="02020603050405020304" pitchFamily="18" charset="0"/>
              </a:defRPr>
            </a:lvl3pPr>
          </a:lstStyle>
          <a:p>
            <a:r>
              <a:rPr kumimoji="1" lang="zh-CN" altLang="en-US" dirty="0"/>
              <a:t>第一
第二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第一层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 第二层 
 第二层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CB0A8-64A3-D342-9CF3-C7DFE6F0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2020.10.29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1D02A-F5C2-CD40-B5F2-FA10248B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4D325-D530-F441-83D5-5215948E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97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2C0A7-6EA0-EA41-9ED3-E1296369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1887E-560C-CB43-BA2C-F801E6572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24663-013B-074B-88FA-ABA3A493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06C0-1E2A-3B45-8D2B-845F9960A1E2}" type="datetime1">
              <a:rPr kumimoji="1" lang="zh-CN" altLang="en-US" smtClean="0"/>
              <a:t>2020.10.29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87B48-F2DE-A54C-A605-CACFD52C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A106A-1ABE-2840-9130-1E173D40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89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09761-C9E2-9341-A55C-0F3F72E2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21B92-9532-9D46-8EC0-1B0827693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1A5835-41A4-D449-93A8-74D6BC25E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CB22D-8E18-1D44-B801-F1A92486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A175-E50F-124A-A7EE-6231F7116BE0}" type="datetime1">
              <a:rPr kumimoji="1" lang="zh-CN" altLang="en-US" smtClean="0"/>
              <a:t>2020.10.29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78D40-AC77-BD40-8919-AC317E42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2C172D-0CFF-EE4B-8ABE-9A752C73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445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E8AD0-8629-2F4E-B4BC-44EF1125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FCD4CD-53D8-154C-95A4-D5EB5759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AD816B-6F1C-3740-A881-2A9CA2A0A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90E038-78D2-C543-AA00-ADB21DEF6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4DA036-66A3-F148-A957-05D18C5FA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1D79E1-132F-334D-B1E0-A3C8B08F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FC5C-B301-C849-89D6-7467770338A6}" type="datetime1">
              <a:rPr kumimoji="1" lang="zh-CN" altLang="en-US" smtClean="0"/>
              <a:t>2020.10.29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CAFB97-C034-124E-A2CC-DE13D129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B3DAE0-B1B8-F542-B0D5-AB0A5F6B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310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3D260-D316-8B44-97B7-19E309C5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34D878-4488-E540-8D51-C0127D7F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B86B-B0A4-DF47-8F8F-9A8263402C82}" type="datetime1">
              <a:rPr kumimoji="1" lang="zh-CN" altLang="en-US" smtClean="0"/>
              <a:t>2020.10.29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E582DF-608D-1845-A695-EAD66B92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7C3579-D703-3F4C-9F25-B5F3C1B7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465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FD6ED-0B12-2346-AD27-DB5C8171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279D-8514-674D-9B8A-0C3572E9C912}" type="datetime1">
              <a:rPr kumimoji="1" lang="zh-CN" altLang="en-US" smtClean="0"/>
              <a:t>2020.10.29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47D752-2E70-D944-8EAF-648FAE46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2B654C-26B2-3A4C-863D-DDA03EA1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10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C929A-FD40-B642-982E-C0DA4E57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C2A23-5327-0043-BC4A-AB884F91F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19B6A8-7A6B-8F4B-8E60-66CFC5357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521183-EEAB-7544-A569-733EEBCB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E63D-82FD-5A4B-A074-2490653C2491}" type="datetime1">
              <a:rPr kumimoji="1" lang="zh-CN" altLang="en-US" smtClean="0"/>
              <a:t>2020.10.29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0C317-BC71-A749-BAB7-BBD6453B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D637D6-DB82-CB4B-90BA-68B480C2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882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14B22-5B13-6245-A60D-79C069C8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6DD8DC-2B47-6D46-868A-933ED236A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59F9E6-ED71-0847-9F1B-4E4124F18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D16336-6B5F-F847-BAB7-9669C617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529F4-15CC-F644-A018-0EC935AC3153}" type="datetime1">
              <a:rPr kumimoji="1" lang="zh-CN" altLang="en-US" smtClean="0"/>
              <a:t>2020.10.29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08D10-1CED-0044-A056-EC1CC3F2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CF4CD-2D85-184A-A2F5-0315AEDD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18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0C5CBF-F5A0-524A-BCA7-F6AA3371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C7C1B-641E-3A4E-888B-9391CB5A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第一</a:t>
            </a:r>
            <a:endParaRPr kumimoji="1" lang="en-US" altLang="zh-CN" dirty="0"/>
          </a:p>
          <a:p>
            <a:r>
              <a:rPr kumimoji="1" lang="zh-CN" altLang="en-US" dirty="0"/>
              <a:t>第二</a:t>
            </a:r>
            <a:endParaRPr kumimoji="1" lang="en-US" altLang="zh-CN" dirty="0"/>
          </a:p>
          <a:p>
            <a:r>
              <a:rPr kumimoji="1" lang="zh-CN" altLang="en-US" dirty="0"/>
              <a:t>第三</a:t>
            </a:r>
            <a:endParaRPr kumimoji="1" lang="en-US" altLang="zh-CN" dirty="0"/>
          </a:p>
          <a:p>
            <a:r>
              <a:rPr kumimoji="1" lang="zh-CN" altLang="en-US" dirty="0"/>
              <a:t>第四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CADF1-1709-444C-B9F5-95347B83B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7A511-8F1C-AB42-A849-9D0FEFE624FD}" type="datetime1">
              <a:rPr kumimoji="1" lang="zh-CN" altLang="en-US" smtClean="0"/>
              <a:t>2020.10.29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CEEED-A8CE-9948-A41C-5E7E80065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9C749-665C-8349-94D2-F6D465B6D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77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j-ea"/>
          <a:ea typeface="+mj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42357-60E1-7141-A130-E46098CF2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86959"/>
            <a:ext cx="12191999" cy="1939510"/>
          </a:xfrm>
          <a:solidFill>
            <a:srgbClr val="002060"/>
          </a:solidFill>
        </p:spPr>
        <p:txBody>
          <a:bodyPr anchor="ctr">
            <a:normAutofit/>
          </a:bodyPr>
          <a:lstStyle/>
          <a:p>
            <a:r>
              <a:rPr kumimoji="1" lang="en-US" altLang="zh-CN" sz="3600" dirty="0">
                <a:solidFill>
                  <a:srgbClr val="FFC000"/>
                </a:solidFill>
              </a:rPr>
              <a:t>Automated Essay Scoring: A Survey of the State of the Art</a:t>
            </a:r>
            <a:endParaRPr kumimoji="1" lang="zh-CN" altLang="en-US" sz="3600" dirty="0">
              <a:solidFill>
                <a:srgbClr val="FFC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3D7781-29E6-214D-95C6-41546FECF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357" y="3255264"/>
            <a:ext cx="10166430" cy="2002536"/>
          </a:xfrm>
        </p:spPr>
        <p:txBody>
          <a:bodyPr>
            <a:normAutofit/>
          </a:bodyPr>
          <a:lstStyle/>
          <a:p>
            <a:endParaRPr kumimoji="1"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屈原斌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000" b="1" dirty="0"/>
              <a:t>ybqu@cnu.edu.cn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首都师范大学</a:t>
            </a:r>
            <a:endParaRPr kumimoji="1" lang="en-US" altLang="zh-CN" sz="2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2866D-E8E3-4B42-B89D-683A6042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2288-F197-A548-9996-FE5E03972E94}" type="datetime1">
              <a:rPr kumimoji="1" lang="zh-CN" altLang="en-US" smtClean="0"/>
              <a:t>2020.10.29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2DEECE-4446-2D4C-89FF-7F397F2C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6A484E-D5D4-4FBD-984C-DE3DA980B721}"/>
              </a:ext>
            </a:extLst>
          </p:cNvPr>
          <p:cNvSpPr txBox="1"/>
          <p:nvPr/>
        </p:nvSpPr>
        <p:spPr>
          <a:xfrm>
            <a:off x="5542002" y="6469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论文汇报</a:t>
            </a:r>
          </a:p>
        </p:txBody>
      </p:sp>
    </p:spTree>
    <p:extLst>
      <p:ext uri="{BB962C8B-B14F-4D97-AF65-F5344CB8AC3E}">
        <p14:creationId xmlns:p14="http://schemas.microsoft.com/office/powerpoint/2010/main" val="1336891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背景介绍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公开数据集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zh-CN" altLang="en-US" dirty="0"/>
              <a:t>相关工作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评价标准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总结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2020.10.29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2524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相关工作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E8FE9-422E-BF4D-9C1A-D628CBFC8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7877"/>
            <a:ext cx="10515600" cy="4670481"/>
          </a:xfrm>
        </p:spPr>
        <p:txBody>
          <a:bodyPr>
            <a:normAutofit/>
          </a:bodyPr>
          <a:lstStyle/>
          <a:p>
            <a:r>
              <a:rPr kumimoji="1" lang="zh-CN" altLang="en-US" b="1" dirty="0"/>
              <a:t>任务</a:t>
            </a:r>
            <a:endParaRPr kumimoji="1" lang="en-US" altLang="zh-CN" dirty="0"/>
          </a:p>
          <a:p>
            <a:r>
              <a:rPr kumimoji="1" lang="zh-CN" altLang="en-US" b="1" dirty="0"/>
              <a:t>方法</a:t>
            </a:r>
            <a:r>
              <a:rPr kumimoji="1" lang="en-US" altLang="zh-CN" b="1" dirty="0"/>
              <a:t> </a:t>
            </a:r>
            <a:r>
              <a:rPr kumimoji="1" lang="zh-CN" altLang="en-US" b="1" dirty="0"/>
              <a:t>（</a:t>
            </a:r>
            <a:r>
              <a:rPr kumimoji="1" lang="en-US" altLang="zh-CN" b="1" dirty="0"/>
              <a:t>Approaches</a:t>
            </a:r>
            <a:r>
              <a:rPr kumimoji="1" lang="zh-CN" altLang="en-US" b="1" dirty="0"/>
              <a:t>）</a:t>
            </a:r>
            <a:endParaRPr kumimoji="1" lang="en-US" altLang="zh-CN" b="1" dirty="0"/>
          </a:p>
          <a:p>
            <a:pPr lvl="1">
              <a:lnSpc>
                <a:spcPct val="120000"/>
              </a:lnSpc>
            </a:pPr>
            <a:r>
              <a:rPr kumimoji="1" lang="zh-CN" altLang="en-US" dirty="0"/>
              <a:t> 监督学习；</a:t>
            </a:r>
            <a:endParaRPr kumimoji="1" lang="en-US" altLang="zh-CN" dirty="0"/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无</a:t>
            </a:r>
            <a:r>
              <a:rPr kumimoji="1"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/</a:t>
            </a:r>
            <a:r>
              <a:rPr kumimoji="1" lang="zh-CN" altLang="en-US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弱监督学习；</a:t>
            </a:r>
            <a:endParaRPr kumimoji="1" lang="en-US" altLang="zh-CN" sz="2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强化学习；</a:t>
            </a:r>
            <a:endParaRPr kumimoji="1" lang="en-US" altLang="zh-CN" sz="2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</a:rPr>
              <a:t>特征（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Features</a:t>
            </a:r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</a:rPr>
              <a:t>）</a:t>
            </a:r>
            <a:endParaRPr kumimoji="1" lang="en-US" altLang="zh-CN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350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相关工作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E8FE9-422E-BF4D-9C1A-D628CBFC8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7877"/>
            <a:ext cx="10515600" cy="4670481"/>
          </a:xfrm>
        </p:spPr>
        <p:txBody>
          <a:bodyPr>
            <a:normAutofit/>
          </a:bodyPr>
          <a:lstStyle/>
          <a:p>
            <a:r>
              <a:rPr kumimoji="1" lang="zh-CN" altLang="en-US" b="1" dirty="0"/>
              <a:t>任务</a:t>
            </a:r>
            <a:endParaRPr kumimoji="1" lang="en-US" altLang="zh-CN" b="1" dirty="0"/>
          </a:p>
          <a:p>
            <a:pPr lvl="1">
              <a:lnSpc>
                <a:spcPct val="120000"/>
              </a:lnSpc>
            </a:pPr>
            <a:r>
              <a:rPr kumimoji="1" lang="zh-CN" altLang="en-US" dirty="0"/>
              <a:t> 整体评分；</a:t>
            </a:r>
            <a:endParaRPr kumimoji="1" lang="en-US" altLang="zh-CN" dirty="0"/>
          </a:p>
          <a:p>
            <a:pPr lvl="1">
              <a:lnSpc>
                <a:spcPct val="120000"/>
              </a:lnSpc>
            </a:pPr>
            <a:r>
              <a:rPr kumimoji="1" lang="zh-CN" altLang="en-US" dirty="0"/>
              <a:t> 特定维度评分；</a:t>
            </a:r>
            <a:endParaRPr kumimoji="1" lang="en-US" altLang="zh-CN" dirty="0"/>
          </a:p>
          <a:p>
            <a:pPr lvl="2">
              <a:lnSpc>
                <a:spcPct val="120000"/>
              </a:lnSpc>
              <a:buFont typeface="微软雅黑" panose="020B0503020204020204" pitchFamily="34" charset="-122"/>
              <a:buChar char="-"/>
            </a:pPr>
            <a:r>
              <a:rPr kumimoji="1" lang="en-US" altLang="zh-CN" b="1" dirty="0"/>
              <a:t>organization [</a:t>
            </a:r>
            <a:r>
              <a:rPr kumimoji="1" lang="en-US" altLang="zh-CN" b="1" dirty="0" err="1"/>
              <a:t>Persing</a:t>
            </a:r>
            <a:r>
              <a:rPr kumimoji="1" lang="en-US" altLang="zh-CN" b="1" dirty="0"/>
              <a:t> et al., 2010]</a:t>
            </a:r>
            <a:r>
              <a:rPr kumimoji="1" lang="zh-CN" altLang="en-US" b="1" dirty="0"/>
              <a:t>；</a:t>
            </a:r>
            <a:endParaRPr kumimoji="1" lang="en-US" altLang="zh-CN" b="1" dirty="0"/>
          </a:p>
          <a:p>
            <a:pPr lvl="2">
              <a:lnSpc>
                <a:spcPct val="120000"/>
              </a:lnSpc>
              <a:buFont typeface="微软雅黑" panose="020B0503020204020204" pitchFamily="34" charset="-122"/>
              <a:buChar char="-"/>
            </a:pPr>
            <a:r>
              <a:rPr kumimoji="1" lang="en-US" altLang="zh-CN" b="1" dirty="0"/>
              <a:t>thesis clarity [</a:t>
            </a:r>
            <a:r>
              <a:rPr kumimoji="1" lang="en-US" altLang="zh-CN" b="1" dirty="0" err="1"/>
              <a:t>Persing</a:t>
            </a:r>
            <a:r>
              <a:rPr kumimoji="1" lang="en-US" altLang="zh-CN" b="1" dirty="0"/>
              <a:t> and Ng, 2013]</a:t>
            </a:r>
            <a:r>
              <a:rPr kumimoji="1" lang="zh-CN" altLang="en-US" b="1" dirty="0"/>
              <a:t>；</a:t>
            </a:r>
            <a:endParaRPr kumimoji="1" lang="en-US" altLang="zh-CN" b="1" dirty="0"/>
          </a:p>
          <a:p>
            <a:pPr lvl="2">
              <a:lnSpc>
                <a:spcPct val="120000"/>
              </a:lnSpc>
              <a:buFont typeface="微软雅黑" panose="020B0503020204020204" pitchFamily="34" charset="-122"/>
              <a:buChar char="-"/>
            </a:pPr>
            <a:r>
              <a:rPr kumimoji="1" lang="en-US" altLang="zh-CN" b="1" dirty="0"/>
              <a:t>argument persuasiveness[</a:t>
            </a:r>
            <a:r>
              <a:rPr kumimoji="1" lang="en-US" altLang="zh-CN" b="1" dirty="0" err="1"/>
              <a:t>Persing</a:t>
            </a:r>
            <a:r>
              <a:rPr kumimoji="1" lang="en-US" altLang="zh-CN" b="1" dirty="0"/>
              <a:t> and Ng, 2015; </a:t>
            </a:r>
            <a:r>
              <a:rPr kumimoji="1" lang="en-US" altLang="zh-CN" b="1" dirty="0" err="1"/>
              <a:t>Ke</a:t>
            </a:r>
            <a:r>
              <a:rPr kumimoji="1" lang="en-US" altLang="zh-CN" b="1" dirty="0"/>
              <a:t> et al., 2018]</a:t>
            </a:r>
            <a:r>
              <a:rPr kumimoji="1" lang="zh-CN" altLang="en-US" b="1" dirty="0"/>
              <a:t>；</a:t>
            </a:r>
            <a:endParaRPr kumimoji="1" lang="en-US" altLang="zh-CN" b="1" dirty="0"/>
          </a:p>
          <a:p>
            <a:pPr lvl="2">
              <a:lnSpc>
                <a:spcPct val="120000"/>
              </a:lnSpc>
              <a:buFont typeface="微软雅黑" panose="020B0503020204020204" pitchFamily="34" charset="-122"/>
              <a:buChar char="-"/>
            </a:pPr>
            <a:r>
              <a:rPr kumimoji="1" lang="en-US" altLang="zh-CN" b="1" dirty="0"/>
              <a:t>relevance to prompt [Louis and Higgins, 2010; </a:t>
            </a:r>
            <a:r>
              <a:rPr kumimoji="1" lang="en-US" altLang="zh-CN" b="1" dirty="0" err="1"/>
              <a:t>Persing</a:t>
            </a:r>
            <a:r>
              <a:rPr kumimoji="1" lang="en-US" altLang="zh-CN" b="1" dirty="0"/>
              <a:t> and Ng, 2014]</a:t>
            </a:r>
            <a:r>
              <a:rPr kumimoji="1" lang="zh-CN" altLang="en-US" b="1" dirty="0"/>
              <a:t>；</a:t>
            </a:r>
            <a:endParaRPr kumimoji="1" lang="en-US" altLang="zh-CN" b="1" dirty="0"/>
          </a:p>
          <a:p>
            <a:pPr lvl="2">
              <a:lnSpc>
                <a:spcPct val="120000"/>
              </a:lnSpc>
              <a:buFont typeface="微软雅黑" panose="020B0503020204020204" pitchFamily="34" charset="-122"/>
              <a:buChar char="-"/>
            </a:pPr>
            <a:r>
              <a:rPr kumimoji="1" lang="en-US" altLang="zh-CN" b="1" dirty="0"/>
              <a:t>coherence [Burstein et al., 2010; </a:t>
            </a:r>
            <a:r>
              <a:rPr kumimoji="1" lang="en-US" altLang="zh-CN" b="1" dirty="0" err="1"/>
              <a:t>Somasundaran</a:t>
            </a:r>
            <a:r>
              <a:rPr kumimoji="1" lang="en-US" altLang="zh-CN" b="1" dirty="0"/>
              <a:t> et al., 2014].</a:t>
            </a:r>
          </a:p>
          <a:p>
            <a:pPr marL="0" indent="0">
              <a:lnSpc>
                <a:spcPct val="120000"/>
              </a:lnSpc>
              <a:buNone/>
            </a:pPr>
            <a:endParaRPr kumimoji="1" lang="en-US" altLang="zh-CN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92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相关工作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E8FE9-422E-BF4D-9C1A-D628CBFC8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7877"/>
            <a:ext cx="10515600" cy="4670481"/>
          </a:xfrm>
        </p:spPr>
        <p:txBody>
          <a:bodyPr>
            <a:normAutofit/>
          </a:bodyPr>
          <a:lstStyle/>
          <a:p>
            <a:r>
              <a:rPr kumimoji="1" lang="zh-CN" altLang="en-US" b="1" dirty="0"/>
              <a:t>方法</a:t>
            </a:r>
            <a:r>
              <a:rPr kumimoji="1" lang="en-US" altLang="zh-CN" b="1" dirty="0"/>
              <a:t> </a:t>
            </a:r>
            <a:r>
              <a:rPr kumimoji="1" lang="zh-CN" altLang="en-US" b="1" dirty="0"/>
              <a:t>（监督学习）</a:t>
            </a:r>
            <a:endParaRPr kumimoji="1" lang="en-US" altLang="zh-CN" b="1" dirty="0"/>
          </a:p>
          <a:p>
            <a:pPr lvl="1"/>
            <a:r>
              <a:rPr kumimoji="1" lang="en-US" altLang="zh-CN" b="1" dirty="0"/>
              <a:t> Neural Approaches</a:t>
            </a:r>
          </a:p>
          <a:p>
            <a:pPr lvl="2">
              <a:buFont typeface="微软雅黑" panose="020B0503020204020204" pitchFamily="34" charset="-122"/>
              <a:buChar char="-"/>
            </a:pPr>
            <a:r>
              <a:rPr kumimoji="1" lang="en-US" altLang="zh-CN" dirty="0" err="1"/>
              <a:t>Taghipour</a:t>
            </a:r>
            <a:r>
              <a:rPr kumimoji="1" lang="en-US" altLang="zh-CN" dirty="0"/>
              <a:t> and Ng [2016] (T&amp;N) </a:t>
            </a:r>
            <a:r>
              <a:rPr kumimoji="1" lang="zh-CN" altLang="en-US" dirty="0"/>
              <a:t>提出了第一种作文整体评分的神经网络方法，使用</a:t>
            </a:r>
            <a:r>
              <a:rPr kumimoji="1" lang="en-US" altLang="zh-CN" dirty="0"/>
              <a:t>one-hot</a:t>
            </a:r>
            <a:r>
              <a:rPr kumimoji="1" lang="zh-CN" altLang="en-US" dirty="0"/>
              <a:t>作为输入，</a:t>
            </a:r>
            <a:r>
              <a:rPr kumimoji="1" lang="en-US" altLang="zh-CN" dirty="0"/>
              <a:t>LSTM</a:t>
            </a:r>
            <a:r>
              <a:rPr kumimoji="1" lang="zh-CN" altLang="en-US" dirty="0"/>
              <a:t>进行作文分数的预测；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 </a:t>
            </a:r>
            <a:r>
              <a:rPr kumimoji="1" lang="en-US" altLang="zh-CN" b="1" dirty="0"/>
              <a:t>Learning Score-Specific Word Embeddings</a:t>
            </a:r>
          </a:p>
          <a:p>
            <a:pPr lvl="2">
              <a:buFont typeface="微软雅黑" panose="020B0503020204020204" pitchFamily="34" charset="-122"/>
              <a:buChar char="-"/>
            </a:pPr>
            <a:r>
              <a:rPr kumimoji="1" lang="zh-CN" altLang="en-US" dirty="0"/>
              <a:t>有些字词对区分文章的好坏程度无用，甚至会影响模型效果，鉴于这个问题，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Alikaniotis</a:t>
            </a:r>
            <a:r>
              <a:rPr kumimoji="1" lang="en-US" altLang="zh-CN" dirty="0"/>
              <a:t> et al. [2016] </a:t>
            </a:r>
            <a:r>
              <a:rPr kumimoji="1" lang="zh-CN" altLang="en-US" dirty="0"/>
              <a:t>训练</a:t>
            </a:r>
            <a:r>
              <a:rPr kumimoji="1" lang="en-US" altLang="zh-CN" dirty="0"/>
              <a:t>word embedding</a:t>
            </a:r>
            <a:r>
              <a:rPr kumimoji="1" lang="zh-CN" altLang="en-US" dirty="0"/>
              <a:t>作为模型的输入来进行作文分数的预测；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 </a:t>
            </a:r>
            <a:r>
              <a:rPr kumimoji="1" lang="en-US" altLang="zh-CN" b="1" dirty="0"/>
              <a:t>Modeling Document Structure</a:t>
            </a:r>
          </a:p>
          <a:p>
            <a:pPr lvl="2">
              <a:buFont typeface="微软雅黑" panose="020B0503020204020204" pitchFamily="34" charset="-122"/>
              <a:buChar char="-"/>
            </a:pPr>
            <a:r>
              <a:rPr kumimoji="1" lang="en-US" altLang="zh-CN" dirty="0"/>
              <a:t>Dong and Zhang [2016]</a:t>
            </a:r>
            <a:r>
              <a:rPr kumimoji="1" lang="zh-CN" altLang="en-US" dirty="0"/>
              <a:t>通过对文档的层次结构进行建模来改善神经</a:t>
            </a:r>
            <a:r>
              <a:rPr kumimoji="1" lang="en-US" altLang="zh-CN" dirty="0"/>
              <a:t>AES</a:t>
            </a:r>
            <a:r>
              <a:rPr kumimoji="1" lang="zh-CN" altLang="en-US" dirty="0"/>
              <a:t>模型；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6490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相关工作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E8FE9-422E-BF4D-9C1A-D628CBFC8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7877"/>
            <a:ext cx="10515600" cy="4670481"/>
          </a:xfrm>
        </p:spPr>
        <p:txBody>
          <a:bodyPr>
            <a:normAutofit/>
          </a:bodyPr>
          <a:lstStyle/>
          <a:p>
            <a:r>
              <a:rPr kumimoji="1" lang="zh-CN" altLang="en-US" b="1" dirty="0"/>
              <a:t>方法</a:t>
            </a:r>
            <a:r>
              <a:rPr kumimoji="1" lang="en-US" altLang="zh-CN" b="1" dirty="0"/>
              <a:t> </a:t>
            </a:r>
            <a:r>
              <a:rPr kumimoji="1" lang="zh-CN" altLang="en-US" b="1" dirty="0"/>
              <a:t>（监督学习）</a:t>
            </a:r>
            <a:endParaRPr kumimoji="1" lang="en-US" altLang="zh-CN" b="1" dirty="0"/>
          </a:p>
          <a:p>
            <a:pPr lvl="1"/>
            <a:r>
              <a:rPr kumimoji="1" lang="en-US" altLang="zh-CN" dirty="0"/>
              <a:t> </a:t>
            </a:r>
            <a:r>
              <a:rPr kumimoji="1" lang="en-US" altLang="zh-CN" b="1" dirty="0"/>
              <a:t>Using Attention</a:t>
            </a:r>
          </a:p>
          <a:p>
            <a:pPr lvl="2">
              <a:buFont typeface="微软雅黑" panose="020B0503020204020204" pitchFamily="34" charset="-122"/>
              <a:buChar char="-"/>
            </a:pPr>
            <a:r>
              <a:rPr kumimoji="1" lang="zh-CN" altLang="en-US" dirty="0"/>
              <a:t>对于作文评分而言，文章中的单词和句子对比其他字符更重要，因此应给予更多关注（</a:t>
            </a:r>
            <a:r>
              <a:rPr kumimoji="1" lang="en-US" altLang="zh-CN" dirty="0"/>
              <a:t>attention</a:t>
            </a:r>
            <a:r>
              <a:rPr kumimoji="1" lang="zh-CN" altLang="en-US" dirty="0"/>
              <a:t>），</a:t>
            </a:r>
            <a:r>
              <a:rPr kumimoji="1" lang="en-US" altLang="zh-CN" dirty="0"/>
              <a:t>Dong et al. [2017]</a:t>
            </a:r>
            <a:r>
              <a:rPr kumimoji="1" lang="zh-CN" altLang="en-US" dirty="0"/>
              <a:t> 注意力机制引入到神经网络；</a:t>
            </a:r>
            <a:endParaRPr kumimoji="1" lang="en-US" altLang="zh-CN" dirty="0"/>
          </a:p>
          <a:p>
            <a:pPr lvl="1"/>
            <a:r>
              <a:rPr kumimoji="1" lang="en-US" altLang="zh-CN" b="1" dirty="0"/>
              <a:t> Modeling Coherence</a:t>
            </a:r>
          </a:p>
          <a:p>
            <a:pPr lvl="2">
              <a:buFont typeface="微软雅黑" panose="020B0503020204020204" pitchFamily="34" charset="-122"/>
              <a:buChar char="-"/>
            </a:pPr>
            <a:r>
              <a:rPr kumimoji="1" lang="zh-CN" altLang="en-US" dirty="0"/>
              <a:t>连贯性是检测作文质量的重要维度，</a:t>
            </a:r>
            <a:r>
              <a:rPr kumimoji="1" lang="en-US" altLang="zh-CN" dirty="0"/>
              <a:t>Tay et al. [2018]</a:t>
            </a:r>
            <a:r>
              <a:rPr kumimoji="1" lang="zh-CN" altLang="en-US" dirty="0"/>
              <a:t> 通过计算和作文的连贯性得分来提高整体评分；</a:t>
            </a:r>
            <a:endParaRPr kumimoji="1" lang="en-US" altLang="zh-CN" dirty="0"/>
          </a:p>
          <a:p>
            <a:pPr lvl="1"/>
            <a:r>
              <a:rPr kumimoji="1" lang="en-US" altLang="zh-CN" b="1" dirty="0"/>
              <a:t> Transfer Learning</a:t>
            </a:r>
          </a:p>
          <a:p>
            <a:pPr lvl="2">
              <a:buFont typeface="微软雅黑" panose="020B0503020204020204" pitchFamily="34" charset="-122"/>
              <a:buChar char="-"/>
            </a:pPr>
            <a:r>
              <a:rPr kumimoji="1" lang="zh-CN" altLang="en-US" dirty="0"/>
              <a:t>理想情况下，我们可以训练特定于离题检测的评分系统，添加到评分系统中来更加准确地进行评分和提供反馈。 但实际上，很少有足够的针对目标提示的文章可供培训。为了解决该问题，可以使用迁移学习来填充数据的不足。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4261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相关工作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E8FE9-422E-BF4D-9C1A-D628CBFC8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7877"/>
            <a:ext cx="10515600" cy="4670481"/>
          </a:xfrm>
        </p:spPr>
        <p:txBody>
          <a:bodyPr>
            <a:normAutofit fontScale="85000" lnSpcReduction="10000"/>
          </a:bodyPr>
          <a:lstStyle/>
          <a:p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</a:rPr>
              <a:t>特征（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Features</a:t>
            </a:r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</a:rPr>
              <a:t>）</a:t>
            </a:r>
            <a:endParaRPr kumimoji="1"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kumimoji="1" lang="en-US" altLang="zh-CN" b="1" dirty="0"/>
              <a:t> Length-based features</a:t>
            </a:r>
          </a:p>
          <a:p>
            <a:pPr lvl="2">
              <a:lnSpc>
                <a:spcPct val="110000"/>
              </a:lnSpc>
              <a:buFont typeface="微软雅黑" panose="020B0503020204020204" pitchFamily="34" charset="-122"/>
              <a:buChar char="-"/>
            </a:pPr>
            <a:r>
              <a:rPr kumimoji="1" lang="zh-CN" altLang="en-US" dirty="0"/>
              <a:t>句子长度、文章长度等特征，长度与文章的整体得分正相关；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Lexical features</a:t>
            </a:r>
          </a:p>
          <a:p>
            <a:pPr lvl="2">
              <a:lnSpc>
                <a:spcPct val="120000"/>
              </a:lnSpc>
              <a:buFont typeface="微软雅黑" panose="020B0503020204020204" pitchFamily="34" charset="-122"/>
              <a:buChar char="-"/>
            </a:pPr>
            <a:r>
              <a:rPr kumimoji="1" lang="en-US" altLang="zh-CN" dirty="0"/>
              <a:t>word n-grams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</a:rPr>
              <a:t>：包含有关一篇文章的语法，语义等信息的编码，这可能对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</a:rPr>
              <a:t>AES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</a:rPr>
              <a:t>有用。例如，“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</a:rPr>
              <a:t>people is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</a:rPr>
              <a:t>”表示语法错误；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</a:rPr>
              <a:t>”moreover”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</a:rPr>
              <a:t>”however”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</a:rPr>
              <a:t>表示句子的连贯性。使用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</a:rPr>
              <a:t>n-gram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</a:rPr>
              <a:t>作为特征的主要优点是它们与语言无关。但是，通常需要大量训练数据；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 lvl="2">
              <a:lnSpc>
                <a:spcPct val="120000"/>
              </a:lnSpc>
              <a:buFont typeface="微软雅黑" panose="020B0503020204020204" pitchFamily="34" charset="-122"/>
              <a:buChar char="-"/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</a:rPr>
              <a:t>包含基于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</a:rPr>
              <a:t>word n-gram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</a:rPr>
              <a:t>（尤其是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</a:rPr>
              <a:t>unigram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</a:rPr>
              <a:t>）计算的统计信息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</a:rPr>
              <a:t> 例如，对文章中特定标点的出现次数进行编码；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kumimoji="1" lang="en-US" altLang="zh-CN" b="1" dirty="0"/>
              <a:t> Embeddings</a:t>
            </a:r>
          </a:p>
          <a:p>
            <a:pPr lvl="2">
              <a:lnSpc>
                <a:spcPct val="110000"/>
              </a:lnSpc>
              <a:buFont typeface="微软雅黑" panose="020B0503020204020204" pitchFamily="34" charset="-122"/>
              <a:buChar char="-"/>
            </a:pPr>
            <a:r>
              <a:rPr kumimoji="1" lang="zh-CN" altLang="en-US" dirty="0"/>
              <a:t>词向量，相对比于</a:t>
            </a:r>
            <a:r>
              <a:rPr kumimoji="1" lang="en-US" altLang="zh-CN" dirty="0"/>
              <a:t>n-gram</a:t>
            </a:r>
            <a:r>
              <a:rPr kumimoji="1" lang="zh-CN" altLang="en-US" dirty="0"/>
              <a:t>可以说比单词</a:t>
            </a:r>
            <a:r>
              <a:rPr kumimoji="1" lang="en-US" altLang="zh-CN" dirty="0"/>
              <a:t>n-gram</a:t>
            </a:r>
            <a:r>
              <a:rPr kumimoji="1" lang="zh-CN" altLang="en-US" dirty="0"/>
              <a:t>更好地表示了单词</a:t>
            </a:r>
            <a:r>
              <a:rPr kumimoji="1" lang="en-US" altLang="zh-CN" dirty="0"/>
              <a:t>/</a:t>
            </a:r>
            <a:r>
              <a:rPr kumimoji="1" lang="zh-CN" altLang="en-US" dirty="0"/>
              <a:t>短语的语义；</a:t>
            </a:r>
            <a:endParaRPr kumimoji="1" lang="en-US" altLang="zh-CN" dirty="0"/>
          </a:p>
          <a:p>
            <a:pPr lvl="1"/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 Word category features</a:t>
            </a:r>
          </a:p>
          <a:p>
            <a:pPr lvl="2">
              <a:lnSpc>
                <a:spcPct val="110000"/>
              </a:lnSpc>
              <a:buFont typeface="微软雅黑" panose="020B0503020204020204" pitchFamily="34" charset="-122"/>
              <a:buChar char="-"/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</a:rPr>
              <a:t>根据词表计算，每个词表都包含属于特定词汇、句法或语义类别的单词。 例如，包含连接词，正确拼写的单词，情感词的词表来计算特征。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kumimoji="1" lang="en-US" altLang="zh-CN" b="1" dirty="0"/>
          </a:p>
          <a:p>
            <a:pPr marL="457200" lvl="1" indent="0">
              <a:buNone/>
            </a:pPr>
            <a:endParaRPr kumimoji="1" lang="en-US" altLang="zh-CN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7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相关工作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E8FE9-422E-BF4D-9C1A-D628CBFC8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7877"/>
            <a:ext cx="10515600" cy="4670481"/>
          </a:xfrm>
        </p:spPr>
        <p:txBody>
          <a:bodyPr>
            <a:normAutofit fontScale="92500"/>
          </a:bodyPr>
          <a:lstStyle/>
          <a:p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</a:rPr>
              <a:t>特征（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Features</a:t>
            </a:r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</a:rPr>
              <a:t>）</a:t>
            </a:r>
            <a:endParaRPr kumimoji="1"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kumimoji="1" lang="en-US" altLang="zh-CN" dirty="0"/>
              <a:t> </a:t>
            </a:r>
            <a:r>
              <a:rPr kumimoji="1" lang="en-US" altLang="zh-CN" b="1" dirty="0"/>
              <a:t>Prompt-relevant features</a:t>
            </a:r>
          </a:p>
          <a:p>
            <a:pPr lvl="2">
              <a:buFont typeface="微软雅黑" panose="020B0503020204020204" pitchFamily="34" charset="-122"/>
              <a:buChar char="-"/>
            </a:pPr>
            <a:r>
              <a:rPr kumimoji="1" lang="zh-CN" altLang="en-US" dirty="0"/>
              <a:t>对文章与文章提示的相关性进行编码。从理论上讲，不符合提示的文章不会获得高分；</a:t>
            </a:r>
            <a:endParaRPr kumimoji="1" lang="en-US" altLang="zh-CN" dirty="0"/>
          </a:p>
          <a:p>
            <a:pPr lvl="1"/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 Readability features</a:t>
            </a:r>
          </a:p>
          <a:p>
            <a:pPr lvl="2">
              <a:lnSpc>
                <a:spcPct val="120000"/>
              </a:lnSpc>
              <a:buFont typeface="微软雅黑" panose="020B0503020204020204" pitchFamily="34" charset="-122"/>
              <a:buChar char="-"/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</a:rPr>
              <a:t>对文章的阅读难度进行编码。可读性在很大程度上取决于单词的选择，好的文章不应太难阅读，但也不应太容易读，例如在一篇好的文章中，作者会使用广泛的词汇量和多种句子结构；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kumimoji="1" lang="en-US" altLang="zh-CN" b="1" dirty="0"/>
              <a:t> Syntactic features</a:t>
            </a:r>
          </a:p>
          <a:p>
            <a:pPr lvl="2">
              <a:buFont typeface="微软雅黑" panose="020B0503020204020204" pitchFamily="34" charset="-122"/>
              <a:buChar char="-"/>
            </a:pPr>
            <a:r>
              <a:rPr kumimoji="1" lang="zh-CN" altLang="en-US" dirty="0"/>
              <a:t>对文章的语法信息进行编码。</a:t>
            </a:r>
            <a:endParaRPr kumimoji="1" lang="en-US" altLang="zh-CN" dirty="0"/>
          </a:p>
          <a:p>
            <a:pPr lvl="1"/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 Argumentation features</a:t>
            </a:r>
          </a:p>
          <a:p>
            <a:pPr lvl="2">
              <a:lnSpc>
                <a:spcPct val="120000"/>
              </a:lnSpc>
              <a:buFont typeface="微软雅黑" panose="020B0503020204020204" pitchFamily="34" charset="-122"/>
              <a:buChar char="-"/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</a:rPr>
              <a:t>使用文章的论据结构计算特征。仅适用于说服性（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</a:rPr>
              <a:t>persuasive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</a:rPr>
              <a:t>）文章，并且经常被用来预测文章中论点的说服力；</a:t>
            </a:r>
            <a:endParaRPr kumimoji="1" lang="en-US" altLang="zh-CN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447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相关工作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E8FE9-422E-BF4D-9C1A-D628CBFC8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7877"/>
            <a:ext cx="10515600" cy="4670481"/>
          </a:xfrm>
        </p:spPr>
        <p:txBody>
          <a:bodyPr>
            <a:normAutofit/>
          </a:bodyPr>
          <a:lstStyle/>
          <a:p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</a:rPr>
              <a:t>特征（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Features</a:t>
            </a:r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</a:rPr>
              <a:t>）</a:t>
            </a:r>
            <a:endParaRPr kumimoji="1"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kumimoji="1" lang="en-US" altLang="zh-CN" dirty="0"/>
              <a:t> </a:t>
            </a:r>
            <a:r>
              <a:rPr kumimoji="1" lang="en-US" altLang="zh-CN" b="1" dirty="0"/>
              <a:t>Semantic features</a:t>
            </a:r>
          </a:p>
          <a:p>
            <a:pPr lvl="2">
              <a:buFont typeface="微软雅黑" panose="020B0503020204020204" pitchFamily="34" charset="-122"/>
              <a:buChar char="-"/>
            </a:pPr>
            <a:r>
              <a:rPr kumimoji="1" lang="zh-CN" altLang="en-US" dirty="0"/>
              <a:t>对文章中不同单词之间的语义关系进行编码；</a:t>
            </a:r>
            <a:endParaRPr kumimoji="1" lang="en-US" altLang="zh-CN" dirty="0"/>
          </a:p>
          <a:p>
            <a:pPr lvl="1"/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 Discourse features</a:t>
            </a:r>
          </a:p>
          <a:p>
            <a:pPr lvl="2">
              <a:lnSpc>
                <a:spcPct val="120000"/>
              </a:lnSpc>
              <a:buFont typeface="微软雅黑" panose="020B0503020204020204" pitchFamily="34" charset="-122"/>
              <a:buChar char="-"/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</a:rPr>
              <a:t>对文章的话语结构进行编码；在句子或段落上定义语篇功能标签（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</a:rPr>
              <a:t>discourse function label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</a:rPr>
              <a:t>），表示其在给定文章中的语篇功能（例如，段落是引言还是结论，句子是否是文章的论句）；</a:t>
            </a:r>
            <a:endParaRPr kumimoji="1" lang="en-US" altLang="zh-CN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051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背景介绍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公开数据集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相关工作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zh-CN" altLang="en-US" dirty="0"/>
              <a:t>评价标准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总结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2020.10.29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0662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评价标准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E8FE9-422E-BF4D-9C1A-D628CBFC8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7877"/>
            <a:ext cx="10515600" cy="4670481"/>
          </a:xfrm>
        </p:spPr>
        <p:txBody>
          <a:bodyPr>
            <a:normAutofit/>
          </a:bodyPr>
          <a:lstStyle/>
          <a:p>
            <a:r>
              <a:rPr kumimoji="1" lang="zh-CN" altLang="en-US" b="1" dirty="0"/>
              <a:t>指标（</a:t>
            </a:r>
            <a:r>
              <a:rPr kumimoji="1" lang="en-US" altLang="zh-CN" b="1" dirty="0"/>
              <a:t>metrics</a:t>
            </a:r>
            <a:r>
              <a:rPr kumimoji="1" lang="zh-CN" altLang="en-US" b="1" dirty="0"/>
              <a:t>）</a:t>
            </a:r>
            <a:endParaRPr kumimoji="1" lang="en-US" altLang="zh-CN" b="1" dirty="0"/>
          </a:p>
          <a:p>
            <a:pPr lvl="1">
              <a:lnSpc>
                <a:spcPct val="120000"/>
              </a:lnSpc>
            </a:pPr>
            <a:r>
              <a:rPr kumimoji="1" lang="zh-CN" altLang="en-US" dirty="0"/>
              <a:t> </a:t>
            </a:r>
            <a:r>
              <a:rPr kumimoji="1" lang="zh-CN" altLang="en-US" b="1" dirty="0"/>
              <a:t>一致性指标（</a:t>
            </a:r>
            <a:r>
              <a:rPr kumimoji="1" lang="en-US" altLang="zh-CN" b="1" dirty="0"/>
              <a:t>agreement metric</a:t>
            </a:r>
            <a:r>
              <a:rPr kumimoji="1" lang="zh-CN" altLang="en-US" b="1" dirty="0"/>
              <a:t>）</a:t>
            </a:r>
            <a:endParaRPr kumimoji="1" lang="en-US" altLang="zh-CN" b="1" dirty="0"/>
          </a:p>
          <a:p>
            <a:pPr lvl="2">
              <a:lnSpc>
                <a:spcPct val="120000"/>
              </a:lnSpc>
            </a:pPr>
            <a:r>
              <a:rPr kumimoji="1" lang="en-US" altLang="zh-CN" dirty="0"/>
              <a:t>Quadratic </a:t>
            </a:r>
            <a:r>
              <a:rPr kumimoji="1" lang="en-US" altLang="zh-CN"/>
              <a:t>weighted Kappa(</a:t>
            </a:r>
            <a:r>
              <a:rPr kumimoji="1" lang="en-US" altLang="zh-CN" dirty="0"/>
              <a:t>QWK</a:t>
            </a:r>
            <a:r>
              <a:rPr kumimoji="1" lang="zh-CN" altLang="en-US" dirty="0"/>
              <a:t>）</a:t>
            </a:r>
            <a:r>
              <a:rPr kumimoji="1" lang="en-US" altLang="zh-CN" dirty="0"/>
              <a:t>;</a:t>
            </a:r>
          </a:p>
          <a:p>
            <a:pPr lvl="1">
              <a:lnSpc>
                <a:spcPct val="120000"/>
              </a:lnSpc>
            </a:pPr>
            <a:r>
              <a:rPr kumimoji="1" lang="en-US" altLang="zh-CN" b="1" dirty="0"/>
              <a:t> </a:t>
            </a:r>
            <a:r>
              <a:rPr kumimoji="1" lang="zh-CN" altLang="en-US" b="1" dirty="0"/>
              <a:t>错误率指标（</a:t>
            </a:r>
            <a:r>
              <a:rPr kumimoji="1" lang="en-US" altLang="zh-CN" b="1" dirty="0"/>
              <a:t>error metrics</a:t>
            </a:r>
            <a:r>
              <a:rPr kumimoji="1" lang="zh-CN" altLang="en-US" b="1" dirty="0"/>
              <a:t>）</a:t>
            </a:r>
            <a:endParaRPr kumimoji="1" lang="en-US" altLang="zh-CN" b="1" dirty="0"/>
          </a:p>
          <a:p>
            <a:pPr lvl="2">
              <a:lnSpc>
                <a:spcPct val="120000"/>
              </a:lnSpc>
            </a:pPr>
            <a:r>
              <a:rPr kumimoji="1" lang="en-US" altLang="zh-CN" dirty="0"/>
              <a:t>Mean Absolute Error (MAE) 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pPr lvl="2">
              <a:lnSpc>
                <a:spcPct val="120000"/>
              </a:lnSpc>
            </a:pPr>
            <a:r>
              <a:rPr kumimoji="1" lang="en-US" altLang="zh-CN" dirty="0"/>
              <a:t>Mean Square Error (MSE) 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pPr lvl="1">
              <a:lnSpc>
                <a:spcPct val="120000"/>
              </a:lnSpc>
            </a:pPr>
            <a:r>
              <a:rPr kumimoji="1" lang="en-US" altLang="zh-CN" b="1" dirty="0"/>
              <a:t> </a:t>
            </a:r>
            <a:r>
              <a:rPr kumimoji="1" lang="zh-CN" altLang="en-US" b="1" dirty="0"/>
              <a:t>相关性指标（</a:t>
            </a:r>
            <a:r>
              <a:rPr kumimoji="1" lang="en-US" altLang="zh-CN" b="1" dirty="0"/>
              <a:t>correlation metrics</a:t>
            </a:r>
            <a:r>
              <a:rPr kumimoji="1" lang="zh-CN" altLang="en-US" b="1" dirty="0"/>
              <a:t>）</a:t>
            </a:r>
            <a:endParaRPr kumimoji="1" lang="en-US" altLang="zh-CN" b="1" dirty="0"/>
          </a:p>
          <a:p>
            <a:pPr lvl="2">
              <a:lnSpc>
                <a:spcPct val="120000"/>
              </a:lnSpc>
            </a:pPr>
            <a:r>
              <a:rPr kumimoji="1" lang="en-US" altLang="zh-CN" dirty="0"/>
              <a:t>Pearson’s Correlation Coefficient (PCC) 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pPr lvl="2">
              <a:lnSpc>
                <a:spcPct val="120000"/>
              </a:lnSpc>
            </a:pPr>
            <a:r>
              <a:rPr kumimoji="1" lang="en-US" altLang="zh-CN" dirty="0"/>
              <a:t>Spearman’s Correlation Coefficient (SCC)</a:t>
            </a:r>
            <a:r>
              <a:rPr kumimoji="1" lang="zh-CN" altLang="en-US" dirty="0"/>
              <a:t>；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634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简介</a:t>
            </a:r>
            <a:endParaRPr kumimoji="1" lang="en-US" altLang="zh-CN" dirty="0"/>
          </a:p>
          <a:p>
            <a:r>
              <a:rPr kumimoji="1" lang="zh-CN" altLang="en-US" dirty="0"/>
              <a:t>公开数据集</a:t>
            </a:r>
            <a:endParaRPr kumimoji="1" lang="en-US" altLang="zh-CN" dirty="0"/>
          </a:p>
          <a:p>
            <a:r>
              <a:rPr kumimoji="1" lang="zh-CN" altLang="en-US" dirty="0"/>
              <a:t>相关工作</a:t>
            </a:r>
            <a:endParaRPr kumimoji="1" lang="en-US" altLang="zh-CN" dirty="0"/>
          </a:p>
          <a:p>
            <a:r>
              <a:rPr kumimoji="1" lang="zh-CN" altLang="en-US" dirty="0"/>
              <a:t>评价标准</a:t>
            </a:r>
            <a:endParaRPr kumimoji="1" lang="en-US" altLang="zh-CN" dirty="0"/>
          </a:p>
          <a:p>
            <a:r>
              <a:rPr kumimoji="1" lang="zh-CN" altLang="en-US" dirty="0"/>
              <a:t>总结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2020.10.29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727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评价标准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E8FE9-422E-BF4D-9C1A-D628CBFC8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7877"/>
            <a:ext cx="10515600" cy="467048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b="1" dirty="0"/>
              <a:t>方案（</a:t>
            </a:r>
            <a:r>
              <a:rPr kumimoji="1" lang="en-US" altLang="zh-CN" b="1" dirty="0"/>
              <a:t>schemas</a:t>
            </a:r>
            <a:r>
              <a:rPr kumimoji="1" lang="zh-CN" altLang="en-US" b="1" dirty="0"/>
              <a:t>）</a:t>
            </a:r>
            <a:endParaRPr kumimoji="1" lang="en-US" altLang="zh-CN" b="1" dirty="0"/>
          </a:p>
          <a:p>
            <a:pPr lvl="1">
              <a:lnSpc>
                <a:spcPct val="120000"/>
              </a:lnSpc>
            </a:pPr>
            <a:r>
              <a:rPr kumimoji="1" lang="zh-CN" altLang="en-US" dirty="0"/>
              <a:t> </a:t>
            </a:r>
            <a:r>
              <a:rPr kumimoji="1" lang="en-US" altLang="zh-CN" b="1" dirty="0"/>
              <a:t>in-domain evaluation</a:t>
            </a:r>
            <a:r>
              <a:rPr kumimoji="1" lang="zh-CN" altLang="en-US" b="1" dirty="0"/>
              <a:t>：</a:t>
            </a:r>
            <a:r>
              <a:rPr kumimoji="1" lang="zh-CN" altLang="en-US" dirty="0"/>
              <a:t>在同一提示上进行训练和评估，并通过平均所有提示的性能来衡量其总体性能；</a:t>
            </a:r>
            <a:endParaRPr kumimoji="1" lang="en-US" altLang="zh-CN" dirty="0"/>
          </a:p>
          <a:p>
            <a:pPr lvl="1">
              <a:lnSpc>
                <a:spcPct val="120000"/>
              </a:lnSpc>
            </a:pPr>
            <a:r>
              <a:rPr kumimoji="1" lang="en-US" altLang="zh-CN" dirty="0"/>
              <a:t> </a:t>
            </a:r>
            <a:r>
              <a:rPr kumimoji="1" lang="en-US" altLang="zh-CN" b="1" dirty="0"/>
              <a:t>cross-domain evaluation</a:t>
            </a:r>
            <a:r>
              <a:rPr kumimoji="1" lang="zh-CN" altLang="en-US" b="1" dirty="0"/>
              <a:t>：</a:t>
            </a:r>
            <a:r>
              <a:rPr kumimoji="1" lang="zh-CN" altLang="en-US" dirty="0"/>
              <a:t>根据不同的提示对系统进行训练和评估， 通常用于评估迁移学习的</a:t>
            </a:r>
            <a:r>
              <a:rPr kumimoji="1" lang="en-US" altLang="zh-CN" dirty="0"/>
              <a:t>AES</a:t>
            </a:r>
            <a:r>
              <a:rPr kumimoji="1" lang="zh-CN" altLang="en-US" dirty="0"/>
              <a:t>系统。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468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评价标准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E8FE9-422E-BF4D-9C1A-D628CBFC8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74637"/>
            <a:ext cx="10515600" cy="2170921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</a:pPr>
            <a:r>
              <a:rPr kumimoji="1" lang="zh-CN" altLang="en-US" dirty="0"/>
              <a:t> 对于整体评分（</a:t>
            </a:r>
            <a:r>
              <a:rPr kumimoji="1" lang="en-US" altLang="zh-CN" dirty="0"/>
              <a:t>CLC-FCE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ASAP</a:t>
            </a:r>
            <a:r>
              <a:rPr kumimoji="1" lang="zh-CN" altLang="en-US" dirty="0"/>
              <a:t>和</a:t>
            </a:r>
            <a:r>
              <a:rPr kumimoji="1" lang="en-US" altLang="zh-CN" dirty="0"/>
              <a:t>TOEFL11</a:t>
            </a:r>
            <a:r>
              <a:rPr kumimoji="1" lang="zh-CN" altLang="en-US" dirty="0"/>
              <a:t>），</a:t>
            </a:r>
            <a:r>
              <a:rPr kumimoji="1" lang="en-US" altLang="zh-CN" dirty="0"/>
              <a:t>QWK</a:t>
            </a:r>
            <a:r>
              <a:rPr kumimoji="1" lang="zh-CN" altLang="en-US" dirty="0"/>
              <a:t>和</a:t>
            </a:r>
            <a:r>
              <a:rPr kumimoji="1" lang="en-US" altLang="zh-CN" dirty="0"/>
              <a:t>PCC</a:t>
            </a:r>
            <a:r>
              <a:rPr kumimoji="1" lang="zh-CN" altLang="en-US" dirty="0"/>
              <a:t>都很高：例如，域内和跨域得分均高于</a:t>
            </a:r>
            <a:r>
              <a:rPr kumimoji="1" lang="en-US" altLang="zh-CN" dirty="0"/>
              <a:t>0.6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pPr lvl="1">
              <a:lnSpc>
                <a:spcPct val="120000"/>
              </a:lnSpc>
            </a:pPr>
            <a:r>
              <a:rPr kumimoji="1" lang="zh-CN" altLang="en-US" dirty="0"/>
              <a:t> 对于</a:t>
            </a:r>
            <a:r>
              <a:rPr kumimoji="1" lang="en-US" altLang="zh-CN" dirty="0"/>
              <a:t>PCC</a:t>
            </a:r>
            <a:r>
              <a:rPr kumimoji="1" lang="zh-CN" altLang="en-US" dirty="0"/>
              <a:t>指标而言，针对维度的评分结果（在</a:t>
            </a:r>
            <a:r>
              <a:rPr kumimoji="1" lang="en-US" altLang="zh-CN" dirty="0"/>
              <a:t>I​​CLE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AAE</a:t>
            </a:r>
            <a:r>
              <a:rPr kumimoji="1" lang="zh-CN" altLang="en-US" dirty="0"/>
              <a:t>上）比其整体同类评分结果差；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1111C7-F0E2-4306-93F3-13ACEA3C8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060" y="1403858"/>
            <a:ext cx="9167880" cy="310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14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背景介绍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公开数据集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相关工作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评价标准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zh-CN" altLang="en-US" dirty="0"/>
              <a:t>总结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2020.10.29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9063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E8FE9-422E-BF4D-9C1A-D628CBFC8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7877"/>
            <a:ext cx="10515600" cy="4670481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</a:rPr>
              <a:t>未来的方向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</a:rPr>
              <a:t>?</a:t>
            </a:r>
          </a:p>
          <a:p>
            <a:pPr lvl="1"/>
            <a:r>
              <a:rPr kumimoji="1" lang="en-US" altLang="zh-CN" dirty="0"/>
              <a:t> </a:t>
            </a:r>
            <a:r>
              <a:rPr kumimoji="1" lang="zh-CN" altLang="en-US" dirty="0"/>
              <a:t>如何给学生提供反馈</a:t>
            </a:r>
            <a:r>
              <a:rPr kumimoji="1" lang="en-US" altLang="zh-CN" dirty="0"/>
              <a:t>?</a:t>
            </a:r>
            <a:r>
              <a:rPr kumimoji="1" lang="zh-CN" altLang="en-US" dirty="0"/>
              <a:t>如果学生分数较低，告诉学生作文在哪些维度需要改进。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</a:rPr>
              <a:t>如何提高在特定维度的研究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</a:rPr>
              <a:t>?</a:t>
            </a:r>
          </a:p>
          <a:p>
            <a:pPr lvl="1"/>
            <a:r>
              <a:rPr kumimoji="1" lang="en-US" altLang="zh-CN" dirty="0"/>
              <a:t> </a:t>
            </a:r>
            <a:r>
              <a:rPr kumimoji="1" lang="zh-CN" altLang="en-US" dirty="0"/>
              <a:t>数据标注，数据集的缺乏以及使用什么样的数据集</a:t>
            </a:r>
            <a:r>
              <a:rPr kumimoji="1" lang="en-US" altLang="zh-CN" dirty="0"/>
              <a:t>?</a:t>
            </a:r>
            <a:r>
              <a:rPr kumimoji="1" lang="zh-CN" altLang="en-US" dirty="0"/>
              <a:t>（只有不同的研究人员在同一个语料库上创建他们的注释，</a:t>
            </a:r>
            <a:r>
              <a:rPr kumimoji="1" lang="en-US" altLang="zh-CN" dirty="0"/>
              <a:t>AES</a:t>
            </a:r>
            <a:r>
              <a:rPr kumimoji="1" lang="zh-CN" altLang="en-US" dirty="0"/>
              <a:t>研究才能取得实质性进展。）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453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E8FE9-422E-BF4D-9C1A-D628CBFC8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7877"/>
            <a:ext cx="10515600" cy="4670481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kumimoji="1" lang="en-US" altLang="zh-CN" sz="1800" dirty="0" err="1">
                <a:solidFill>
                  <a:schemeClr val="accent1">
                    <a:lumMod val="50000"/>
                  </a:schemeClr>
                </a:solidFill>
              </a:rPr>
              <a:t>Persing</a:t>
            </a:r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</a:rPr>
              <a:t> et al., 2010] Isaac </a:t>
            </a:r>
            <a:r>
              <a:rPr kumimoji="1" lang="en-US" altLang="zh-CN" sz="1800" dirty="0" err="1">
                <a:solidFill>
                  <a:schemeClr val="accent1">
                    <a:lumMod val="50000"/>
                  </a:schemeClr>
                </a:solidFill>
              </a:rPr>
              <a:t>Persing</a:t>
            </a:r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</a:rPr>
              <a:t>, Alan Davis, and Vincent Ng. Modeling organization in student essays.</a:t>
            </a:r>
          </a:p>
          <a:p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kumimoji="1" lang="en-US" altLang="zh-CN" sz="1800" dirty="0" err="1">
                <a:solidFill>
                  <a:schemeClr val="accent1">
                    <a:lumMod val="50000"/>
                  </a:schemeClr>
                </a:solidFill>
              </a:rPr>
              <a:t>Persing</a:t>
            </a:r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</a:rPr>
              <a:t> and Ng, 2013] Isaac </a:t>
            </a:r>
            <a:r>
              <a:rPr kumimoji="1" lang="en-US" altLang="zh-CN" sz="1800" dirty="0" err="1">
                <a:solidFill>
                  <a:schemeClr val="accent1">
                    <a:lumMod val="50000"/>
                  </a:schemeClr>
                </a:solidFill>
              </a:rPr>
              <a:t>Persing</a:t>
            </a:r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</a:rPr>
              <a:t> and Vincent Ng. Modeling thesis clarity in student essays.</a:t>
            </a:r>
            <a:endParaRPr kumimoji="1" lang="en-US" altLang="zh-CN" sz="1800" dirty="0"/>
          </a:p>
          <a:p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kumimoji="1" lang="en-US" altLang="zh-CN" sz="1800" dirty="0" err="1">
                <a:solidFill>
                  <a:schemeClr val="accent1">
                    <a:lumMod val="50000"/>
                  </a:schemeClr>
                </a:solidFill>
              </a:rPr>
              <a:t>Persing</a:t>
            </a:r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</a:rPr>
              <a:t> and Ng, 2015] Isaac </a:t>
            </a:r>
            <a:r>
              <a:rPr kumimoji="1" lang="en-US" altLang="zh-CN" sz="1800" dirty="0" err="1">
                <a:solidFill>
                  <a:schemeClr val="accent1">
                    <a:lumMod val="50000"/>
                  </a:schemeClr>
                </a:solidFill>
              </a:rPr>
              <a:t>Persing</a:t>
            </a:r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</a:rPr>
              <a:t> and Vincent Ng. Modeling argument strength in student essays.</a:t>
            </a:r>
          </a:p>
          <a:p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kumimoji="1" lang="en-US" altLang="zh-CN" sz="1800" dirty="0" err="1">
                <a:solidFill>
                  <a:schemeClr val="accent1">
                    <a:lumMod val="50000"/>
                  </a:schemeClr>
                </a:solidFill>
              </a:rPr>
              <a:t>Ke</a:t>
            </a:r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</a:rPr>
              <a:t> et al., 2018] </a:t>
            </a:r>
            <a:r>
              <a:rPr kumimoji="1" lang="en-US" altLang="zh-CN" sz="1800" dirty="0" err="1">
                <a:solidFill>
                  <a:schemeClr val="accent1">
                    <a:lumMod val="50000"/>
                  </a:schemeClr>
                </a:solidFill>
              </a:rPr>
              <a:t>Zixuan</a:t>
            </a:r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1800" dirty="0" err="1">
                <a:solidFill>
                  <a:schemeClr val="accent1">
                    <a:lumMod val="50000"/>
                  </a:schemeClr>
                </a:solidFill>
              </a:rPr>
              <a:t>Ke</a:t>
            </a:r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</a:rPr>
              <a:t>, Winston </a:t>
            </a:r>
            <a:r>
              <a:rPr kumimoji="1" lang="en-US" altLang="zh-CN" sz="1800" dirty="0" err="1">
                <a:solidFill>
                  <a:schemeClr val="accent1">
                    <a:lumMod val="50000"/>
                  </a:schemeClr>
                </a:solidFill>
              </a:rPr>
              <a:t>Carlile</a:t>
            </a:r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</a:rPr>
              <a:t>, Nishant </a:t>
            </a:r>
            <a:r>
              <a:rPr kumimoji="1" lang="en-US" altLang="zh-CN" sz="1800" dirty="0" err="1">
                <a:solidFill>
                  <a:schemeClr val="accent1">
                    <a:lumMod val="50000"/>
                  </a:schemeClr>
                </a:solidFill>
              </a:rPr>
              <a:t>Gurrapadi</a:t>
            </a:r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</a:rPr>
              <a:t>, and Vincent Ng. Learning to give feedback: Modeling attributes affecting argument persuasiveness in student essays.</a:t>
            </a:r>
          </a:p>
          <a:p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</a:rPr>
              <a:t>[Louis and Higgins, 2010] Annie Louis and Derrick Higgins. Off-topic essay detection using short prompt texts.</a:t>
            </a:r>
          </a:p>
          <a:p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kumimoji="1" lang="en-US" altLang="zh-CN" sz="1800" dirty="0" err="1">
                <a:solidFill>
                  <a:schemeClr val="accent1">
                    <a:lumMod val="50000"/>
                  </a:schemeClr>
                </a:solidFill>
              </a:rPr>
              <a:t>Persing</a:t>
            </a:r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</a:rPr>
              <a:t> and Ng, 2014] Isaac </a:t>
            </a:r>
            <a:r>
              <a:rPr kumimoji="1" lang="en-US" altLang="zh-CN" sz="1800" dirty="0" err="1">
                <a:solidFill>
                  <a:schemeClr val="accent1">
                    <a:lumMod val="50000"/>
                  </a:schemeClr>
                </a:solidFill>
              </a:rPr>
              <a:t>Persing</a:t>
            </a:r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</a:rPr>
              <a:t> and Vincent Ng. Modeling prompt adherence in student essays.</a:t>
            </a:r>
            <a:endParaRPr kumimoji="1" lang="en-US" altLang="zh-CN" sz="1800" dirty="0"/>
          </a:p>
          <a:p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kumimoji="1" lang="en-US" altLang="zh-CN" sz="1800" dirty="0" err="1">
                <a:solidFill>
                  <a:schemeClr val="accent1">
                    <a:lumMod val="50000"/>
                  </a:schemeClr>
                </a:solidFill>
              </a:rPr>
              <a:t>Somasundaran</a:t>
            </a:r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</a:rPr>
              <a:t> et al., 2014] Swapna </a:t>
            </a:r>
            <a:r>
              <a:rPr kumimoji="1" lang="en-US" altLang="zh-CN" sz="1800" dirty="0" err="1">
                <a:solidFill>
                  <a:schemeClr val="accent1">
                    <a:lumMod val="50000"/>
                  </a:schemeClr>
                </a:solidFill>
              </a:rPr>
              <a:t>Somasundaran</a:t>
            </a:r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</a:rPr>
              <a:t>, Jill Burstein, and Martin Chodorow. Lexical chaining for measuring discourse coherence quality in test-taker essays.</a:t>
            </a:r>
          </a:p>
          <a:p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</a:rPr>
              <a:t>[Burstein et al., 2010] Jill Burstein, Joel Tetreault, and Slava Andreyev. Using entity-based features to model coherence in student essays.</a:t>
            </a:r>
          </a:p>
          <a:p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kumimoji="1" lang="en-US" altLang="zh-CN" sz="1800" dirty="0" err="1">
                <a:solidFill>
                  <a:schemeClr val="accent1">
                    <a:lumMod val="50000"/>
                  </a:schemeClr>
                </a:solidFill>
              </a:rPr>
              <a:t>Alikaniotis</a:t>
            </a:r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</a:rPr>
              <a:t> et al., 2016] </a:t>
            </a:r>
            <a:r>
              <a:rPr kumimoji="1" lang="en-US" altLang="zh-CN" sz="1800" dirty="0" err="1">
                <a:solidFill>
                  <a:schemeClr val="accent1">
                    <a:lumMod val="50000"/>
                  </a:schemeClr>
                </a:solidFill>
              </a:rPr>
              <a:t>Dimitrios</a:t>
            </a:r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1800" dirty="0" err="1">
                <a:solidFill>
                  <a:schemeClr val="accent1">
                    <a:lumMod val="50000"/>
                  </a:schemeClr>
                </a:solidFill>
              </a:rPr>
              <a:t>Alikaniotis</a:t>
            </a:r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</a:rPr>
              <a:t>, Helen </a:t>
            </a:r>
            <a:r>
              <a:rPr kumimoji="1" lang="en-US" altLang="zh-CN" sz="1800" dirty="0" err="1">
                <a:solidFill>
                  <a:schemeClr val="accent1">
                    <a:lumMod val="50000"/>
                  </a:schemeClr>
                </a:solidFill>
              </a:rPr>
              <a:t>Yannakoudakis</a:t>
            </a:r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</a:rPr>
              <a:t>, and Marek Rei. Automatic text scoring using neural networks.</a:t>
            </a:r>
          </a:p>
          <a:p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</a:rPr>
              <a:t>[Dong and Zhang, 2016] Fei Dong and Yue Zhang. Automatic features for essay scoring – An empirical study.</a:t>
            </a:r>
          </a:p>
          <a:p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kumimoji="1" lang="en-US" altLang="zh-CN" sz="1800" dirty="0" err="1">
                <a:solidFill>
                  <a:schemeClr val="accent1">
                    <a:lumMod val="50000"/>
                  </a:schemeClr>
                </a:solidFill>
              </a:rPr>
              <a:t>Taghipour</a:t>
            </a:r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</a:rPr>
              <a:t> and Ng, 2016] Kaveh </a:t>
            </a:r>
            <a:r>
              <a:rPr kumimoji="1" lang="en-US" altLang="zh-CN" sz="1800" dirty="0" err="1">
                <a:solidFill>
                  <a:schemeClr val="accent1">
                    <a:lumMod val="50000"/>
                  </a:schemeClr>
                </a:solidFill>
              </a:rPr>
              <a:t>Taghipour</a:t>
            </a:r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kumimoji="1" lang="en-US" altLang="zh-CN" sz="1800" dirty="0" err="1">
                <a:solidFill>
                  <a:schemeClr val="accent1">
                    <a:lumMod val="50000"/>
                  </a:schemeClr>
                </a:solidFill>
              </a:rPr>
              <a:t>Hwee</a:t>
            </a:r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1800" dirty="0" err="1">
                <a:solidFill>
                  <a:schemeClr val="accent1">
                    <a:lumMod val="50000"/>
                  </a:schemeClr>
                </a:solidFill>
              </a:rPr>
              <a:t>Tou</a:t>
            </a:r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</a:rPr>
              <a:t> Ng. A neural approach to automated essay scoring.</a:t>
            </a:r>
          </a:p>
          <a:p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</a:rPr>
              <a:t>[Tay et al., 2018] Yi Tay, Minh C. Phan, </a:t>
            </a:r>
            <a:r>
              <a:rPr kumimoji="1" lang="en-US" altLang="zh-CN" sz="1800" dirty="0" err="1">
                <a:solidFill>
                  <a:schemeClr val="accent1">
                    <a:lumMod val="50000"/>
                  </a:schemeClr>
                </a:solidFill>
              </a:rPr>
              <a:t>Luu</a:t>
            </a:r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</a:rPr>
              <a:t> Anh Tuan, and Siu Cheung Hui. </a:t>
            </a:r>
            <a:r>
              <a:rPr kumimoji="1" lang="en-US" altLang="zh-CN" sz="1800" dirty="0" err="1">
                <a:solidFill>
                  <a:schemeClr val="accent1">
                    <a:lumMod val="50000"/>
                  </a:schemeClr>
                </a:solidFill>
              </a:rPr>
              <a:t>SkipFlow</a:t>
            </a:r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</a:rPr>
              <a:t>: Incorporating neural coherence features for end-to-end automatic text scoring.</a:t>
            </a:r>
          </a:p>
        </p:txBody>
      </p:sp>
    </p:spTree>
    <p:extLst>
      <p:ext uri="{BB962C8B-B14F-4D97-AF65-F5344CB8AC3E}">
        <p14:creationId xmlns:p14="http://schemas.microsoft.com/office/powerpoint/2010/main" val="1829794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简介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公开数据集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相关工作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评价标准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总结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2020.10.29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038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E8FE9-422E-BF4D-9C1A-D628CBFC8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7878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b="1" dirty="0"/>
              <a:t>任务定义</a:t>
            </a:r>
            <a:endParaRPr kumimoji="1" lang="en-US" altLang="zh-CN" b="1" dirty="0"/>
          </a:p>
          <a:p>
            <a:pPr lvl="1"/>
            <a:r>
              <a:rPr kumimoji="1" lang="zh-CN" altLang="en-US" b="1" dirty="0"/>
              <a:t> </a:t>
            </a:r>
            <a:r>
              <a:rPr kumimoji="1" lang="zh-CN" altLang="en-US" dirty="0"/>
              <a:t>自动作文评分（</a:t>
            </a:r>
            <a:r>
              <a:rPr kumimoji="1" lang="en-US" altLang="zh-CN" dirty="0"/>
              <a:t>AES</a:t>
            </a:r>
            <a:r>
              <a:rPr kumimoji="1" lang="zh-CN" altLang="en-US" dirty="0"/>
              <a:t>）是利用计算机技术对作文进行评分的任务，是自然语言处理（</a:t>
            </a:r>
            <a:r>
              <a:rPr kumimoji="1" lang="en-US" altLang="zh-CN" dirty="0"/>
              <a:t>NLP</a:t>
            </a:r>
            <a:r>
              <a:rPr kumimoji="1" lang="zh-CN" altLang="en-US" dirty="0"/>
              <a:t>）在教育领域最重要的应用之一。</a:t>
            </a:r>
            <a:endParaRPr kumimoji="1" lang="en-US" altLang="zh-CN" dirty="0"/>
          </a:p>
          <a:p>
            <a:r>
              <a:rPr kumimoji="1" lang="zh-CN" altLang="en-US" b="1" dirty="0"/>
              <a:t>为什么这个任务很重要</a:t>
            </a:r>
            <a:endParaRPr kumimoji="1" lang="en-US" altLang="zh-CN" b="1" dirty="0"/>
          </a:p>
          <a:p>
            <a:pPr lvl="1"/>
            <a:r>
              <a:rPr kumimoji="1" lang="zh-CN" altLang="en-US" b="1" dirty="0"/>
              <a:t> </a:t>
            </a:r>
            <a:r>
              <a:rPr kumimoji="1" lang="zh-CN" altLang="en-US" dirty="0"/>
              <a:t>在教育领域广泛的应用；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具有很大的商业价值，如</a:t>
            </a:r>
            <a:r>
              <a:rPr kumimoji="1" lang="en-US" altLang="zh-CN" dirty="0"/>
              <a:t>SAT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GRE</a:t>
            </a:r>
            <a:r>
              <a:rPr kumimoji="1" lang="zh-CN" altLang="en-US" dirty="0"/>
              <a:t>考试中作文评分；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 </a:t>
            </a:r>
            <a:r>
              <a:rPr kumimoji="1" lang="zh-CN" altLang="en-US" dirty="0"/>
              <a:t>具有一定的研究挑战性；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9018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E8FE9-422E-BF4D-9C1A-D628CBFC8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7877"/>
            <a:ext cx="5774326" cy="4340801"/>
          </a:xfrm>
        </p:spPr>
        <p:txBody>
          <a:bodyPr>
            <a:normAutofit lnSpcReduction="10000"/>
          </a:bodyPr>
          <a:lstStyle/>
          <a:p>
            <a:r>
              <a:rPr kumimoji="1" lang="zh-CN" altLang="en-US" b="1"/>
              <a:t>当前的挑战和问题</a:t>
            </a:r>
            <a:endParaRPr kumimoji="1" lang="en-US" altLang="zh-CN" b="1"/>
          </a:p>
          <a:p>
            <a:pPr lvl="1"/>
            <a:r>
              <a:rPr kumimoji="1" lang="zh-CN" altLang="en-US"/>
              <a:t> 目前的大部分工作基于整体评分；</a:t>
            </a:r>
            <a:endParaRPr kumimoji="1" lang="en-US" altLang="zh-CN"/>
          </a:p>
          <a:p>
            <a:pPr lvl="2">
              <a:buFont typeface="微软雅黑" panose="020B0503020204020204" pitchFamily="34" charset="-122"/>
              <a:buChar char="-"/>
            </a:pPr>
            <a:r>
              <a:rPr kumimoji="1" lang="zh-CN" altLang="en-US"/>
              <a:t>公开可用的整体评分数据集；</a:t>
            </a:r>
            <a:endParaRPr kumimoji="1" lang="en-US" altLang="zh-CN"/>
          </a:p>
          <a:p>
            <a:pPr lvl="2">
              <a:buFont typeface="微软雅黑" panose="020B0503020204020204" pitchFamily="34" charset="-122"/>
              <a:buChar char="-"/>
            </a:pPr>
            <a:r>
              <a:rPr kumimoji="1" lang="zh-CN" altLang="en-US"/>
              <a:t>整体评分具有很大的商业价值；</a:t>
            </a:r>
            <a:endParaRPr kumimoji="1" lang="en-US" altLang="zh-CN"/>
          </a:p>
          <a:p>
            <a:pPr lvl="2">
              <a:buFont typeface="微软雅黑" panose="020B0503020204020204" pitchFamily="34" charset="-122"/>
              <a:buChar char="-"/>
            </a:pPr>
            <a:r>
              <a:rPr kumimoji="1" lang="zh-CN" altLang="en-US" b="1"/>
              <a:t>问题：难以在真实的教学环境（</a:t>
            </a:r>
            <a:r>
              <a:rPr kumimoji="1" lang="en-US" altLang="zh-CN" b="1"/>
              <a:t>classroom settings</a:t>
            </a:r>
            <a:r>
              <a:rPr kumimoji="1" lang="zh-CN" altLang="en-US" b="1"/>
              <a:t>）中应用，真实教学环境需要系统对学生反馈以提高作文质量；</a:t>
            </a:r>
            <a:endParaRPr kumimoji="1" lang="en-US" altLang="zh-CN" b="1"/>
          </a:p>
          <a:p>
            <a:pPr lvl="1"/>
            <a:r>
              <a:rPr kumimoji="1" lang="en-US" altLang="zh-CN" b="1"/>
              <a:t> </a:t>
            </a:r>
            <a:r>
              <a:rPr kumimoji="1" lang="zh-CN" altLang="en-US"/>
              <a:t>基于不同维度进行评分；</a:t>
            </a:r>
            <a:endParaRPr kumimoji="1" lang="en-US" altLang="zh-CN"/>
          </a:p>
          <a:p>
            <a:pPr lvl="2">
              <a:buFont typeface="微软雅黑" panose="020B0503020204020204" pitchFamily="34" charset="-122"/>
              <a:buChar char="-"/>
            </a:pPr>
            <a:r>
              <a:rPr kumimoji="1" lang="zh-CN" altLang="en-US"/>
              <a:t>评分维度统计如右图；</a:t>
            </a:r>
            <a:endParaRPr kumimoji="1" lang="en-US" altLang="zh-CN"/>
          </a:p>
          <a:p>
            <a:pPr lvl="2">
              <a:buFont typeface="微软雅黑" panose="020B0503020204020204" pitchFamily="34" charset="-122"/>
              <a:buChar char="-"/>
            </a:pPr>
            <a:r>
              <a:rPr kumimoji="1" lang="zh-CN" altLang="en-US"/>
              <a:t>不同维度评分难度不同；</a:t>
            </a:r>
            <a:endParaRPr kumimoji="1" lang="en-US" altLang="zh-CN"/>
          </a:p>
          <a:p>
            <a:pPr lvl="2">
              <a:buFont typeface="微软雅黑" panose="020B0503020204020204" pitchFamily="34" charset="-122"/>
              <a:buChar char="-"/>
            </a:pPr>
            <a:r>
              <a:rPr kumimoji="1" lang="zh-CN" altLang="en-US"/>
              <a:t>单独维度数据集的缺少；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4A918E-6065-43FC-9EC0-C894B0BCB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526" y="1690688"/>
            <a:ext cx="5517271" cy="316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83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背景介绍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zh-CN" altLang="en-US" dirty="0"/>
              <a:t>公开数据集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相关工作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评价标准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总结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2020.10.29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525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公开数据集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E8FE9-422E-BF4D-9C1A-D628CBFC8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500" y="5380099"/>
            <a:ext cx="11432999" cy="719941"/>
          </a:xfrm>
        </p:spPr>
        <p:txBody>
          <a:bodyPr>
            <a:noAutofit/>
          </a:bodyPr>
          <a:lstStyle/>
          <a:p>
            <a:r>
              <a:rPr kumimoji="1" lang="en-US" altLang="zh-CN" sz="1600" b="1" dirty="0">
                <a:latin typeface="+mj-ea"/>
              </a:rPr>
              <a:t>Essay</a:t>
            </a:r>
            <a:r>
              <a:rPr kumimoji="1" lang="zh-CN" altLang="en-US" sz="1600" b="1" dirty="0">
                <a:latin typeface="+mj-ea"/>
              </a:rPr>
              <a:t> </a:t>
            </a:r>
            <a:r>
              <a:rPr kumimoji="1" lang="en-US" altLang="zh-CN" sz="1600" b="1" dirty="0">
                <a:latin typeface="+mj-ea"/>
              </a:rPr>
              <a:t>Types:</a:t>
            </a:r>
          </a:p>
          <a:p>
            <a:pPr lvl="1"/>
            <a:r>
              <a:rPr kumimoji="1" lang="en-US" altLang="zh-CN" sz="1600" b="1" dirty="0"/>
              <a:t>argumentative (A), response (R), narrative (N), comment (C), suggestion (S) and letter (L));</a:t>
            </a:r>
            <a:endParaRPr kumimoji="1" lang="en-US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0FC871-C49C-45B1-8AFC-54BA019B6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01" y="1772360"/>
            <a:ext cx="11432999" cy="33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4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公开数据集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E8FE9-422E-BF4D-9C1A-D628CBFC8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7877"/>
            <a:ext cx="10515600" cy="4670481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b="1" dirty="0"/>
              <a:t>The Cambridge Learner Corpus-First Certificate in English exam (CLC-FCE)</a:t>
            </a:r>
          </a:p>
          <a:p>
            <a:pPr lvl="1"/>
            <a:r>
              <a:rPr kumimoji="1" lang="zh-CN" altLang="en-US" dirty="0"/>
              <a:t> 每篇文章提供整体评分；人工标记语言错误类型（例如，时态错误）；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</a:t>
            </a:r>
            <a:r>
              <a:rPr kumimoji="1" lang="zh-CN" altLang="en-US" b="1" dirty="0"/>
              <a:t>应用：</a:t>
            </a:r>
            <a:r>
              <a:rPr kumimoji="1" lang="zh-CN" altLang="en-US" dirty="0"/>
              <a:t>可以构建整体评分系统，也可以构建语法错误检测和纠正系统；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</a:t>
            </a:r>
            <a:r>
              <a:rPr kumimoji="1" lang="zh-CN" altLang="en-US" b="1" dirty="0"/>
              <a:t>问题：</a:t>
            </a:r>
            <a:r>
              <a:rPr kumimoji="1" lang="zh-CN" altLang="en-US" dirty="0"/>
              <a:t>每个提示的论文数量很少，因此很难针对特定提示构建高性能系统。</a:t>
            </a:r>
            <a:endParaRPr kumimoji="1" lang="en-US" altLang="zh-CN" dirty="0"/>
          </a:p>
          <a:p>
            <a:r>
              <a:rPr kumimoji="1" lang="en-US" altLang="zh-CN" b="1" dirty="0"/>
              <a:t>The Automated Student Assessment Prize (ASAP)</a:t>
            </a:r>
          </a:p>
          <a:p>
            <a:pPr lvl="1">
              <a:lnSpc>
                <a:spcPct val="120000"/>
              </a:lnSpc>
            </a:pPr>
            <a:r>
              <a:rPr kumimoji="1" lang="zh-CN" altLang="en-US" dirty="0"/>
              <a:t> 作文总数量和单个提示的作文数量很大（每个提示最多</a:t>
            </a:r>
            <a:r>
              <a:rPr kumimoji="1" lang="en-US" altLang="zh-CN" dirty="0"/>
              <a:t>3000</a:t>
            </a:r>
            <a:r>
              <a:rPr kumimoji="1" lang="zh-CN" altLang="en-US" dirty="0"/>
              <a:t>篇论文）；</a:t>
            </a:r>
            <a:endParaRPr kumimoji="1" lang="en-US" altLang="zh-CN" dirty="0"/>
          </a:p>
          <a:p>
            <a:pPr lvl="1">
              <a:lnSpc>
                <a:spcPct val="120000"/>
              </a:lnSpc>
            </a:pPr>
            <a:r>
              <a:rPr kumimoji="1" lang="en-US" altLang="zh-CN" dirty="0"/>
              <a:t> </a:t>
            </a:r>
            <a:r>
              <a:rPr kumimoji="1" lang="zh-CN" altLang="en-US" b="1" dirty="0"/>
              <a:t>应用：</a:t>
            </a:r>
            <a:r>
              <a:rPr kumimoji="1" lang="zh-CN" altLang="en-US" dirty="0"/>
              <a:t>可以构建高性能的特定于提示的系统。</a:t>
            </a:r>
            <a:endParaRPr kumimoji="1" lang="en-US" altLang="zh-CN" dirty="0"/>
          </a:p>
          <a:p>
            <a:pPr lvl="1">
              <a:lnSpc>
                <a:spcPct val="120000"/>
              </a:lnSpc>
            </a:pPr>
            <a:r>
              <a:rPr kumimoji="1" lang="zh-CN" altLang="en-US" dirty="0"/>
              <a:t> </a:t>
            </a:r>
            <a:r>
              <a:rPr kumimoji="1" lang="zh-CN" altLang="en-US" b="1" dirty="0"/>
              <a:t>问题：</a:t>
            </a:r>
            <a:endParaRPr kumimoji="1" lang="en-US" altLang="zh-CN" b="1" dirty="0"/>
          </a:p>
          <a:p>
            <a:pPr lvl="2">
              <a:lnSpc>
                <a:spcPct val="120000"/>
              </a:lnSpc>
              <a:buFont typeface="微软雅黑" panose="020B0503020204020204" pitchFamily="34" charset="-122"/>
              <a:buChar char="-"/>
            </a:pPr>
            <a:r>
              <a:rPr kumimoji="1" lang="zh-CN" altLang="en-US" sz="2400" dirty="0">
                <a:solidFill>
                  <a:schemeClr val="accent1">
                    <a:lumMod val="50000"/>
                  </a:schemeClr>
                </a:solidFill>
              </a:rPr>
              <a:t>对于不同的提示，分数范围不同，因此很难在多个提示上训练模型。 </a:t>
            </a:r>
            <a:endParaRPr kumimoji="1" lang="en-US" altLang="zh-CN" sz="2400" dirty="0">
              <a:solidFill>
                <a:schemeClr val="accent1">
                  <a:lumMod val="50000"/>
                </a:schemeClr>
              </a:solidFill>
            </a:endParaRPr>
          </a:p>
          <a:p>
            <a:pPr lvl="2">
              <a:lnSpc>
                <a:spcPct val="120000"/>
              </a:lnSpc>
              <a:buFont typeface="微软雅黑" panose="020B0503020204020204" pitchFamily="34" charset="-122"/>
              <a:buChar char="-"/>
            </a:pPr>
            <a:r>
              <a:rPr kumimoji="1" lang="zh-CN" altLang="en-US" sz="2400" dirty="0">
                <a:solidFill>
                  <a:schemeClr val="accent1">
                    <a:lumMod val="50000"/>
                  </a:schemeClr>
                </a:solidFill>
              </a:rPr>
              <a:t>作文可能不“真实”，因为它们不包含任何段落信息，并且经过了预处理，删除了命名实体和大多数大写的单词。</a:t>
            </a:r>
            <a:endParaRPr kumimoji="1" lang="en-US" altLang="zh-CN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73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公开数据集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E8FE9-422E-BF4D-9C1A-D628CBFC8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7877"/>
            <a:ext cx="10515600" cy="4670481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b="1" dirty="0"/>
              <a:t>TOEFL11</a:t>
            </a:r>
          </a:p>
          <a:p>
            <a:pPr lvl="1">
              <a:lnSpc>
                <a:spcPct val="120000"/>
              </a:lnSpc>
            </a:pPr>
            <a:r>
              <a:rPr kumimoji="1" lang="zh-CN" altLang="en-US" dirty="0"/>
              <a:t> 平均分布在</a:t>
            </a:r>
            <a:r>
              <a:rPr kumimoji="1" lang="en-US" altLang="zh-CN" dirty="0"/>
              <a:t>8</a:t>
            </a:r>
            <a:r>
              <a:rPr kumimoji="1" lang="zh-CN" altLang="en-US" dirty="0"/>
              <a:t>个题目和</a:t>
            </a:r>
            <a:r>
              <a:rPr kumimoji="1" lang="en-US" altLang="zh-CN" dirty="0"/>
              <a:t>11</a:t>
            </a:r>
            <a:r>
              <a:rPr kumimoji="1" lang="zh-CN" altLang="en-US" dirty="0"/>
              <a:t>个作者所说的母语</a:t>
            </a:r>
            <a:r>
              <a:rPr kumimoji="1" lang="en-US" altLang="zh-CN" dirty="0"/>
              <a:t>(These essays are evenly distributed over eight prompts and 11 native languages spoken by the essay writers.)</a:t>
            </a:r>
            <a:r>
              <a:rPr kumimoji="1" lang="zh-CN" altLang="en-US" dirty="0"/>
              <a:t>，仅包括低，中和高三个级别；</a:t>
            </a:r>
            <a:endParaRPr kumimoji="1" lang="en-US" altLang="zh-CN" dirty="0"/>
          </a:p>
          <a:p>
            <a:pPr lvl="1">
              <a:lnSpc>
                <a:spcPct val="120000"/>
              </a:lnSpc>
            </a:pPr>
            <a:r>
              <a:rPr kumimoji="1" lang="en-US" altLang="zh-CN" dirty="0"/>
              <a:t> </a:t>
            </a:r>
            <a:r>
              <a:rPr kumimoji="1" lang="zh-CN" altLang="en-US" b="1" dirty="0"/>
              <a:t>应用：</a:t>
            </a:r>
            <a:r>
              <a:rPr kumimoji="1" lang="zh-CN" altLang="en-US" dirty="0"/>
              <a:t>可以根据低中高级别训练评分系统；</a:t>
            </a:r>
            <a:endParaRPr kumimoji="1" lang="en-US" altLang="zh-CN" dirty="0"/>
          </a:p>
          <a:p>
            <a:pPr lvl="1">
              <a:lnSpc>
                <a:spcPct val="120000"/>
              </a:lnSpc>
            </a:pPr>
            <a:r>
              <a:rPr kumimoji="1" lang="zh-CN" altLang="en-US" dirty="0"/>
              <a:t> </a:t>
            </a:r>
            <a:r>
              <a:rPr kumimoji="1" lang="zh-CN" altLang="en-US" b="1" dirty="0"/>
              <a:t>问题：</a:t>
            </a:r>
            <a:r>
              <a:rPr kumimoji="1" lang="zh-CN" altLang="en-US" dirty="0"/>
              <a:t>一篇作文的质量可以用作者的语言水平来表示的基本假设是存疑的。</a:t>
            </a:r>
            <a:endParaRPr kumimoji="1" lang="en-US" altLang="zh-CN" dirty="0"/>
          </a:p>
          <a:p>
            <a:r>
              <a:rPr kumimoji="1" lang="en-US" altLang="zh-CN" b="1" dirty="0"/>
              <a:t>The International Corpus of Learner English (ICLE) </a:t>
            </a:r>
          </a:p>
          <a:p>
            <a:pPr lvl="1">
              <a:lnSpc>
                <a:spcPct val="120000"/>
              </a:lnSpc>
            </a:pPr>
            <a:r>
              <a:rPr kumimoji="1" lang="zh-CN" altLang="en-US" dirty="0"/>
              <a:t> 主要针对作文四个维度进行标注：</a:t>
            </a:r>
            <a:r>
              <a:rPr kumimoji="1" lang="en-US" altLang="zh-CN" dirty="0"/>
              <a:t>Organization</a:t>
            </a:r>
            <a:r>
              <a:rPr kumimoji="1" lang="zh-CN" altLang="en-US" dirty="0"/>
              <a:t>、</a:t>
            </a:r>
            <a:r>
              <a:rPr kumimoji="1" lang="en-US" altLang="zh-CN" dirty="0"/>
              <a:t>Thesis Clarity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Prompt Adherence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Argument Persuasiveness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pPr lvl="1">
              <a:lnSpc>
                <a:spcPct val="120000"/>
              </a:lnSpc>
            </a:pPr>
            <a:r>
              <a:rPr kumimoji="1" lang="en-US" altLang="zh-CN" dirty="0"/>
              <a:t> </a:t>
            </a:r>
            <a:r>
              <a:rPr kumimoji="1" lang="zh-CN" altLang="en-US" b="1" dirty="0"/>
              <a:t>应用：</a:t>
            </a:r>
            <a:r>
              <a:rPr kumimoji="1" lang="zh-CN" altLang="en-US" dirty="0"/>
              <a:t>针对不同维度构建评分系统。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Argument Annotated Essays (AAE)</a:t>
            </a:r>
          </a:p>
          <a:p>
            <a:pPr lvl="1">
              <a:lnSpc>
                <a:spcPct val="120000"/>
              </a:lnSpc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</a:rPr>
              <a:t> 每篇文章附有论证结构（即论点组成部分，例如主张和前提以及它们之间的关系（例如，支持，攻击））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73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实验室中文PPT模板" id="{2BEB2337-02B1-D34D-A7AF-15FEE997FD5A}" vid="{3A33E98D-568A-1741-A7A2-CFA4E510488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屈原斌-论文汇报-20201029</Template>
  <TotalTime>219</TotalTime>
  <Words>1978</Words>
  <Application>Microsoft Office PowerPoint</Application>
  <PresentationFormat>宽屏</PresentationFormat>
  <Paragraphs>218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等线</vt:lpstr>
      <vt:lpstr>微软雅黑</vt:lpstr>
      <vt:lpstr>Arial</vt:lpstr>
      <vt:lpstr>Times New Roman</vt:lpstr>
      <vt:lpstr>Wingdings</vt:lpstr>
      <vt:lpstr>Office 主题​​</vt:lpstr>
      <vt:lpstr>Automated Essay Scoring: A Survey of the State of the Art</vt:lpstr>
      <vt:lpstr>提纲</vt:lpstr>
      <vt:lpstr>提纲</vt:lpstr>
      <vt:lpstr>简介</vt:lpstr>
      <vt:lpstr>简介</vt:lpstr>
      <vt:lpstr>提纲</vt:lpstr>
      <vt:lpstr>公开数据集</vt:lpstr>
      <vt:lpstr>公开数据集</vt:lpstr>
      <vt:lpstr>公开数据集</vt:lpstr>
      <vt:lpstr>提纲</vt:lpstr>
      <vt:lpstr>相关工作</vt:lpstr>
      <vt:lpstr>相关工作</vt:lpstr>
      <vt:lpstr>相关工作</vt:lpstr>
      <vt:lpstr>相关工作</vt:lpstr>
      <vt:lpstr>相关工作</vt:lpstr>
      <vt:lpstr>相关工作</vt:lpstr>
      <vt:lpstr>相关工作</vt:lpstr>
      <vt:lpstr>提纲</vt:lpstr>
      <vt:lpstr>评价标准</vt:lpstr>
      <vt:lpstr>评价标准</vt:lpstr>
      <vt:lpstr>评价标准</vt:lpstr>
      <vt:lpstr>提纲</vt:lpstr>
      <vt:lpstr>总结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中文PPT模板</dc:title>
  <dc:creator>Qu yuanbin</dc:creator>
  <cp:lastModifiedBy>Qu yuanbin</cp:lastModifiedBy>
  <cp:revision>171</cp:revision>
  <cp:lastPrinted>2020-10-20T06:37:41Z</cp:lastPrinted>
  <dcterms:created xsi:type="dcterms:W3CDTF">2020-10-29T00:35:03Z</dcterms:created>
  <dcterms:modified xsi:type="dcterms:W3CDTF">2020-10-29T08:55:53Z</dcterms:modified>
</cp:coreProperties>
</file>