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7" r:id="rId5"/>
    <p:sldId id="263" r:id="rId6"/>
    <p:sldId id="266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51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2020.08.13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94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200813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修改模型，重新跑分类实验；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相似度计算；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24400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47" y="212123"/>
            <a:ext cx="208550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分类实验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9A2746-2C44-46D6-B769-11FB2AF1135C}"/>
              </a:ext>
            </a:extLst>
          </p:cNvPr>
          <p:cNvSpPr txBox="1"/>
          <p:nvPr/>
        </p:nvSpPr>
        <p:spPr>
          <a:xfrm>
            <a:off x="635000" y="2195536"/>
            <a:ext cx="11948673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模型：</a:t>
            </a:r>
            <a:r>
              <a:rPr lang="en-US" altLang="zh-CN" dirty="0" err="1"/>
              <a:t>HBiLstm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数据：</a:t>
            </a:r>
            <a:r>
              <a:rPr lang="en-US" altLang="zh-CN" dirty="0"/>
              <a:t>414</a:t>
            </a:r>
            <a:r>
              <a:rPr lang="zh-CN" altLang="en-US" dirty="0"/>
              <a:t>套作文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6F22E46-D847-4114-9EFF-3116BFD85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3461"/>
              </p:ext>
            </p:extLst>
          </p:nvPr>
        </p:nvGraphicFramePr>
        <p:xfrm>
          <a:off x="635000" y="3908611"/>
          <a:ext cx="11475035" cy="352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07">
                  <a:extLst>
                    <a:ext uri="{9D8B030D-6E8A-4147-A177-3AD203B41FA5}">
                      <a16:colId xmlns:a16="http://schemas.microsoft.com/office/drawing/2014/main" val="1330163377"/>
                    </a:ext>
                  </a:extLst>
                </a:gridCol>
                <a:gridCol w="2295007">
                  <a:extLst>
                    <a:ext uri="{9D8B030D-6E8A-4147-A177-3AD203B41FA5}">
                      <a16:colId xmlns:a16="http://schemas.microsoft.com/office/drawing/2014/main" val="1503654704"/>
                    </a:ext>
                  </a:extLst>
                </a:gridCol>
                <a:gridCol w="2295007">
                  <a:extLst>
                    <a:ext uri="{9D8B030D-6E8A-4147-A177-3AD203B41FA5}">
                      <a16:colId xmlns:a16="http://schemas.microsoft.com/office/drawing/2014/main" val="337678859"/>
                    </a:ext>
                  </a:extLst>
                </a:gridCol>
                <a:gridCol w="2295007">
                  <a:extLst>
                    <a:ext uri="{9D8B030D-6E8A-4147-A177-3AD203B41FA5}">
                      <a16:colId xmlns:a16="http://schemas.microsoft.com/office/drawing/2014/main" val="2369307310"/>
                    </a:ext>
                  </a:extLst>
                </a:gridCol>
                <a:gridCol w="2295007">
                  <a:extLst>
                    <a:ext uri="{9D8B030D-6E8A-4147-A177-3AD203B41FA5}">
                      <a16:colId xmlns:a16="http://schemas.microsoft.com/office/drawing/2014/main" val="1898741774"/>
                    </a:ext>
                  </a:extLst>
                </a:gridCol>
              </a:tblGrid>
              <a:tr h="70590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64901"/>
                  </a:ext>
                </a:extLst>
              </a:tr>
              <a:tr h="70590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HBiLstm_100(bs=8)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145438"/>
                  </a:ext>
                </a:extLst>
              </a:tr>
              <a:tr h="70590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HBiLstm_100*(bs=8)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679055"/>
                  </a:ext>
                </a:extLst>
              </a:tr>
              <a:tr h="70590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HBiLstm</a:t>
                      </a:r>
                      <a:r>
                        <a:rPr lang="en-US" altLang="zh-CN" dirty="0"/>
                        <a:t>(bs=64)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123437"/>
                  </a:ext>
                </a:extLst>
              </a:tr>
              <a:tr h="70590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HBiLstm</a:t>
                      </a:r>
                      <a:r>
                        <a:rPr lang="en-US" altLang="zh-CN" dirty="0"/>
                        <a:t>*(bs=64)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0.883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0.892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0.877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0.904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86406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E8C0228-E91A-4ADE-B19F-F8751D0307B7}"/>
              </a:ext>
            </a:extLst>
          </p:cNvPr>
          <p:cNvSpPr txBox="1"/>
          <p:nvPr/>
        </p:nvSpPr>
        <p:spPr>
          <a:xfrm>
            <a:off x="635000" y="7713169"/>
            <a:ext cx="2462214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*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表示使用字向量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288139" y="212123"/>
            <a:ext cx="2428523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solidFill>
                  <a:srgbClr val="FFFFFF"/>
                </a:solidFill>
                <a:ea typeface="Droid Sans Fallback" panose="020B0502000000000001" charset="-122"/>
              </a:rPr>
              <a:t>相似度计算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C20E40C-4B6B-4E0C-8751-E7A515AE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82953"/>
              </p:ext>
            </p:extLst>
          </p:nvPr>
        </p:nvGraphicFramePr>
        <p:xfrm>
          <a:off x="634999" y="5744336"/>
          <a:ext cx="11490404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588">
                  <a:extLst>
                    <a:ext uri="{9D8B030D-6E8A-4147-A177-3AD203B41FA5}">
                      <a16:colId xmlns:a16="http://schemas.microsoft.com/office/drawing/2014/main" val="207654171"/>
                    </a:ext>
                  </a:extLst>
                </a:gridCol>
                <a:gridCol w="3665284">
                  <a:extLst>
                    <a:ext uri="{9D8B030D-6E8A-4147-A177-3AD203B41FA5}">
                      <a16:colId xmlns:a16="http://schemas.microsoft.com/office/drawing/2014/main" val="3796394537"/>
                    </a:ext>
                  </a:extLst>
                </a:gridCol>
                <a:gridCol w="4218532">
                  <a:extLst>
                    <a:ext uri="{9D8B030D-6E8A-4147-A177-3AD203B41FA5}">
                      <a16:colId xmlns:a16="http://schemas.microsoft.com/office/drawing/2014/main" val="345462442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数据：共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个主题；</a:t>
                      </a:r>
                      <a:endParaRPr lang="en-US" altLang="zh-CN" dirty="0"/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范文数：每个主题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篇；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测试文章：每个主题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篇，共</a:t>
                      </a:r>
                      <a:r>
                        <a:rPr lang="en-US" altLang="zh-CN" dirty="0"/>
                        <a:t>25</a:t>
                      </a:r>
                      <a:r>
                        <a:rPr lang="zh-CN" altLang="en-US" dirty="0"/>
                        <a:t>篇；</a:t>
                      </a: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1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四年级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五年级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3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排序位置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0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HBiLstm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2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HBiLstm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2699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86C0296-26D3-4B77-A362-DE0B7DA1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02097"/>
              </p:ext>
            </p:extLst>
          </p:nvPr>
        </p:nvGraphicFramePr>
        <p:xfrm>
          <a:off x="634999" y="2870556"/>
          <a:ext cx="1149040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433">
                  <a:extLst>
                    <a:ext uri="{9D8B030D-6E8A-4147-A177-3AD203B41FA5}">
                      <a16:colId xmlns:a16="http://schemas.microsoft.com/office/drawing/2014/main" val="457511132"/>
                    </a:ext>
                  </a:extLst>
                </a:gridCol>
                <a:gridCol w="924966">
                  <a:extLst>
                    <a:ext uri="{9D8B030D-6E8A-4147-A177-3AD203B41FA5}">
                      <a16:colId xmlns:a16="http://schemas.microsoft.com/office/drawing/2014/main" val="942596633"/>
                    </a:ext>
                  </a:extLst>
                </a:gridCol>
                <a:gridCol w="1421547">
                  <a:extLst>
                    <a:ext uri="{9D8B030D-6E8A-4147-A177-3AD203B41FA5}">
                      <a16:colId xmlns:a16="http://schemas.microsoft.com/office/drawing/2014/main" val="3791599970"/>
                    </a:ext>
                  </a:extLst>
                </a:gridCol>
                <a:gridCol w="1821116">
                  <a:extLst>
                    <a:ext uri="{9D8B030D-6E8A-4147-A177-3AD203B41FA5}">
                      <a16:colId xmlns:a16="http://schemas.microsoft.com/office/drawing/2014/main" val="1281121188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3969684581"/>
                    </a:ext>
                  </a:extLst>
                </a:gridCol>
                <a:gridCol w="1944060">
                  <a:extLst>
                    <a:ext uri="{9D8B030D-6E8A-4147-A177-3AD203B41FA5}">
                      <a16:colId xmlns:a16="http://schemas.microsoft.com/office/drawing/2014/main" val="190389212"/>
                    </a:ext>
                  </a:extLst>
                </a:gridCol>
                <a:gridCol w="1782694">
                  <a:extLst>
                    <a:ext uri="{9D8B030D-6E8A-4147-A177-3AD203B41FA5}">
                      <a16:colId xmlns:a16="http://schemas.microsoft.com/office/drawing/2014/main" val="1153611387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数据：共</a:t>
                      </a:r>
                      <a:r>
                        <a:rPr lang="en-US" altLang="zh-CN" dirty="0"/>
                        <a:t>414</a:t>
                      </a:r>
                      <a:r>
                        <a:rPr lang="zh-CN" altLang="en-US" dirty="0"/>
                        <a:t>个主题；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范文数：每个主题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篇；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测试文章：每个主题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篇，共</a:t>
                      </a:r>
                      <a:r>
                        <a:rPr lang="en-US" altLang="zh-CN" dirty="0"/>
                        <a:t>2070</a:t>
                      </a:r>
                      <a:r>
                        <a:rPr lang="zh-CN" altLang="en-US" dirty="0"/>
                        <a:t>篇；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(0, 100]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(100, 200]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(200, 300]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(300, 400]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(400, 414]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1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HBiLstm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633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4E003DB-22FE-404F-BAB7-00BFD435A1E8}"/>
              </a:ext>
            </a:extLst>
          </p:cNvPr>
          <p:cNvSpPr txBox="1"/>
          <p:nvPr/>
        </p:nvSpPr>
        <p:spPr>
          <a:xfrm>
            <a:off x="634999" y="2096018"/>
            <a:ext cx="241091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初中作文：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26169D-4197-4476-A64D-703D1A91E84A}"/>
              </a:ext>
            </a:extLst>
          </p:cNvPr>
          <p:cNvSpPr txBox="1"/>
          <p:nvPr/>
        </p:nvSpPr>
        <p:spPr>
          <a:xfrm>
            <a:off x="634999" y="4953198"/>
            <a:ext cx="241091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小学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作文：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0FA68-2554-45E7-8731-731D1BF25598}"/>
              </a:ext>
            </a:extLst>
          </p:cNvPr>
          <p:cNvSpPr txBox="1"/>
          <p:nvPr/>
        </p:nvSpPr>
        <p:spPr>
          <a:xfrm>
            <a:off x="634999" y="8770927"/>
            <a:ext cx="11352467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四年级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: ‘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推荐一个好地方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 '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小小“动物园”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' '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我和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____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过一天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' '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生活万花筒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' '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写观察日记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</a:t>
            </a:r>
          </a:p>
          <a:p>
            <a:pPr algn="l"/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五年级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: '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我的心爱之物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' '“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漫画”老师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' '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缩写故事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' '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二十年后的家乡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' '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介绍一种事物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256477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984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在小学作文语料上微调模型；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200813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287</Words>
  <Application>Microsoft Office PowerPoint</Application>
  <PresentationFormat>自定义</PresentationFormat>
  <Paragraphs>90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DejaVu Sans</vt:lpstr>
      <vt:lpstr>Droid Sans Fallback</vt:lpstr>
      <vt:lpstr>Gubbi</vt:lpstr>
      <vt:lpstr>Helvetica Light</vt:lpstr>
      <vt:lpstr>微软雅黑</vt:lpstr>
      <vt:lpstr>Calibri Light</vt:lpstr>
      <vt:lpstr>Helvetica</vt:lpstr>
      <vt:lpstr>Source Code Pro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83</cp:revision>
  <dcterms:created xsi:type="dcterms:W3CDTF">2020-01-02T06:55:47Z</dcterms:created>
  <dcterms:modified xsi:type="dcterms:W3CDTF">2020-08-13T08:14:02Z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