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9" r:id="rId4"/>
    <p:sldId id="260" r:id="rId5"/>
    <p:sldId id="261" r:id="rId6"/>
    <p:sldId id="263" r:id="rId7"/>
    <p:sldId id="26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Gubbi" panose="00000400000000000000" charset="0"/>
        <a:ea typeface="Gubbi" panose="00000400000000000000" charset="0"/>
        <a:cs typeface="Gubbi" panose="00000400000000000000" charset="0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/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1pPr>
            <a:lvl2pPr marL="741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2pPr>
            <a:lvl3pPr marL="1185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3pPr>
            <a:lvl4pPr marL="1630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4pPr>
            <a:lvl5pPr marL="2074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/>
          <p:nvPr>
            <p:ph type="body" sz="quarter" idx="13"/>
          </p:nvPr>
        </p:nvSpPr>
        <p:spPr>
          <a:xfrm>
            <a:off x="1270000" y="4222748"/>
            <a:ext cx="10464800" cy="774705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6"/>
          <p:cNvGrpSpPr/>
          <p:nvPr/>
        </p:nvGrpSpPr>
        <p:grpSpPr>
          <a:xfrm>
            <a:off x="4121943" y="2872966"/>
            <a:ext cx="9501267" cy="7327469"/>
            <a:chOff x="0" y="-1"/>
            <a:chExt cx="9501266" cy="7327468"/>
          </a:xfrm>
        </p:grpSpPr>
        <p:sp>
          <p:nvSpPr>
            <p:cNvPr id="117" name="Donut 7"/>
            <p:cNvSpPr/>
            <p:nvPr/>
          </p:nvSpPr>
          <p:spPr>
            <a:xfrm rot="6104502">
              <a:off x="7092881" y="2594061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8" name="Donut 8"/>
            <p:cNvSpPr/>
            <p:nvPr/>
          </p:nvSpPr>
          <p:spPr>
            <a:xfrm rot="6104502">
              <a:off x="8288865" y="1580380"/>
              <a:ext cx="1110982" cy="1110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9" name="Donut 9"/>
            <p:cNvSpPr/>
            <p:nvPr/>
          </p:nvSpPr>
          <p:spPr>
            <a:xfrm rot="6104502">
              <a:off x="1088951" y="4270574"/>
              <a:ext cx="2801180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0" name="Donut 10"/>
            <p:cNvSpPr/>
            <p:nvPr/>
          </p:nvSpPr>
          <p:spPr>
            <a:xfrm rot="6104502">
              <a:off x="6427731" y="4883078"/>
              <a:ext cx="1146465" cy="1146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1" name="Donut 11"/>
            <p:cNvSpPr/>
            <p:nvPr/>
          </p:nvSpPr>
          <p:spPr>
            <a:xfrm rot="6104502">
              <a:off x="7910484" y="1091219"/>
              <a:ext cx="891040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2" name="Oval 12"/>
            <p:cNvSpPr/>
            <p:nvPr/>
          </p:nvSpPr>
          <p:spPr>
            <a:xfrm rot="6104502">
              <a:off x="7884413" y="250290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3" name="Oval 13"/>
            <p:cNvSpPr/>
            <p:nvPr/>
          </p:nvSpPr>
          <p:spPr>
            <a:xfrm rot="6104502">
              <a:off x="7599508" y="1771720"/>
              <a:ext cx="333693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4" name="Donut 14"/>
            <p:cNvSpPr/>
            <p:nvPr/>
          </p:nvSpPr>
          <p:spPr>
            <a:xfrm rot="20504502">
              <a:off x="4579474" y="3431887"/>
              <a:ext cx="1896842" cy="1896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5" name="Donut 15"/>
            <p:cNvSpPr/>
            <p:nvPr/>
          </p:nvSpPr>
          <p:spPr>
            <a:xfrm rot="20504502">
              <a:off x="2243532" y="4018217"/>
              <a:ext cx="1415660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6" name="Oval 16"/>
            <p:cNvSpPr/>
            <p:nvPr/>
          </p:nvSpPr>
          <p:spPr>
            <a:xfrm rot="20504502">
              <a:off x="3457868" y="4575819"/>
              <a:ext cx="734395" cy="734395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7" name="Oval 17"/>
            <p:cNvSpPr/>
            <p:nvPr/>
          </p:nvSpPr>
          <p:spPr>
            <a:xfrm rot="20504502">
              <a:off x="5294985" y="3143584"/>
              <a:ext cx="571835" cy="571837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8" name="Donut 18"/>
            <p:cNvSpPr/>
            <p:nvPr/>
          </p:nvSpPr>
          <p:spPr>
            <a:xfrm rot="20504502">
              <a:off x="3635273" y="3612869"/>
              <a:ext cx="2801181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9" name="Donut 19"/>
            <p:cNvSpPr/>
            <p:nvPr/>
          </p:nvSpPr>
          <p:spPr>
            <a:xfrm rot="20504502">
              <a:off x="5861456" y="4102694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0" name="Donut 20"/>
            <p:cNvSpPr/>
            <p:nvPr/>
          </p:nvSpPr>
          <p:spPr>
            <a:xfrm rot="20504502">
              <a:off x="5992777" y="3103070"/>
              <a:ext cx="891040" cy="89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1" name="Donut 21"/>
            <p:cNvSpPr/>
            <p:nvPr/>
          </p:nvSpPr>
          <p:spPr>
            <a:xfrm rot="20504502">
              <a:off x="7767457" y="4392908"/>
              <a:ext cx="1146463" cy="114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2" name="Oval 22"/>
            <p:cNvSpPr/>
            <p:nvPr/>
          </p:nvSpPr>
          <p:spPr>
            <a:xfrm rot="20504502">
              <a:off x="3599410" y="3484358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3" name="Oval 23"/>
            <p:cNvSpPr/>
            <p:nvPr/>
          </p:nvSpPr>
          <p:spPr>
            <a:xfrm rot="20504502">
              <a:off x="84594" y="467187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4" name="Oval 24"/>
            <p:cNvSpPr/>
            <p:nvPr/>
          </p:nvSpPr>
          <p:spPr>
            <a:xfrm rot="20504502">
              <a:off x="2789868" y="4523135"/>
              <a:ext cx="333695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5" name="Oval 25"/>
            <p:cNvSpPr/>
            <p:nvPr/>
          </p:nvSpPr>
          <p:spPr>
            <a:xfrm rot="20504502">
              <a:off x="5827748" y="2691140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6" name="Donut 26"/>
            <p:cNvSpPr/>
            <p:nvPr/>
          </p:nvSpPr>
          <p:spPr>
            <a:xfrm rot="10604502">
              <a:off x="6994691" y="4029383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7" name="Donut 27"/>
            <p:cNvSpPr/>
            <p:nvPr/>
          </p:nvSpPr>
          <p:spPr>
            <a:xfrm rot="10604502">
              <a:off x="8147904" y="197241"/>
              <a:ext cx="1110983" cy="1110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8" name="Oval 28"/>
            <p:cNvSpPr/>
            <p:nvPr/>
          </p:nvSpPr>
          <p:spPr>
            <a:xfrm rot="10604502">
              <a:off x="8556803" y="15787"/>
              <a:ext cx="571835" cy="57183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9" name="Donut 29"/>
            <p:cNvSpPr/>
            <p:nvPr/>
          </p:nvSpPr>
          <p:spPr>
            <a:xfrm rot="10604502">
              <a:off x="6411037" y="1904684"/>
              <a:ext cx="2801180" cy="2801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0" name="Donut 30"/>
            <p:cNvSpPr/>
            <p:nvPr/>
          </p:nvSpPr>
          <p:spPr>
            <a:xfrm rot="10604502">
              <a:off x="7355189" y="1561337"/>
              <a:ext cx="891041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1" name="Donut 31"/>
            <p:cNvSpPr/>
            <p:nvPr/>
          </p:nvSpPr>
          <p:spPr>
            <a:xfrm rot="10604502">
              <a:off x="409978" y="4779415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2" name="Oval 32"/>
            <p:cNvSpPr/>
            <p:nvPr/>
          </p:nvSpPr>
          <p:spPr>
            <a:xfrm rot="10604502">
              <a:off x="8162286" y="1392552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3" name="Oval 33"/>
            <p:cNvSpPr/>
            <p:nvPr/>
          </p:nvSpPr>
          <p:spPr>
            <a:xfrm rot="10604502">
              <a:off x="4503480" y="4621305"/>
              <a:ext cx="643421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4" name="Oval 34"/>
            <p:cNvSpPr/>
            <p:nvPr/>
          </p:nvSpPr>
          <p:spPr>
            <a:xfrm rot="10604502">
              <a:off x="848126" y="4198304"/>
              <a:ext cx="333693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146" name="幻灯片编号"/>
          <p:cNvSpPr txBox="1"/>
          <p:nvPr>
            <p:ph type="sldNum" sz="quarter" idx="2"/>
          </p:nvPr>
        </p:nvSpPr>
        <p:spPr>
          <a:xfrm>
            <a:off x="8996754" y="7829891"/>
            <a:ext cx="323355" cy="338833"/>
          </a:xfrm>
          <a:prstGeom prst="rect">
            <a:avLst/>
          </a:prstGeom>
        </p:spPr>
        <p:txBody>
          <a:bodyPr lIns="48766" tIns="48766" rIns="48766" bIns="48766" anchor="ctr"/>
          <a:lstStyle>
            <a:lvl1pPr algn="r" defTabSz="1300480">
              <a:defRPr sz="1600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/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/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 hasCustomPrompt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 hasCustomPrompt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155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156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  <p:sp>
          <p:nvSpPr>
            <p:cNvPr id="157" name="文本框 37"/>
            <p:cNvSpPr txBox="1"/>
            <p:nvPr/>
          </p:nvSpPr>
          <p:spPr>
            <a:xfrm>
              <a:off x="4797338" y="3787195"/>
              <a:ext cx="2983865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20190516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195" name="成组"/>
          <p:cNvGrpSpPr/>
          <p:nvPr/>
        </p:nvGrpSpPr>
        <p:grpSpPr>
          <a:xfrm>
            <a:off x="1482181" y="2043730"/>
            <a:ext cx="10040438" cy="2087638"/>
            <a:chOff x="0" y="0"/>
            <a:chExt cx="10040436" cy="2087637"/>
          </a:xfrm>
        </p:grpSpPr>
        <p:grpSp>
          <p:nvGrpSpPr>
            <p:cNvPr id="164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161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15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0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62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3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0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167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65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6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E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68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9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6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173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171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2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W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74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75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2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179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77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8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D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80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1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8" name="组合 37"/>
            <p:cNvGrpSpPr/>
            <p:nvPr/>
          </p:nvGrpSpPr>
          <p:grpSpPr>
            <a:xfrm>
              <a:off x="6836138" y="-1"/>
              <a:ext cx="1495264" cy="2087639"/>
              <a:chOff x="-1" y="-1"/>
              <a:chExt cx="1495262" cy="2087637"/>
            </a:xfrm>
          </p:grpSpPr>
          <p:grpSp>
            <p:nvGrpSpPr>
              <p:cNvPr id="185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84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86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7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94" name="组合 41"/>
            <p:cNvGrpSpPr/>
            <p:nvPr/>
          </p:nvGrpSpPr>
          <p:grpSpPr>
            <a:xfrm>
              <a:off x="8545174" y="-1"/>
              <a:ext cx="1495263" cy="2087638"/>
              <a:chOff x="-1" y="-1"/>
              <a:chExt cx="1495262" cy="2087636"/>
            </a:xfrm>
          </p:grpSpPr>
          <p:grpSp>
            <p:nvGrpSpPr>
              <p:cNvPr id="191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89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90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Y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92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93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19" name="小说中的人物画像的自动构建"/>
          <p:cNvSpPr txBox="1"/>
          <p:nvPr/>
        </p:nvSpPr>
        <p:spPr>
          <a:xfrm>
            <a:off x="4718025" y="172118"/>
            <a:ext cx="356875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上周所做的工作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22" name="矩形 16"/>
          <p:cNvGrpSpPr/>
          <p:nvPr/>
        </p:nvGrpSpPr>
        <p:grpSpPr>
          <a:xfrm>
            <a:off x="703683" y="2700137"/>
            <a:ext cx="11597435" cy="5033010"/>
            <a:chOff x="0" y="-1"/>
            <a:chExt cx="11597434" cy="5033008"/>
          </a:xfrm>
        </p:grpSpPr>
        <p:pic>
          <p:nvPicPr>
            <p:cNvPr id="220" name="矩形 16" descr="矩形 16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21" name="矩形 16"/>
            <p:cNvSpPr txBox="1"/>
            <p:nvPr/>
          </p:nvSpPr>
          <p:spPr>
            <a:xfrm>
              <a:off x="50800" y="50799"/>
              <a:ext cx="11495834" cy="498220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en-US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Demo</a:t>
              </a:r>
              <a:r>
                <a:rPr lang="zh-CN" altLang="en-US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优化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考试复习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23" name="批准"/>
          <p:cNvSpPr/>
          <p:nvPr/>
        </p:nvSpPr>
        <p:spPr>
          <a:xfrm>
            <a:off x="11500167" y="2942353"/>
            <a:ext cx="491269" cy="491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rgbClr val="00631F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  <p:sp>
        <p:nvSpPr>
          <p:cNvPr id="225" name="完成情况"/>
          <p:cNvSpPr txBox="1"/>
          <p:nvPr/>
        </p:nvSpPr>
        <p:spPr>
          <a:xfrm>
            <a:off x="10952050" y="1902254"/>
            <a:ext cx="1587501" cy="622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rPr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完成情况</a:t>
            </a:r>
            <a:endParaRPr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  <p:sp>
        <p:nvSpPr>
          <p:cNvPr id="226" name="批准"/>
          <p:cNvSpPr/>
          <p:nvPr/>
        </p:nvSpPr>
        <p:spPr>
          <a:xfrm>
            <a:off x="11500167" y="3864121"/>
            <a:ext cx="491269" cy="491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rgbClr val="00631F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  <p:sp>
        <p:nvSpPr>
          <p:cNvPr id="227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0</a:t>
            </a:r>
            <a:endParaRPr lang="en-US"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467337" y="212759"/>
            <a:ext cx="2493645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Demo</a:t>
            </a:r>
            <a:r>
              <a:rPr lang="zh-CN" altLang="en-US"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优化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2</a:t>
            </a:r>
            <a:endParaRPr lang="en-US"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90650" y="2854960"/>
            <a:ext cx="9003030" cy="1209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[MASK]标签定位错误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000" y="6194425"/>
            <a:ext cx="5791200" cy="457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71295" y="3994785"/>
            <a:ext cx="10275570" cy="17633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encode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Helvetica"/>
              </a:rPr>
              <a:t>时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句子前后添加[CLS]、[SEP]标签，之前直接获取[MASK]在输入句子中的index值，最终输出，实际和正确的下标相差1位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9" name="小说中的人物画像的自动构建"/>
          <p:cNvSpPr txBox="1"/>
          <p:nvPr/>
        </p:nvSpPr>
        <p:spPr>
          <a:xfrm>
            <a:off x="5467337" y="212759"/>
            <a:ext cx="2493645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Demo</a:t>
            </a:r>
            <a:r>
              <a:rPr lang="zh-CN" altLang="en-US"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优化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243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2</a:t>
            </a:r>
            <a:endParaRPr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000" y="4302760"/>
            <a:ext cx="7286625" cy="25431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50683" y="2901950"/>
            <a:ext cx="2770505" cy="655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添加多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MASK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矩形 16"/>
          <p:cNvGrpSpPr/>
          <p:nvPr/>
        </p:nvGrpSpPr>
        <p:grpSpPr>
          <a:xfrm>
            <a:off x="703683" y="2700137"/>
            <a:ext cx="11597435" cy="4662771"/>
            <a:chOff x="0" y="-1"/>
            <a:chExt cx="11597434" cy="4662769"/>
          </a:xfrm>
        </p:grpSpPr>
        <p:pic>
          <p:nvPicPr>
            <p:cNvPr id="257" name="矩形 16" descr="矩形 16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58" name="矩形 16"/>
            <p:cNvSpPr txBox="1"/>
            <p:nvPr/>
          </p:nvSpPr>
          <p:spPr>
            <a:xfrm>
              <a:off x="50800" y="50799"/>
              <a:ext cx="11495834" cy="302513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看论文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尝试用</a:t>
              </a:r>
              <a:r>
                <a:rPr lang="en-US" alt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Bert</a:t>
              </a:r>
              <a:r>
                <a:rPr lang="zh-CN" altLang="en-US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其他模块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lang="en-US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3.</a:t>
              </a:r>
              <a:r>
                <a:rPr lang="zh-CN" altLang="en-US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尝试用</a:t>
              </a:r>
              <a:r>
                <a:rPr lang="en-US" alt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gpt2</a:t>
              </a:r>
              <a:r>
                <a:rPr lang="zh-CN" altLang="en-US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实现文本预测</a:t>
              </a:r>
              <a:endParaRPr lang="en-US" altLang="zh-CN">
                <a:latin typeface="DejaVu Sans" panose="020B0603030804020204" charset="0"/>
                <a:ea typeface="宋体" charset="0"/>
                <a:cs typeface="DejaVu Sans" panose="020B0603030804020204" charset="0"/>
              </a:endParaRPr>
            </a:p>
          </p:txBody>
        </p:sp>
      </p:grpSp>
      <p:sp>
        <p:nvSpPr>
          <p:cNvPr id="252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3" name="小说中的人物画像的自动构建"/>
          <p:cNvSpPr txBox="1"/>
          <p:nvPr/>
        </p:nvSpPr>
        <p:spPr>
          <a:xfrm>
            <a:off x="4946625" y="172118"/>
            <a:ext cx="311155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本周要做的事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56" name="矩形 9"/>
          <p:cNvGrpSpPr/>
          <p:nvPr/>
        </p:nvGrpSpPr>
        <p:grpSpPr>
          <a:xfrm>
            <a:off x="634999" y="32417"/>
            <a:ext cx="1016001" cy="1016004"/>
            <a:chOff x="0" y="0"/>
            <a:chExt cx="1016000" cy="1016003"/>
          </a:xfrm>
        </p:grpSpPr>
        <p:sp>
          <p:nvSpPr>
            <p:cNvPr id="254" name="正方形"/>
            <p:cNvSpPr/>
            <p:nvPr/>
          </p:nvSpPr>
          <p:spPr>
            <a:xfrm>
              <a:off x="0" y="-1"/>
              <a:ext cx="1016001" cy="1016004"/>
            </a:xfrm>
            <a:prstGeom prst="rect">
              <a:avLst/>
            </a:prstGeom>
            <a:solidFill>
              <a:srgbClr val="00B0E1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55" name="3rd"/>
            <p:cNvSpPr txBox="1"/>
            <p:nvPr/>
          </p:nvSpPr>
          <p:spPr>
            <a:xfrm>
              <a:off x="0" y="9400"/>
              <a:ext cx="1016001" cy="997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3</a:t>
              </a: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279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280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  <p:sp>
          <p:nvSpPr>
            <p:cNvPr id="281" name="文本框 37"/>
            <p:cNvSpPr txBox="1"/>
            <p:nvPr/>
          </p:nvSpPr>
          <p:spPr>
            <a:xfrm>
              <a:off x="4775748" y="3810690"/>
              <a:ext cx="3115310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20190516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319" name="成组"/>
          <p:cNvGrpSpPr/>
          <p:nvPr/>
        </p:nvGrpSpPr>
        <p:grpSpPr>
          <a:xfrm>
            <a:off x="1482181" y="2044699"/>
            <a:ext cx="10040439" cy="2087639"/>
            <a:chOff x="0" y="0"/>
            <a:chExt cx="10040437" cy="2087637"/>
          </a:xfrm>
        </p:grpSpPr>
        <p:grpSp>
          <p:nvGrpSpPr>
            <p:cNvPr id="288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285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2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84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T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286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87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294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291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28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0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H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292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3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0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297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295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6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298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9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6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303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01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2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304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05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2" name="组合 37"/>
            <p:cNvGrpSpPr/>
            <p:nvPr/>
          </p:nvGrpSpPr>
          <p:grpSpPr>
            <a:xfrm>
              <a:off x="6836139" y="-1"/>
              <a:ext cx="1495264" cy="2087639"/>
              <a:chOff x="-1" y="-1"/>
              <a:chExt cx="1495262" cy="2087637"/>
            </a:xfrm>
          </p:grpSpPr>
          <p:grpSp>
            <p:nvGrpSpPr>
              <p:cNvPr id="309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307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8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K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310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1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8" name="组合 41"/>
            <p:cNvGrpSpPr/>
            <p:nvPr/>
          </p:nvGrpSpPr>
          <p:grpSpPr>
            <a:xfrm>
              <a:off x="8545175" y="-1"/>
              <a:ext cx="1495263" cy="2087638"/>
              <a:chOff x="-1" y="-1"/>
              <a:chExt cx="1495262" cy="2087636"/>
            </a:xfrm>
          </p:grpSpPr>
          <p:grpSp>
            <p:nvGrpSpPr>
              <p:cNvPr id="315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13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14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S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316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7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WPS 演示</Application>
  <PresentationFormat/>
  <Paragraphs>69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3" baseType="lpstr">
      <vt:lpstr>Arial</vt:lpstr>
      <vt:lpstr>宋体</vt:lpstr>
      <vt:lpstr>Wingdings</vt:lpstr>
      <vt:lpstr>Helvetica</vt:lpstr>
      <vt:lpstr>Gubbi</vt:lpstr>
      <vt:lpstr>Helvetica Light</vt:lpstr>
      <vt:lpstr>Calibri</vt:lpstr>
      <vt:lpstr>DejaVu Sans</vt:lpstr>
      <vt:lpstr>Helvetica Neue</vt:lpstr>
      <vt:lpstr>微软雅黑</vt:lpstr>
      <vt:lpstr>Droid Sans Fallback</vt:lpstr>
      <vt:lpstr>Times New Roman</vt:lpstr>
      <vt:lpstr>微软雅黑</vt:lpstr>
      <vt:lpstr>宋体</vt:lpstr>
      <vt:lpstr>Arial Unicode MS</vt:lpstr>
      <vt:lpstr>Helvetica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Quxiansen</cp:lastModifiedBy>
  <cp:revision>66</cp:revision>
  <dcterms:created xsi:type="dcterms:W3CDTF">2019-12-05T08:01:48Z</dcterms:created>
  <dcterms:modified xsi:type="dcterms:W3CDTF">2019-12-05T08:01:48Z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