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1" r:id="rId5"/>
    <p:sldId id="263" r:id="rId6"/>
    <p:sldId id="266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17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2020.03.26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200326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重新训练模型；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mask-lm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隐喻词生成；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模型训练</a:t>
            </a:r>
            <a:endParaRPr dirty="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123"/>
            <a:ext cx="23884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01AE2E-17D2-497B-929A-40907124A0AA}"/>
              </a:ext>
            </a:extLst>
          </p:cNvPr>
          <p:cNvSpPr txBox="1"/>
          <p:nvPr/>
        </p:nvSpPr>
        <p:spPr>
          <a:xfrm>
            <a:off x="1651000" y="2601135"/>
            <a:ext cx="8363975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b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atch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_size : </a:t>
            </a:r>
            <a:r>
              <a:rPr lang="en-US" altLang="zh-CN"/>
              <a:t>8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/>
              <a:t>训练轮数 </a:t>
            </a:r>
            <a:r>
              <a:rPr lang="en-US" altLang="zh-CN"/>
              <a:t>:</a:t>
            </a:r>
            <a:r>
              <a:rPr lang="en-US" altLang="zh-CN" dirty="0"/>
              <a:t>15</a:t>
            </a:r>
          </a:p>
          <a:p>
            <a:pPr algn="l"/>
            <a:r>
              <a:rPr lang="zh-CN" altLang="en-US" dirty="0"/>
              <a:t>学习率：</a:t>
            </a:r>
            <a:r>
              <a:rPr lang="en-US" altLang="zh-CN" i="1" dirty="0" err="1"/>
              <a:t>lr</a:t>
            </a:r>
            <a:r>
              <a:rPr lang="en-US" altLang="zh-CN" dirty="0"/>
              <a:t>=3e-5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F8C9D19-DE0B-4181-A62E-25B11CC0A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27623"/>
              </p:ext>
            </p:extLst>
          </p:nvPr>
        </p:nvGraphicFramePr>
        <p:xfrm>
          <a:off x="1756231" y="5114342"/>
          <a:ext cx="8669865" cy="158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3547965012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0615634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85435650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9796139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439785451"/>
                    </a:ext>
                  </a:extLst>
                </a:gridCol>
              </a:tblGrid>
              <a:tr h="7923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47234"/>
                  </a:ext>
                </a:extLst>
              </a:tr>
              <a:tr h="79230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Vua_bert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892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123"/>
            <a:ext cx="225542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mask-lm</a:t>
            </a: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5D253E-E91C-4204-9322-F2B731245893}"/>
              </a:ext>
            </a:extLst>
          </p:cNvPr>
          <p:cNvSpPr txBox="1"/>
          <p:nvPr/>
        </p:nvSpPr>
        <p:spPr>
          <a:xfrm flipH="1">
            <a:off x="847209" y="1987823"/>
            <a:ext cx="521250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先选了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50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个句子</a:t>
            </a:r>
            <a:r>
              <a:rPr lang="zh-CN" altLang="en-US" dirty="0"/>
              <a:t>做分析：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B01D03-6385-4647-87F4-C10C0D5D3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63322"/>
              </p:ext>
            </p:extLst>
          </p:nvPr>
        </p:nvGraphicFramePr>
        <p:xfrm>
          <a:off x="847210" y="2895600"/>
          <a:ext cx="10918500" cy="3666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750">
                  <a:extLst>
                    <a:ext uri="{9D8B030D-6E8A-4147-A177-3AD203B41FA5}">
                      <a16:colId xmlns:a16="http://schemas.microsoft.com/office/drawing/2014/main" val="3028835900"/>
                    </a:ext>
                  </a:extLst>
                </a:gridCol>
                <a:gridCol w="1819750">
                  <a:extLst>
                    <a:ext uri="{9D8B030D-6E8A-4147-A177-3AD203B41FA5}">
                      <a16:colId xmlns:a16="http://schemas.microsoft.com/office/drawing/2014/main" val="613779868"/>
                    </a:ext>
                  </a:extLst>
                </a:gridCol>
                <a:gridCol w="1819750">
                  <a:extLst>
                    <a:ext uri="{9D8B030D-6E8A-4147-A177-3AD203B41FA5}">
                      <a16:colId xmlns:a16="http://schemas.microsoft.com/office/drawing/2014/main" val="10621141"/>
                    </a:ext>
                  </a:extLst>
                </a:gridCol>
                <a:gridCol w="1819750">
                  <a:extLst>
                    <a:ext uri="{9D8B030D-6E8A-4147-A177-3AD203B41FA5}">
                      <a16:colId xmlns:a16="http://schemas.microsoft.com/office/drawing/2014/main" val="486344893"/>
                    </a:ext>
                  </a:extLst>
                </a:gridCol>
                <a:gridCol w="1819750">
                  <a:extLst>
                    <a:ext uri="{9D8B030D-6E8A-4147-A177-3AD203B41FA5}">
                      <a16:colId xmlns:a16="http://schemas.microsoft.com/office/drawing/2014/main" val="148821428"/>
                    </a:ext>
                  </a:extLst>
                </a:gridCol>
                <a:gridCol w="1819750">
                  <a:extLst>
                    <a:ext uri="{9D8B030D-6E8A-4147-A177-3AD203B41FA5}">
                      <a16:colId xmlns:a16="http://schemas.microsoft.com/office/drawing/2014/main" val="2168591784"/>
                    </a:ext>
                  </a:extLst>
                </a:gridCol>
              </a:tblGrid>
              <a:tr h="494166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baseline="0" dirty="0"/>
                        <a:t>原句：</a:t>
                      </a:r>
                      <a:r>
                        <a:rPr lang="en-US" altLang="zh-CN" baseline="0" dirty="0"/>
                        <a:t>Sleek , solidly built , gentle on the environment , they are often an ideal form of city transport .</a:t>
                      </a:r>
                      <a:endParaRPr lang="zh-CN" altLang="en-US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13143"/>
                  </a:ext>
                </a:extLst>
              </a:tr>
              <a:tr h="494166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baseline="0" dirty="0"/>
                        <a:t>输入：</a:t>
                      </a:r>
                      <a:r>
                        <a:rPr lang="en-US" altLang="zh-CN" baseline="0" dirty="0"/>
                        <a:t>[MASK] , solidly built , [MASK] [MASK] the environment , they are often an ideal [MASK] of city transport .</a:t>
                      </a:r>
                      <a:endParaRPr lang="zh-CN" altLang="en-US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71922"/>
                  </a:ext>
                </a:extLst>
              </a:tr>
              <a:tr h="494166">
                <a:tc>
                  <a:txBody>
                    <a:bodyPr/>
                    <a:lstStyle/>
                    <a:p>
                      <a:r>
                        <a:rPr lang="zh-CN" altLang="en-US" b="1" baseline="0" dirty="0"/>
                        <a:t>原词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r>
                        <a:rPr lang="zh-CN" altLang="en-US" b="1" baseline="0" dirty="0"/>
                        <a:t>预测词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44851"/>
                  </a:ext>
                </a:extLst>
              </a:tr>
              <a:tr h="494166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sleek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templar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##</a:t>
                      </a:r>
                      <a:r>
                        <a:rPr lang="en-US" altLang="zh-CN" baseline="0" dirty="0" err="1"/>
                        <a:t>aldo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##</a:t>
                      </a:r>
                      <a:r>
                        <a:rPr lang="en-US" altLang="zh-CN" baseline="0" dirty="0" err="1"/>
                        <a:t>idon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denote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##tails</a:t>
                      </a:r>
                      <a:endParaRPr lang="zh-CN" alt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337568"/>
                  </a:ext>
                </a:extLst>
              </a:tr>
              <a:tr h="494166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gentle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##tails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##</a:t>
                      </a:r>
                      <a:r>
                        <a:rPr lang="en-US" altLang="zh-CN" baseline="0" dirty="0" err="1"/>
                        <a:t>iface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##tension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denote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##</a:t>
                      </a:r>
                      <a:r>
                        <a:rPr lang="en-US" altLang="zh-CN" baseline="0" dirty="0" err="1"/>
                        <a:t>zcz</a:t>
                      </a:r>
                      <a:endParaRPr lang="zh-CN" alt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896802"/>
                  </a:ext>
                </a:extLst>
              </a:tr>
              <a:tr h="556079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on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rican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##missible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##marine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default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habit</a:t>
                      </a:r>
                      <a:endParaRPr lang="zh-CN" alt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415349"/>
                  </a:ext>
                </a:extLst>
              </a:tr>
              <a:tr h="494166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form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jonny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##</a:t>
                      </a:r>
                      <a:r>
                        <a:rPr lang="en-US" altLang="zh-CN" baseline="0" dirty="0" err="1"/>
                        <a:t>ael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baseline="0" dirty="0"/>
                        <a:t>shooter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##</a:t>
                      </a:r>
                      <a:r>
                        <a:rPr lang="en-US" altLang="zh-CN" baseline="0" dirty="0" err="1"/>
                        <a:t>ags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##</a:t>
                      </a:r>
                      <a:r>
                        <a:rPr lang="en-US" altLang="zh-CN" baseline="0" dirty="0" err="1"/>
                        <a:t>nnis</a:t>
                      </a:r>
                      <a:endParaRPr lang="zh-CN" alt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23311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5618EAB-AF32-4030-8461-89DAFBE2688B}"/>
              </a:ext>
            </a:extLst>
          </p:cNvPr>
          <p:cNvSpPr txBox="1"/>
          <p:nvPr/>
        </p:nvSpPr>
        <p:spPr>
          <a:xfrm flipH="1">
            <a:off x="697776" y="6947458"/>
            <a:ext cx="11217367" cy="18261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模型预测词是随机的，有重复，且有些词有拼写错误，对应的预测分数也很低，基本上没有生成原词。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"/>
              </a:rPr>
              <a:t>是不是可以对模型进行预训练之后再预测一下？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solidFill>
                    <a:srgbClr val="FF0000"/>
                  </a:solidFill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？试一下先对模型进行预训练后再进行预测；</a:t>
              </a:r>
              <a:endParaRPr dirty="0">
                <a:solidFill>
                  <a:srgbClr val="FF0000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看论文。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200326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236</Words>
  <Application>Microsoft Office PowerPoint</Application>
  <PresentationFormat>自定义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DejaVu Sans</vt:lpstr>
      <vt:lpstr>Droid Sans Fallback</vt:lpstr>
      <vt:lpstr>Gubbi</vt:lpstr>
      <vt:lpstr>Helvetica Light</vt:lpstr>
      <vt:lpstr>Helvetica Neue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原斌</cp:lastModifiedBy>
  <cp:revision>64</cp:revision>
  <dcterms:created xsi:type="dcterms:W3CDTF">2020-01-02T06:55:47Z</dcterms:created>
  <dcterms:modified xsi:type="dcterms:W3CDTF">2020-03-26T08:07:32Z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