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705" r:id="rId3"/>
    <p:sldId id="719" r:id="rId4"/>
    <p:sldId id="721" r:id="rId5"/>
    <p:sldId id="720" r:id="rId6"/>
    <p:sldId id="723" r:id="rId7"/>
    <p:sldId id="722" r:id="rId8"/>
    <p:sldId id="718"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867"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102" d="100"/>
          <a:sy n="102" d="100"/>
        </p:scale>
        <p:origin x="306" y="96"/>
      </p:cViewPr>
      <p:guideLst>
        <p:guide pos="416"/>
        <p:guide pos="7256"/>
        <p:guide orient="horz" pos="648"/>
        <p:guide orient="horz" pos="867"/>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31687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4279122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223310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24416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223209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1218992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13537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79B76-021E-47BD-AAFD-5CC7E9AC0A78}"/>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p:transition spd="slow"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F3F54-5F03-4656-AF9F-76C804DD314B}"/>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p:transition spd="slow"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468B76-922C-47DD-8004-1D40CE937D74}"/>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p:transition spd="slow"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3289D-4C80-4920-9388-9004AA24745C}"/>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p:transition spd="slow"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370784-D0B3-4CAA-9142-728A4F9400A3}"/>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p:transition spd="slow"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720DD4-B732-42F9-8593-B94159DA95CB}"/>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p:transition spd="slow"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979B55-3C11-456B-99DD-04E591EB2C94}"/>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8" name="页脚占位符 7">
            <a:extLst>
              <a:ext uri="{FF2B5EF4-FFF2-40B4-BE49-F238E27FC236}">
                <a16:creationId xmlns:a16="http://schemas.microsoft.com/office/drawing/2014/main"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p:transition spd="slow"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039A6A-68EA-4491-B28F-A1A2C7650FFF}"/>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4" name="页脚占位符 3">
            <a:extLst>
              <a:ext uri="{FF2B5EF4-FFF2-40B4-BE49-F238E27FC236}">
                <a16:creationId xmlns:a16="http://schemas.microsoft.com/office/drawing/2014/main"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p:transition spd="slow"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2881DB-48F5-45E5-90E5-D14BDB5C4B3A}"/>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3" name="页脚占位符 2">
            <a:extLst>
              <a:ext uri="{FF2B5EF4-FFF2-40B4-BE49-F238E27FC236}">
                <a16:creationId xmlns:a16="http://schemas.microsoft.com/office/drawing/2014/main"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p:transition spd="slow"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54AE3F-53DA-4F4E-BA62-08C44C66C311}"/>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p:transition spd="slow"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0A5007-E059-4BBC-A01E-BF2A486AC93F}"/>
              </a:ext>
            </a:extLst>
          </p:cNvPr>
          <p:cNvSpPr>
            <a:spLocks noGrp="1"/>
          </p:cNvSpPr>
          <p:nvPr>
            <p:ph type="dt" sz="half" idx="10"/>
          </p:nvPr>
        </p:nvSpPr>
        <p:spPr/>
        <p:txBody>
          <a:bodyPr/>
          <a:lstStyle/>
          <a:p>
            <a:fld id="{496EBFAE-048D-461D-9F94-1EF1CAFC2409}"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p:transition spd="slow"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5086486" y="3117612"/>
            <a:ext cx="2019028"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dirty="0">
                <a:solidFill>
                  <a:srgbClr val="004578"/>
                </a:solidFill>
                <a:latin typeface="微软雅黑" panose="020B0503020204020204" pitchFamily="34" charset="-122"/>
                <a:ea typeface="微软雅黑" panose="020B0503020204020204" pitchFamily="34" charset="-122"/>
              </a:rPr>
              <a:t>组会</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2020-10-22</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914900" y="4586536"/>
            <a:ext cx="2362200" cy="338554"/>
          </a:xfrm>
          <a:prstGeom prst="rect">
            <a:avLst/>
          </a:prstGeom>
          <a:noFill/>
        </p:spPr>
        <p:txBody>
          <a:bodyPr wrap="square" rtlCol="0">
            <a:spAutoFit/>
          </a:bodyPr>
          <a:lstStyle/>
          <a:p>
            <a:pPr lvl="0" algn="ct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a:t>
            </a:r>
            <a:r>
              <a:rPr lang="zh-CN" altLang="en-US" sz="1600" dirty="0">
                <a:solidFill>
                  <a:prstClr val="black"/>
                </a:solidFill>
                <a:latin typeface="微软雅黑" panose="020B0503020204020204" pitchFamily="34" charset="-122"/>
                <a:ea typeface="微软雅黑" panose="020B0503020204020204" pitchFamily="34" charset="-122"/>
              </a:rPr>
              <a:t>：屈原斌</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7441972"/>
      </p:ext>
    </p:extLst>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4578"/>
                </a:solidFill>
                <a:latin typeface="微软雅黑" panose="020B0503020204020204" pitchFamily="34" charset="-122"/>
                <a:ea typeface="微软雅黑" panose="020B0503020204020204" pitchFamily="34" charset="-122"/>
              </a:rPr>
              <a:t>第一部分：上周工作</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6" name="文本框 5">
            <a:extLst>
              <a:ext uri="{FF2B5EF4-FFF2-40B4-BE49-F238E27FC236}">
                <a16:creationId xmlns:a16="http://schemas.microsoft.com/office/drawing/2014/main" id="{5863F48B-BDBF-44FF-8295-D90AFB7A917F}"/>
              </a:ext>
            </a:extLst>
          </p:cNvPr>
          <p:cNvSpPr txBox="1"/>
          <p:nvPr/>
        </p:nvSpPr>
        <p:spPr>
          <a:xfrm>
            <a:off x="666751" y="1824538"/>
            <a:ext cx="10858499" cy="1106200"/>
          </a:xfrm>
          <a:prstGeom prst="rect">
            <a:avLst/>
          </a:prstGeom>
          <a:noFill/>
        </p:spPr>
        <p:txBody>
          <a:bodyPr wrap="square" rtlCol="0">
            <a:spAutoFit/>
          </a:bodyPr>
          <a:lstStyle/>
          <a:p>
            <a:pPr marL="342900" indent="-342900">
              <a:lnSpc>
                <a:spcPct val="125000"/>
              </a:lnSpc>
              <a:buFont typeface="+mj-lt"/>
              <a:buAutoNum type="arabicPeriod"/>
            </a:pPr>
            <a:r>
              <a:rPr lang="zh-CN" altLang="en-US" dirty="0"/>
              <a:t>作文审题；</a:t>
            </a:r>
            <a:endParaRPr lang="en-US" altLang="zh-CN" dirty="0"/>
          </a:p>
          <a:p>
            <a:pPr marL="342900" indent="-342900">
              <a:lnSpc>
                <a:spcPct val="125000"/>
              </a:lnSpc>
              <a:buFont typeface="+mj-lt"/>
              <a:buAutoNum type="arabicPeriod"/>
            </a:pPr>
            <a:r>
              <a:rPr lang="zh-CN" altLang="en-US" dirty="0"/>
              <a:t>查看之前方法分类结果；</a:t>
            </a:r>
            <a:endParaRPr lang="en-US" altLang="zh-CN" dirty="0"/>
          </a:p>
          <a:p>
            <a:pPr marL="342900" indent="-342900">
              <a:lnSpc>
                <a:spcPct val="125000"/>
              </a:lnSpc>
              <a:buFont typeface="+mj-lt"/>
              <a:buAutoNum type="arabicPeriod"/>
            </a:pPr>
            <a:r>
              <a:rPr lang="zh-CN" altLang="en-US" dirty="0"/>
              <a:t>整理论文；</a:t>
            </a:r>
            <a:endParaRPr lang="en-US" altLang="zh-CN" dirty="0"/>
          </a:p>
        </p:txBody>
      </p:sp>
    </p:spTree>
    <p:extLst>
      <p:ext uri="{BB962C8B-B14F-4D97-AF65-F5344CB8AC3E}">
        <p14:creationId xmlns:p14="http://schemas.microsoft.com/office/powerpoint/2010/main" val="3865284226"/>
      </p:ext>
    </p:extLst>
  </p:cSld>
  <p:clrMapOvr>
    <a:masterClrMapping/>
  </p:clrMapOvr>
  <p:transition spd="slow" advTm="3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a:t>
            </a:r>
            <a:r>
              <a:rPr lang="zh-CN" altLang="en-US" sz="2400" dirty="0">
                <a:solidFill>
                  <a:srgbClr val="004578"/>
                </a:solidFill>
                <a:latin typeface="微软雅黑" panose="020B0503020204020204" pitchFamily="34" charset="-122"/>
                <a:ea typeface="微软雅黑" panose="020B0503020204020204" pitchFamily="34" charset="-122"/>
              </a:rPr>
              <a:t>作文审题</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9" name="文本框 8">
            <a:extLst>
              <a:ext uri="{FF2B5EF4-FFF2-40B4-BE49-F238E27FC236}">
                <a16:creationId xmlns:a16="http://schemas.microsoft.com/office/drawing/2014/main" id="{AE302380-DBDC-410B-8430-53C26448803A}"/>
              </a:ext>
            </a:extLst>
          </p:cNvPr>
          <p:cNvSpPr txBox="1"/>
          <p:nvPr/>
        </p:nvSpPr>
        <p:spPr>
          <a:xfrm>
            <a:off x="660400" y="1390422"/>
            <a:ext cx="10858499" cy="1798698"/>
          </a:xfrm>
          <a:prstGeom prst="rect">
            <a:avLst/>
          </a:prstGeom>
          <a:noFill/>
        </p:spPr>
        <p:txBody>
          <a:bodyPr wrap="square" rtlCol="0">
            <a:spAutoFit/>
          </a:bodyPr>
          <a:lstStyle/>
          <a:p>
            <a:pPr marL="342900" indent="-342900">
              <a:lnSpc>
                <a:spcPct val="125000"/>
              </a:lnSpc>
              <a:buFont typeface="+mj-lt"/>
              <a:buAutoNum type="arabicPeriod"/>
            </a:pPr>
            <a:r>
              <a:rPr lang="zh-CN" altLang="en-US" dirty="0"/>
              <a:t>审题；</a:t>
            </a:r>
            <a:endParaRPr lang="en-US" altLang="zh-CN" dirty="0"/>
          </a:p>
          <a:p>
            <a:pPr marL="800100" lvl="1" indent="-342900">
              <a:lnSpc>
                <a:spcPct val="125000"/>
              </a:lnSpc>
              <a:buFont typeface="Arial" panose="020B0604020202020204" pitchFamily="34" charset="0"/>
              <a:buChar char="•"/>
            </a:pPr>
            <a:r>
              <a:rPr lang="zh-CN" altLang="en-US" b="1" dirty="0"/>
              <a:t>数据：</a:t>
            </a:r>
            <a:r>
              <a:rPr lang="en-US" altLang="zh-CN" dirty="0"/>
              <a:t>35</a:t>
            </a:r>
            <a:r>
              <a:rPr lang="zh-CN" altLang="en-US" dirty="0"/>
              <a:t>个题目；</a:t>
            </a:r>
            <a:endParaRPr lang="en-US" altLang="zh-CN" dirty="0"/>
          </a:p>
          <a:p>
            <a:pPr marL="800100" lvl="1" indent="-342900">
              <a:lnSpc>
                <a:spcPct val="125000"/>
              </a:lnSpc>
              <a:buFont typeface="Arial" panose="020B0604020202020204" pitchFamily="34" charset="0"/>
              <a:buChar char="•"/>
            </a:pPr>
            <a:r>
              <a:rPr lang="zh-CN" altLang="en-US" b="1" dirty="0"/>
              <a:t>方法：</a:t>
            </a:r>
            <a:r>
              <a:rPr lang="zh-CN" altLang="en-US" dirty="0"/>
              <a:t>双评</a:t>
            </a:r>
            <a:r>
              <a:rPr lang="en-US" altLang="zh-CN" dirty="0"/>
              <a:t>+</a:t>
            </a:r>
            <a:r>
              <a:rPr lang="zh-CN" altLang="en-US" dirty="0"/>
              <a:t>仲裁；</a:t>
            </a:r>
            <a:endParaRPr lang="en-US" altLang="zh-CN" dirty="0"/>
          </a:p>
          <a:p>
            <a:pPr marL="800100" lvl="1" indent="-342900">
              <a:lnSpc>
                <a:spcPct val="125000"/>
              </a:lnSpc>
              <a:buFont typeface="Arial" panose="020B0604020202020204" pitchFamily="34" charset="0"/>
              <a:buChar char="•"/>
            </a:pPr>
            <a:r>
              <a:rPr lang="zh-CN" altLang="en-US" b="1" dirty="0"/>
              <a:t>问题：</a:t>
            </a:r>
            <a:endParaRPr lang="en-US" altLang="zh-CN" b="1" dirty="0"/>
          </a:p>
          <a:p>
            <a:pPr marL="1257300" lvl="2" indent="-342900">
              <a:lnSpc>
                <a:spcPct val="125000"/>
              </a:lnSpc>
              <a:buFont typeface="等线" panose="02010600030101010101" pitchFamily="2" charset="-122"/>
              <a:buChar char="-"/>
            </a:pPr>
            <a:r>
              <a:rPr lang="zh-CN" altLang="en-US" dirty="0"/>
              <a:t>体裁要求是否考虑到离题</a:t>
            </a:r>
            <a:r>
              <a:rPr lang="en-US" altLang="zh-CN" dirty="0"/>
              <a:t>?</a:t>
            </a:r>
          </a:p>
        </p:txBody>
      </p:sp>
      <p:pic>
        <p:nvPicPr>
          <p:cNvPr id="3" name="图片 2">
            <a:extLst>
              <a:ext uri="{FF2B5EF4-FFF2-40B4-BE49-F238E27FC236}">
                <a16:creationId xmlns:a16="http://schemas.microsoft.com/office/drawing/2014/main" id="{6F571DB8-5484-4561-9BEF-132D345FCAB6}"/>
              </a:ext>
            </a:extLst>
          </p:cNvPr>
          <p:cNvPicPr>
            <a:picLocks noChangeAspect="1"/>
          </p:cNvPicPr>
          <p:nvPr/>
        </p:nvPicPr>
        <p:blipFill>
          <a:blip r:embed="rId4"/>
          <a:stretch>
            <a:fillRect/>
          </a:stretch>
        </p:blipFill>
        <p:spPr>
          <a:xfrm>
            <a:off x="2132674" y="3189120"/>
            <a:ext cx="7926652" cy="3466970"/>
          </a:xfrm>
          <a:prstGeom prst="rect">
            <a:avLst/>
          </a:prstGeom>
        </p:spPr>
      </p:pic>
    </p:spTree>
    <p:extLst>
      <p:ext uri="{BB962C8B-B14F-4D97-AF65-F5344CB8AC3E}">
        <p14:creationId xmlns:p14="http://schemas.microsoft.com/office/powerpoint/2010/main" val="3854388732"/>
      </p:ext>
    </p:extLst>
  </p:cSld>
  <p:clrMapOvr>
    <a:masterClrMapping/>
  </p:clrMapOvr>
  <p:transition spd="slow" advTm="3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a:t>
            </a:r>
            <a:r>
              <a:rPr lang="zh-CN" altLang="en-US" sz="2400" dirty="0">
                <a:solidFill>
                  <a:srgbClr val="004578"/>
                </a:solidFill>
                <a:latin typeface="微软雅黑" panose="020B0503020204020204" pitchFamily="34" charset="-122"/>
                <a:ea typeface="微软雅黑" panose="020B0503020204020204" pitchFamily="34" charset="-122"/>
              </a:rPr>
              <a:t>作文审题</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9" name="文本框 8">
            <a:extLst>
              <a:ext uri="{FF2B5EF4-FFF2-40B4-BE49-F238E27FC236}">
                <a16:creationId xmlns:a16="http://schemas.microsoft.com/office/drawing/2014/main" id="{AE302380-DBDC-410B-8430-53C26448803A}"/>
              </a:ext>
            </a:extLst>
          </p:cNvPr>
          <p:cNvSpPr txBox="1"/>
          <p:nvPr/>
        </p:nvSpPr>
        <p:spPr>
          <a:xfrm>
            <a:off x="660400" y="1390422"/>
            <a:ext cx="10858499" cy="1452449"/>
          </a:xfrm>
          <a:prstGeom prst="rect">
            <a:avLst/>
          </a:prstGeom>
          <a:noFill/>
        </p:spPr>
        <p:txBody>
          <a:bodyPr wrap="square" rtlCol="0">
            <a:spAutoFit/>
          </a:bodyPr>
          <a:lstStyle/>
          <a:p>
            <a:pPr marL="1257300" lvl="2" indent="-342900">
              <a:lnSpc>
                <a:spcPct val="125000"/>
              </a:lnSpc>
              <a:buFont typeface="等线" panose="02010600030101010101" pitchFamily="2" charset="-122"/>
              <a:buChar char="-"/>
            </a:pPr>
            <a:r>
              <a:rPr lang="zh-CN" altLang="en-US" dirty="0"/>
              <a:t>作文题目是否考虑到离题</a:t>
            </a:r>
            <a:r>
              <a:rPr lang="en-US" altLang="zh-CN" dirty="0"/>
              <a:t>?</a:t>
            </a:r>
          </a:p>
          <a:p>
            <a:pPr marL="1714500" lvl="3" indent="-342900">
              <a:lnSpc>
                <a:spcPct val="125000"/>
              </a:lnSpc>
              <a:buFont typeface="等线" panose="02010600030101010101" pitchFamily="2" charset="-122"/>
              <a:buChar char="-"/>
            </a:pPr>
            <a:r>
              <a:rPr lang="zh-CN" altLang="en-US" dirty="0"/>
              <a:t>题目转写错误；</a:t>
            </a:r>
            <a:endParaRPr lang="en-US" altLang="zh-CN" dirty="0"/>
          </a:p>
          <a:p>
            <a:pPr marL="1714500" lvl="3" indent="-342900">
              <a:lnSpc>
                <a:spcPct val="125000"/>
              </a:lnSpc>
              <a:buFont typeface="等线" panose="02010600030101010101" pitchFamily="2" charset="-122"/>
              <a:buChar char="-"/>
            </a:pPr>
            <a:r>
              <a:rPr lang="zh-CN" altLang="en-US" dirty="0"/>
              <a:t>题目与要求不符；</a:t>
            </a:r>
            <a:endParaRPr lang="en-US" altLang="zh-CN" dirty="0"/>
          </a:p>
          <a:p>
            <a:pPr marL="742950" lvl="1" indent="-285750">
              <a:lnSpc>
                <a:spcPct val="125000"/>
              </a:lnSpc>
              <a:buFont typeface="Arial" panose="020B0604020202020204" pitchFamily="34" charset="0"/>
              <a:buChar char="•"/>
            </a:pPr>
            <a:r>
              <a:rPr lang="zh-CN" altLang="en-US" b="1" dirty="0"/>
              <a:t>目前的方案：不考虑体裁要求；去掉题目；</a:t>
            </a:r>
            <a:endParaRPr lang="en-US" altLang="zh-CN" b="1" dirty="0"/>
          </a:p>
        </p:txBody>
      </p:sp>
      <p:pic>
        <p:nvPicPr>
          <p:cNvPr id="6" name="图片 5">
            <a:extLst>
              <a:ext uri="{FF2B5EF4-FFF2-40B4-BE49-F238E27FC236}">
                <a16:creationId xmlns:a16="http://schemas.microsoft.com/office/drawing/2014/main" id="{4AEE032A-6E89-4A62-97B6-CDB3EE1C0237}"/>
              </a:ext>
            </a:extLst>
          </p:cNvPr>
          <p:cNvPicPr>
            <a:picLocks noChangeAspect="1"/>
          </p:cNvPicPr>
          <p:nvPr/>
        </p:nvPicPr>
        <p:blipFill>
          <a:blip r:embed="rId4"/>
          <a:stretch>
            <a:fillRect/>
          </a:stretch>
        </p:blipFill>
        <p:spPr>
          <a:xfrm>
            <a:off x="1265131" y="3195782"/>
            <a:ext cx="9661739" cy="3563137"/>
          </a:xfrm>
          <a:prstGeom prst="rect">
            <a:avLst/>
          </a:prstGeom>
        </p:spPr>
      </p:pic>
    </p:spTree>
    <p:extLst>
      <p:ext uri="{BB962C8B-B14F-4D97-AF65-F5344CB8AC3E}">
        <p14:creationId xmlns:p14="http://schemas.microsoft.com/office/powerpoint/2010/main" val="305853482"/>
      </p:ext>
    </p:extLst>
  </p:cSld>
  <p:clrMapOvr>
    <a:masterClrMapping/>
  </p:clrMapOvr>
  <p:transition spd="slow"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a:t>
            </a:r>
            <a:r>
              <a:rPr lang="zh-CN" altLang="en-US" sz="2400" dirty="0">
                <a:solidFill>
                  <a:srgbClr val="004578"/>
                </a:solidFill>
                <a:latin typeface="微软雅黑" panose="020B0503020204020204" pitchFamily="34" charset="-122"/>
                <a:ea typeface="微软雅黑" panose="020B0503020204020204" pitchFamily="34" charset="-122"/>
              </a:rPr>
              <a:t>分类结果分析</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7" name="文本框 6">
            <a:extLst>
              <a:ext uri="{FF2B5EF4-FFF2-40B4-BE49-F238E27FC236}">
                <a16:creationId xmlns:a16="http://schemas.microsoft.com/office/drawing/2014/main" id="{3435A3ED-B817-41E2-B202-A370824912B7}"/>
              </a:ext>
            </a:extLst>
          </p:cNvPr>
          <p:cNvSpPr txBox="1"/>
          <p:nvPr/>
        </p:nvSpPr>
        <p:spPr>
          <a:xfrm>
            <a:off x="666751" y="1718244"/>
            <a:ext cx="1085849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t>数据：</a:t>
            </a:r>
            <a:r>
              <a:rPr lang="zh-CN" altLang="en-US" dirty="0"/>
              <a:t>四年级作文；</a:t>
            </a:r>
            <a:endParaRPr lang="en-US" altLang="zh-CN" dirty="0"/>
          </a:p>
          <a:p>
            <a:pPr marL="342900" indent="-342900">
              <a:buFont typeface="Arial" panose="020B0604020202020204" pitchFamily="34" charset="0"/>
              <a:buChar char="•"/>
            </a:pPr>
            <a:r>
              <a:rPr lang="zh-CN" altLang="en-US" b="1" dirty="0"/>
              <a:t>模型：</a:t>
            </a:r>
            <a:r>
              <a:rPr lang="en-US" altLang="zh-CN" dirty="0" err="1"/>
              <a:t>HBiLSTM</a:t>
            </a:r>
            <a:r>
              <a:rPr lang="zh-CN" altLang="en-US" dirty="0"/>
              <a:t>；</a:t>
            </a:r>
            <a:endParaRPr lang="en-US" altLang="zh-CN" dirty="0"/>
          </a:p>
          <a:p>
            <a:pPr marL="342900" indent="-342900">
              <a:buFont typeface="Arial" panose="020B0604020202020204" pitchFamily="34" charset="0"/>
              <a:buChar char="•"/>
            </a:pPr>
            <a:r>
              <a:rPr lang="zh-CN" altLang="en-US" b="1" dirty="0"/>
              <a:t>例子：</a:t>
            </a:r>
            <a:endParaRPr lang="en-US" altLang="zh-CN" b="1" dirty="0"/>
          </a:p>
        </p:txBody>
      </p:sp>
      <p:pic>
        <p:nvPicPr>
          <p:cNvPr id="3" name="图片 2">
            <a:extLst>
              <a:ext uri="{FF2B5EF4-FFF2-40B4-BE49-F238E27FC236}">
                <a16:creationId xmlns:a16="http://schemas.microsoft.com/office/drawing/2014/main" id="{F77E1B1E-90B7-4774-8820-3174E3402AEF}"/>
              </a:ext>
            </a:extLst>
          </p:cNvPr>
          <p:cNvPicPr>
            <a:picLocks noChangeAspect="1"/>
          </p:cNvPicPr>
          <p:nvPr/>
        </p:nvPicPr>
        <p:blipFill>
          <a:blip r:embed="rId4"/>
          <a:stretch>
            <a:fillRect/>
          </a:stretch>
        </p:blipFill>
        <p:spPr>
          <a:xfrm>
            <a:off x="653344" y="3165050"/>
            <a:ext cx="10885313" cy="1265548"/>
          </a:xfrm>
          <a:prstGeom prst="rect">
            <a:avLst/>
          </a:prstGeom>
        </p:spPr>
      </p:pic>
    </p:spTree>
    <p:extLst>
      <p:ext uri="{BB962C8B-B14F-4D97-AF65-F5344CB8AC3E}">
        <p14:creationId xmlns:p14="http://schemas.microsoft.com/office/powerpoint/2010/main" val="1059730042"/>
      </p:ext>
    </p:extLst>
  </p:cSld>
  <p:clrMapOvr>
    <a:masterClrMapping/>
  </p:clrMapOvr>
  <p:transition spd="slow" advTm="3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第三部分：下周计划</a:t>
            </a: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7" name="文本框 6">
            <a:extLst>
              <a:ext uri="{FF2B5EF4-FFF2-40B4-BE49-F238E27FC236}">
                <a16:creationId xmlns:a16="http://schemas.microsoft.com/office/drawing/2014/main" id="{3435A3ED-B817-41E2-B202-A370824912B7}"/>
              </a:ext>
            </a:extLst>
          </p:cNvPr>
          <p:cNvSpPr txBox="1"/>
          <p:nvPr/>
        </p:nvSpPr>
        <p:spPr>
          <a:xfrm>
            <a:off x="666751" y="2129331"/>
            <a:ext cx="10858499" cy="1200329"/>
          </a:xfrm>
          <a:prstGeom prst="rect">
            <a:avLst/>
          </a:prstGeom>
          <a:noFill/>
        </p:spPr>
        <p:txBody>
          <a:bodyPr wrap="square" rtlCol="0">
            <a:spAutoFit/>
          </a:bodyPr>
          <a:lstStyle/>
          <a:p>
            <a:pPr marL="342900" indent="-342900">
              <a:buFont typeface="+mj-lt"/>
              <a:buAutoNum type="arabicPeriod"/>
            </a:pPr>
            <a:r>
              <a:rPr lang="zh-CN" altLang="en-US" dirty="0"/>
              <a:t>完成综述；</a:t>
            </a:r>
            <a:endParaRPr lang="en-US" altLang="zh-CN" dirty="0"/>
          </a:p>
          <a:p>
            <a:pPr marL="342900" indent="-342900">
              <a:buFont typeface="+mj-lt"/>
              <a:buAutoNum type="arabicPeriod"/>
            </a:pPr>
            <a:r>
              <a:rPr lang="zh-CN" altLang="en-US" dirty="0"/>
              <a:t>看论文；</a:t>
            </a:r>
            <a:endParaRPr lang="en-US" altLang="zh-CN" dirty="0"/>
          </a:p>
          <a:p>
            <a:pPr marL="342900" indent="-342900">
              <a:buFont typeface="+mj-lt"/>
              <a:buAutoNum type="arabicPeriod"/>
            </a:pPr>
            <a:r>
              <a:rPr lang="zh-CN" altLang="en-US" dirty="0"/>
              <a:t>复现论文中的代码；</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989079062"/>
      </p:ext>
    </p:extLst>
  </p:cSld>
  <p:clrMapOvr>
    <a:masterClrMapping/>
  </p:clrMapOvr>
  <p:transition spd="slow" advTm="3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
        <p:nvSpPr>
          <p:cNvPr id="7" name="文本框 6">
            <a:extLst>
              <a:ext uri="{FF2B5EF4-FFF2-40B4-BE49-F238E27FC236}">
                <a16:creationId xmlns:a16="http://schemas.microsoft.com/office/drawing/2014/main" id="{3435A3ED-B817-41E2-B202-A370824912B7}"/>
              </a:ext>
            </a:extLst>
          </p:cNvPr>
          <p:cNvSpPr txBox="1"/>
          <p:nvPr/>
        </p:nvSpPr>
        <p:spPr>
          <a:xfrm>
            <a:off x="660400" y="1390422"/>
            <a:ext cx="10858499" cy="1452449"/>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a:t>离题定义：</a:t>
            </a:r>
            <a:endParaRPr lang="en-US" altLang="zh-CN" dirty="0"/>
          </a:p>
          <a:p>
            <a:pPr lvl="1">
              <a:lnSpc>
                <a:spcPct val="125000"/>
              </a:lnSpc>
            </a:pPr>
            <a:r>
              <a:rPr lang="en-US" altLang="zh-CN" dirty="0"/>
              <a:t>Prompt adherence is an often-used criterion in essay evaluation. An essay must develop concepts in various areas of knowledge to meet this criterion, and such concepts must be related to the proposed statement. When the prompt-adherence criterion is not met, an essay may be rated as off-topic.</a:t>
            </a:r>
          </a:p>
        </p:txBody>
      </p:sp>
      <p:sp>
        <p:nvSpPr>
          <p:cNvPr id="9" name="文本框 8">
            <a:extLst>
              <a:ext uri="{FF2B5EF4-FFF2-40B4-BE49-F238E27FC236}">
                <a16:creationId xmlns:a16="http://schemas.microsoft.com/office/drawing/2014/main" id="{5D647CFE-BF68-4FF8-8E33-FFA55AE45D5A}"/>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问题</a:t>
            </a:r>
            <a:r>
              <a:rPr kumimoji="0" lang="en-US" altLang="zh-CN"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4720803"/>
      </p:ext>
    </p:extLst>
  </p:cSld>
  <p:clrMapOvr>
    <a:masterClrMapping/>
  </p:clrMapOvr>
  <p:transition spd="slow"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2020-10-22</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914900" y="4586536"/>
            <a:ext cx="2362200" cy="338554"/>
          </a:xfrm>
          <a:prstGeom prst="rect">
            <a:avLst/>
          </a:prstGeom>
          <a:noFill/>
        </p:spPr>
        <p:txBody>
          <a:bodyPr wrap="square" rtlCol="0">
            <a:spAutoFit/>
          </a:bodyPr>
          <a:lstStyle/>
          <a:p>
            <a:pPr lvl="0" algn="ctr">
              <a:defRPr/>
            </a:pPr>
            <a:r>
              <a:rPr lang="zh-CN" altLang="en-US" sz="1600" dirty="0">
                <a:solidFill>
                  <a:prstClr val="black"/>
                </a:solidFill>
                <a:latin typeface="微软雅黑" panose="020B0503020204020204" pitchFamily="34" charset="-122"/>
                <a:ea typeface="微软雅黑" panose="020B0503020204020204" pitchFamily="34" charset="-122"/>
              </a:rPr>
              <a:t>谢谢！</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
        <p:nvSpPr>
          <p:cNvPr id="4" name="文本框 3">
            <a:extLst>
              <a:ext uri="{FF2B5EF4-FFF2-40B4-BE49-F238E27FC236}">
                <a16:creationId xmlns:a16="http://schemas.microsoft.com/office/drawing/2014/main" id="{B03088EE-DC86-46DA-8A3D-DAB080C1BA94}"/>
              </a:ext>
            </a:extLst>
          </p:cNvPr>
          <p:cNvSpPr txBox="1"/>
          <p:nvPr/>
        </p:nvSpPr>
        <p:spPr>
          <a:xfrm>
            <a:off x="5086486" y="3050504"/>
            <a:ext cx="2019028"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dirty="0">
                <a:solidFill>
                  <a:srgbClr val="004578"/>
                </a:solidFill>
                <a:latin typeface="微软雅黑" panose="020B0503020204020204" pitchFamily="34" charset="-122"/>
                <a:ea typeface="微软雅黑" panose="020B0503020204020204" pitchFamily="34" charset="-122"/>
              </a:rPr>
              <a:t>组会</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90301229"/>
      </p:ext>
    </p:extLst>
  </p:cSld>
  <p:clrMapOvr>
    <a:masterClrMapping/>
  </p:clrMapOvr>
  <p:transition spd="slow"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192</Words>
  <Application>Microsoft Office PowerPoint</Application>
  <PresentationFormat>宽屏</PresentationFormat>
  <Paragraphs>40</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Qu yuanbin</cp:lastModifiedBy>
  <cp:revision>176</cp:revision>
  <dcterms:created xsi:type="dcterms:W3CDTF">2018-07-22T02:36:38Z</dcterms:created>
  <dcterms:modified xsi:type="dcterms:W3CDTF">2020-10-22T09:53:14Z</dcterms:modified>
</cp:coreProperties>
</file>