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66" r:id="rId3"/>
    <p:sldId id="258" r:id="rId4"/>
    <p:sldId id="1705" r:id="rId5"/>
    <p:sldId id="1750" r:id="rId6"/>
    <p:sldId id="1751" r:id="rId7"/>
    <p:sldId id="1753" r:id="rId8"/>
    <p:sldId id="275" r:id="rId9"/>
    <p:sldId id="1748" r:id="rId10"/>
    <p:sldId id="1704" r:id="rId11"/>
    <p:sldId id="1744" r:id="rId12"/>
    <p:sldId id="1745" r:id="rId13"/>
    <p:sldId id="274" r:id="rId14"/>
    <p:sldId id="1747" r:id="rId15"/>
    <p:sldId id="282" r:id="rId16"/>
    <p:sldId id="1708" r:id="rId17"/>
    <p:sldId id="1749" r:id="rId18"/>
    <p:sldId id="1752" r:id="rId19"/>
    <p:sldId id="1754" r:id="rId20"/>
    <p:sldId id="1755" r:id="rId21"/>
    <p:sldId id="261"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ACB2"/>
    <a:srgbClr val="2A9CA2"/>
    <a:srgbClr val="258A8F"/>
    <a:srgbClr val="2283CD"/>
    <a:srgbClr val="E71D3A"/>
    <a:srgbClr val="18BCE2"/>
    <a:srgbClr val="55BEC9"/>
    <a:srgbClr val="1561D6"/>
    <a:srgbClr val="0F3453"/>
    <a:srgbClr val="1F3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30" autoAdjust="0"/>
  </p:normalViewPr>
  <p:slideViewPr>
    <p:cSldViewPr snapToGrid="0">
      <p:cViewPr varScale="1">
        <p:scale>
          <a:sx n="77" d="100"/>
          <a:sy n="77" d="100"/>
        </p:scale>
        <p:origin x="72" y="303"/>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2020.06.02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705188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9801" name="副标题 2"/>
          <p:cNvSpPr>
            <a:spLocks noGrp="1"/>
          </p:cNvSpPr>
          <p:nvPr userDrawn="1">
            <p:ph type="subTitle" idx="1"/>
          </p:nvPr>
        </p:nvSpPr>
        <p:spPr>
          <a:xfrm>
            <a:off x="1667401" y="2554408"/>
            <a:ext cx="5045074" cy="673902"/>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dirty="0"/>
              <a:t>Click to edit Master subtitle style</a:t>
            </a:r>
          </a:p>
          <a:p>
            <a:endParaRPr lang="zh-CN" altLang="en-US" dirty="0"/>
          </a:p>
        </p:txBody>
      </p:sp>
      <p:sp>
        <p:nvSpPr>
          <p:cNvPr id="9802" name="标题 1"/>
          <p:cNvSpPr>
            <a:spLocks noGrp="1"/>
          </p:cNvSpPr>
          <p:nvPr userDrawn="1">
            <p:ph type="ctrTitle"/>
          </p:nvPr>
        </p:nvSpPr>
        <p:spPr>
          <a:xfrm>
            <a:off x="1667400" y="1188511"/>
            <a:ext cx="5045075" cy="1350372"/>
          </a:xfrm>
        </p:spPr>
        <p:txBody>
          <a:bodyPr anchor="ctr">
            <a:normAutofit/>
          </a:bodyPr>
          <a:lstStyle>
            <a:lvl1pPr algn="l">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667400" y="3360127"/>
            <a:ext cx="5045073" cy="248371"/>
          </a:xfrm>
        </p:spPr>
        <p:txBody>
          <a:bodyPr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667400" y="3624023"/>
            <a:ext cx="5045073" cy="248371"/>
          </a:xfrm>
        </p:spPr>
        <p:txBody>
          <a:bodyPr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1039" name="组合 1038"/>
          <p:cNvGrpSpPr/>
          <p:nvPr userDrawn="1"/>
        </p:nvGrpSpPr>
        <p:grpSpPr>
          <a:xfrm>
            <a:off x="10033000" y="191058"/>
            <a:ext cx="1948996" cy="2691284"/>
            <a:chOff x="8470446" y="2515552"/>
            <a:chExt cx="476250" cy="657633"/>
          </a:xfrm>
        </p:grpSpPr>
        <p:pic>
          <p:nvPicPr>
            <p:cNvPr id="1037" name="图形 103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038" name="图形 103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82" name="组合 81"/>
          <p:cNvGrpSpPr/>
          <p:nvPr userDrawn="1"/>
        </p:nvGrpSpPr>
        <p:grpSpPr>
          <a:xfrm>
            <a:off x="8077200" y="399384"/>
            <a:ext cx="1549400" cy="2139499"/>
            <a:chOff x="8470446" y="2515552"/>
            <a:chExt cx="476250" cy="657633"/>
          </a:xfrm>
        </p:grpSpPr>
        <p:pic>
          <p:nvPicPr>
            <p:cNvPr id="83" name="图形 8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84" name="图形 8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91" name="组合 90"/>
          <p:cNvGrpSpPr/>
          <p:nvPr userDrawn="1"/>
        </p:nvGrpSpPr>
        <p:grpSpPr>
          <a:xfrm>
            <a:off x="9258300" y="1443291"/>
            <a:ext cx="800100" cy="1104823"/>
            <a:chOff x="8470446" y="2515552"/>
            <a:chExt cx="476250" cy="657633"/>
          </a:xfrm>
        </p:grpSpPr>
        <p:pic>
          <p:nvPicPr>
            <p:cNvPr id="92" name="图形 9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93" name="图形 9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97" name="组合 96"/>
          <p:cNvGrpSpPr/>
          <p:nvPr userDrawn="1"/>
        </p:nvGrpSpPr>
        <p:grpSpPr>
          <a:xfrm>
            <a:off x="2362200" y="3839465"/>
            <a:ext cx="1948996" cy="2691284"/>
            <a:chOff x="8470446" y="2515552"/>
            <a:chExt cx="476250" cy="657633"/>
          </a:xfrm>
        </p:grpSpPr>
        <p:pic>
          <p:nvPicPr>
            <p:cNvPr id="98" name="图形 9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99" name="图形 9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100" name="组合 99"/>
          <p:cNvGrpSpPr/>
          <p:nvPr userDrawn="1"/>
        </p:nvGrpSpPr>
        <p:grpSpPr>
          <a:xfrm>
            <a:off x="827314" y="4587872"/>
            <a:ext cx="1549400" cy="2139499"/>
            <a:chOff x="8470446" y="2515552"/>
            <a:chExt cx="476250" cy="657633"/>
          </a:xfrm>
        </p:grpSpPr>
        <p:pic>
          <p:nvPicPr>
            <p:cNvPr id="101" name="图形 10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02" name="图形 101"/>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103" name="组合 102"/>
          <p:cNvGrpSpPr/>
          <p:nvPr userDrawn="1"/>
        </p:nvGrpSpPr>
        <p:grpSpPr>
          <a:xfrm>
            <a:off x="3619500" y="5172205"/>
            <a:ext cx="800100" cy="1104823"/>
            <a:chOff x="8470446" y="2515552"/>
            <a:chExt cx="476250" cy="657633"/>
          </a:xfrm>
        </p:grpSpPr>
        <p:pic>
          <p:nvPicPr>
            <p:cNvPr id="104" name="图形 10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05" name="图形 104"/>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109" name="组合 108"/>
          <p:cNvGrpSpPr/>
          <p:nvPr userDrawn="1"/>
        </p:nvGrpSpPr>
        <p:grpSpPr>
          <a:xfrm>
            <a:off x="8804275" y="2803630"/>
            <a:ext cx="1948996" cy="2691284"/>
            <a:chOff x="8470446" y="2515552"/>
            <a:chExt cx="476250" cy="657633"/>
          </a:xfrm>
        </p:grpSpPr>
        <p:pic>
          <p:nvPicPr>
            <p:cNvPr id="110" name="图形 10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11" name="图形 1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85" name="组合 84"/>
          <p:cNvGrpSpPr/>
          <p:nvPr userDrawn="1"/>
        </p:nvGrpSpPr>
        <p:grpSpPr>
          <a:xfrm>
            <a:off x="9410700" y="2805268"/>
            <a:ext cx="2413000" cy="3332007"/>
            <a:chOff x="8470446" y="2515552"/>
            <a:chExt cx="476250" cy="657633"/>
          </a:xfrm>
        </p:grpSpPr>
        <p:pic>
          <p:nvPicPr>
            <p:cNvPr id="86" name="图形 8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87" name="图形 8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88" name="组合 87"/>
          <p:cNvGrpSpPr/>
          <p:nvPr userDrawn="1"/>
        </p:nvGrpSpPr>
        <p:grpSpPr>
          <a:xfrm>
            <a:off x="8661400" y="3894391"/>
            <a:ext cx="1854200" cy="2560384"/>
            <a:chOff x="8470446" y="2515552"/>
            <a:chExt cx="476250" cy="657633"/>
          </a:xfrm>
        </p:grpSpPr>
        <p:pic>
          <p:nvPicPr>
            <p:cNvPr id="89" name="图形 8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90" name="图形 8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94" name="组合 93"/>
          <p:cNvGrpSpPr/>
          <p:nvPr userDrawn="1"/>
        </p:nvGrpSpPr>
        <p:grpSpPr>
          <a:xfrm>
            <a:off x="10472738" y="4391326"/>
            <a:ext cx="1541462" cy="2128537"/>
            <a:chOff x="8470446" y="2515552"/>
            <a:chExt cx="476250" cy="657633"/>
          </a:xfrm>
        </p:grpSpPr>
        <p:pic>
          <p:nvPicPr>
            <p:cNvPr id="95" name="图形 9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96" name="图形 9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124" name="组合 123"/>
          <p:cNvGrpSpPr/>
          <p:nvPr userDrawn="1"/>
        </p:nvGrpSpPr>
        <p:grpSpPr>
          <a:xfrm>
            <a:off x="4869081" y="4618776"/>
            <a:ext cx="617320" cy="852430"/>
            <a:chOff x="8470446" y="2515552"/>
            <a:chExt cx="476250" cy="657633"/>
          </a:xfrm>
        </p:grpSpPr>
        <p:pic>
          <p:nvPicPr>
            <p:cNvPr id="125" name="图形 12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26" name="图形 12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127" name="组合 126"/>
          <p:cNvGrpSpPr/>
          <p:nvPr userDrawn="1"/>
        </p:nvGrpSpPr>
        <p:grpSpPr>
          <a:xfrm>
            <a:off x="5983305" y="5191967"/>
            <a:ext cx="1085152" cy="1498439"/>
            <a:chOff x="8470446" y="2515552"/>
            <a:chExt cx="476250" cy="657633"/>
          </a:xfrm>
        </p:grpSpPr>
        <p:pic>
          <p:nvPicPr>
            <p:cNvPr id="128" name="图形 12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129" name="图形 12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4915625" y="2226504"/>
            <a:ext cx="6604863" cy="656792"/>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p:nvPr>
        </p:nvSpPr>
        <p:spPr>
          <a:xfrm>
            <a:off x="4915624" y="2934142"/>
            <a:ext cx="6621677"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8" name="页脚占位符 7"/>
          <p:cNvSpPr>
            <a:spLocks noGrp="1"/>
          </p:cNvSpPr>
          <p:nvPr>
            <p:ph type="ftr" sz="quarter" idx="11"/>
          </p:nvPr>
        </p:nvSpPr>
        <p:spPr/>
        <p:txBody>
          <a:bodyPr/>
          <a:lstStyle/>
          <a:p>
            <a:r>
              <a:rPr lang="en-US" altLang="zh-CN"/>
              <a:t>www.islide.cc </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7" name="页脚占位符 6"/>
          <p:cNvSpPr>
            <a:spLocks noGrp="1"/>
          </p:cNvSpPr>
          <p:nvPr>
            <p:ph type="ftr" sz="quarter" idx="11"/>
          </p:nvPr>
        </p:nvSpPr>
        <p:spPr/>
        <p:txBody>
          <a:bodyPr/>
          <a:lstStyle/>
          <a:p>
            <a:r>
              <a:rPr lang="en-US" altLang="zh-CN"/>
              <a:t>www.islide.cc </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flipH="1">
            <a:off x="177800" y="191058"/>
            <a:ext cx="11186886" cy="6536313"/>
            <a:chOff x="827314" y="191058"/>
            <a:chExt cx="11186886" cy="6536313"/>
          </a:xfrm>
        </p:grpSpPr>
        <p:grpSp>
          <p:nvGrpSpPr>
            <p:cNvPr id="45" name="组合 44"/>
            <p:cNvGrpSpPr/>
            <p:nvPr userDrawn="1"/>
          </p:nvGrpSpPr>
          <p:grpSpPr>
            <a:xfrm>
              <a:off x="10033000" y="191058"/>
              <a:ext cx="1948996" cy="2691284"/>
              <a:chOff x="8470446" y="2515552"/>
              <a:chExt cx="476250" cy="657633"/>
            </a:xfrm>
          </p:grpSpPr>
          <p:pic>
            <p:nvPicPr>
              <p:cNvPr id="46" name="图形 4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47" name="图形 4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48" name="组合 47"/>
            <p:cNvGrpSpPr/>
            <p:nvPr userDrawn="1"/>
          </p:nvGrpSpPr>
          <p:grpSpPr>
            <a:xfrm>
              <a:off x="8077200" y="399384"/>
              <a:ext cx="1549400" cy="2139499"/>
              <a:chOff x="8470446" y="2515552"/>
              <a:chExt cx="476250" cy="657633"/>
            </a:xfrm>
          </p:grpSpPr>
          <p:pic>
            <p:nvPicPr>
              <p:cNvPr id="49" name="图形 4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50" name="图形 4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51" name="组合 50"/>
            <p:cNvGrpSpPr/>
            <p:nvPr userDrawn="1"/>
          </p:nvGrpSpPr>
          <p:grpSpPr>
            <a:xfrm>
              <a:off x="9258300" y="1443291"/>
              <a:ext cx="800100" cy="1104823"/>
              <a:chOff x="8470446" y="2515552"/>
              <a:chExt cx="476250" cy="657633"/>
            </a:xfrm>
          </p:grpSpPr>
          <p:pic>
            <p:nvPicPr>
              <p:cNvPr id="52" name="图形 5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53" name="图形 5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54" name="组合 53"/>
            <p:cNvGrpSpPr/>
            <p:nvPr userDrawn="1"/>
          </p:nvGrpSpPr>
          <p:grpSpPr>
            <a:xfrm>
              <a:off x="2362200" y="3839465"/>
              <a:ext cx="1948996" cy="2691284"/>
              <a:chOff x="8470446" y="2515552"/>
              <a:chExt cx="476250" cy="657633"/>
            </a:xfrm>
          </p:grpSpPr>
          <p:pic>
            <p:nvPicPr>
              <p:cNvPr id="55" name="图形 5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56" name="图形 5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57" name="组合 56"/>
            <p:cNvGrpSpPr/>
            <p:nvPr userDrawn="1"/>
          </p:nvGrpSpPr>
          <p:grpSpPr>
            <a:xfrm>
              <a:off x="827314" y="4587872"/>
              <a:ext cx="1549400" cy="2139499"/>
              <a:chOff x="8470446" y="2515552"/>
              <a:chExt cx="476250" cy="657633"/>
            </a:xfrm>
          </p:grpSpPr>
          <p:pic>
            <p:nvPicPr>
              <p:cNvPr id="58" name="图形 5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59" name="图形 5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60" name="组合 59"/>
            <p:cNvGrpSpPr/>
            <p:nvPr userDrawn="1"/>
          </p:nvGrpSpPr>
          <p:grpSpPr>
            <a:xfrm>
              <a:off x="3619500" y="5172205"/>
              <a:ext cx="800100" cy="1104823"/>
              <a:chOff x="8470446" y="2515552"/>
              <a:chExt cx="476250" cy="657633"/>
            </a:xfrm>
          </p:grpSpPr>
          <p:pic>
            <p:nvPicPr>
              <p:cNvPr id="61" name="图形 6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62" name="图形 61"/>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63" name="组合 62"/>
            <p:cNvGrpSpPr/>
            <p:nvPr userDrawn="1"/>
          </p:nvGrpSpPr>
          <p:grpSpPr>
            <a:xfrm>
              <a:off x="8804275" y="2803630"/>
              <a:ext cx="1948996" cy="2691284"/>
              <a:chOff x="8470446" y="2515552"/>
              <a:chExt cx="476250" cy="657633"/>
            </a:xfrm>
          </p:grpSpPr>
          <p:pic>
            <p:nvPicPr>
              <p:cNvPr id="64" name="图形 6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65" name="图形 64"/>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66" name="组合 65"/>
            <p:cNvGrpSpPr/>
            <p:nvPr userDrawn="1"/>
          </p:nvGrpSpPr>
          <p:grpSpPr>
            <a:xfrm>
              <a:off x="9410700" y="2805268"/>
              <a:ext cx="2413000" cy="3332007"/>
              <a:chOff x="8470446" y="2515552"/>
              <a:chExt cx="476250" cy="657633"/>
            </a:xfrm>
          </p:grpSpPr>
          <p:pic>
            <p:nvPicPr>
              <p:cNvPr id="67" name="图形 6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68" name="图形 6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69" name="组合 68"/>
            <p:cNvGrpSpPr/>
            <p:nvPr userDrawn="1"/>
          </p:nvGrpSpPr>
          <p:grpSpPr>
            <a:xfrm>
              <a:off x="8661400" y="3894391"/>
              <a:ext cx="1854200" cy="2560384"/>
              <a:chOff x="8470446" y="2515552"/>
              <a:chExt cx="476250" cy="657633"/>
            </a:xfrm>
          </p:grpSpPr>
          <p:pic>
            <p:nvPicPr>
              <p:cNvPr id="70" name="图形 69"/>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71" name="图形 7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72" name="组合 71"/>
            <p:cNvGrpSpPr/>
            <p:nvPr userDrawn="1"/>
          </p:nvGrpSpPr>
          <p:grpSpPr>
            <a:xfrm>
              <a:off x="10472738" y="4391326"/>
              <a:ext cx="1541462" cy="2128537"/>
              <a:chOff x="8470446" y="2515552"/>
              <a:chExt cx="476250" cy="657633"/>
            </a:xfrm>
          </p:grpSpPr>
          <p:pic>
            <p:nvPicPr>
              <p:cNvPr id="73" name="图形 7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74" name="图形 7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75" name="组合 74"/>
            <p:cNvGrpSpPr/>
            <p:nvPr userDrawn="1"/>
          </p:nvGrpSpPr>
          <p:grpSpPr>
            <a:xfrm>
              <a:off x="4869081" y="4618776"/>
              <a:ext cx="617320" cy="852430"/>
              <a:chOff x="8470446" y="2515552"/>
              <a:chExt cx="476250" cy="657633"/>
            </a:xfrm>
          </p:grpSpPr>
          <p:pic>
            <p:nvPicPr>
              <p:cNvPr id="76" name="图形 7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77" name="图形 76"/>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nvGrpSpPr>
            <p:cNvPr id="78" name="组合 77"/>
            <p:cNvGrpSpPr/>
            <p:nvPr userDrawn="1"/>
          </p:nvGrpSpPr>
          <p:grpSpPr>
            <a:xfrm>
              <a:off x="5983305" y="5191967"/>
              <a:ext cx="1085152" cy="1498439"/>
              <a:chOff x="8470446" y="2515552"/>
              <a:chExt cx="476250" cy="657633"/>
            </a:xfrm>
          </p:grpSpPr>
          <p:pic>
            <p:nvPicPr>
              <p:cNvPr id="79" name="图形 78"/>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0446" y="2639785"/>
                <a:ext cx="476250" cy="533400"/>
              </a:xfrm>
              <a:prstGeom prst="rect">
                <a:avLst/>
              </a:prstGeom>
            </p:spPr>
          </p:pic>
          <p:pic>
            <p:nvPicPr>
              <p:cNvPr id="80" name="图形 7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556307" y="2515552"/>
                <a:ext cx="352425" cy="409575"/>
              </a:xfrm>
              <a:prstGeom prst="rect">
                <a:avLst/>
              </a:prstGeom>
            </p:spPr>
          </p:pic>
        </p:grpSp>
      </p:grpSp>
      <p:sp>
        <p:nvSpPr>
          <p:cNvPr id="13" name="标题 1"/>
          <p:cNvSpPr>
            <a:spLocks noGrp="1"/>
          </p:cNvSpPr>
          <p:nvPr userDrawn="1">
            <p:ph type="ctrTitle" hasCustomPrompt="1"/>
          </p:nvPr>
        </p:nvSpPr>
        <p:spPr>
          <a:xfrm>
            <a:off x="4528456" y="1377043"/>
            <a:ext cx="4710793" cy="1801221"/>
          </a:xfrm>
        </p:spPr>
        <p:txBody>
          <a:bodyPr anchor="ctr">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528457" y="3828247"/>
            <a:ext cx="4710792" cy="310871"/>
          </a:xfrm>
        </p:spPr>
        <p:txBody>
          <a:bodyPr vert="horz" lIns="91440" tIns="45720" rIns="91440" bIns="45720" rtlCol="0">
            <a:normAutofit/>
          </a:bodyPr>
          <a:lstStyle>
            <a:lvl1pPr marL="0" indent="0" algn="l">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528457" y="4143881"/>
            <a:ext cx="4710792" cy="310871"/>
          </a:xfrm>
        </p:spPr>
        <p:txBody>
          <a:bodyPr vert="horz" lIns="91440" tIns="45720" rIns="91440" bIns="45720" rtlCol="0">
            <a:normAutofit/>
          </a:bodyPr>
          <a:lstStyle>
            <a:lvl1pPr marL="0" indent="0" algn="l">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a:t>www.islide.cc </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667399" y="679072"/>
            <a:ext cx="6835972" cy="1350372"/>
          </a:xfrm>
        </p:spPr>
        <p:txBody>
          <a:bodyPr>
            <a:normAutofit fontScale="90000"/>
          </a:bodyPr>
          <a:lstStyle/>
          <a:p>
            <a:r>
              <a:rPr lang="en-US" altLang="zh-CN" dirty="0"/>
              <a:t>Structure-Level Knowledge Distillation For Multilingual Sequence Labeling</a:t>
            </a:r>
            <a:endParaRPr lang="zh-CN" altLang="en-US" dirty="0"/>
          </a:p>
        </p:txBody>
      </p:sp>
      <p:sp>
        <p:nvSpPr>
          <p:cNvPr id="6" name="文本占位符 5"/>
          <p:cNvSpPr>
            <a:spLocks noGrp="1"/>
          </p:cNvSpPr>
          <p:nvPr>
            <p:ph type="body" sz="quarter" idx="10"/>
          </p:nvPr>
        </p:nvSpPr>
        <p:spPr>
          <a:xfrm>
            <a:off x="1667399" y="2365080"/>
            <a:ext cx="8182934" cy="840945"/>
          </a:xfrm>
        </p:spPr>
        <p:txBody>
          <a:bodyPr/>
          <a:lstStyle/>
          <a:p>
            <a:r>
              <a:rPr lang="en-US" altLang="zh-CN" dirty="0" err="1"/>
              <a:t>Xinyu</a:t>
            </a:r>
            <a:r>
              <a:rPr lang="en-US" altLang="zh-CN" dirty="0"/>
              <a:t> Wang</a:t>
            </a:r>
            <a:r>
              <a:rPr lang="zh-CN" altLang="en-US" dirty="0"/>
              <a:t>，</a:t>
            </a:r>
            <a:r>
              <a:rPr lang="en-US" altLang="zh-CN" dirty="0"/>
              <a:t>Yong Jiang</a:t>
            </a:r>
            <a:r>
              <a:rPr lang="zh-CN" altLang="en-US" dirty="0"/>
              <a:t>，</a:t>
            </a:r>
            <a:r>
              <a:rPr lang="en-US" altLang="zh-CN" dirty="0"/>
              <a:t>Nguyen Bach</a:t>
            </a:r>
            <a:r>
              <a:rPr lang="zh-CN" altLang="en-US" dirty="0"/>
              <a:t>，</a:t>
            </a:r>
            <a:r>
              <a:rPr lang="en-US" altLang="zh-CN" dirty="0"/>
              <a:t>Tao Wang</a:t>
            </a:r>
            <a:r>
              <a:rPr lang="zh-CN" altLang="en-US" dirty="0"/>
              <a:t>，</a:t>
            </a:r>
            <a:r>
              <a:rPr lang="en-US" altLang="zh-CN" dirty="0"/>
              <a:t>Fei Huang</a:t>
            </a:r>
            <a:r>
              <a:rPr lang="zh-CN" altLang="en-US" dirty="0"/>
              <a:t>，</a:t>
            </a:r>
            <a:r>
              <a:rPr lang="en-US" altLang="zh-CN" dirty="0" err="1"/>
              <a:t>Kewei</a:t>
            </a:r>
            <a:r>
              <a:rPr lang="en-US" altLang="zh-CN" dirty="0"/>
              <a:t> Tu</a:t>
            </a:r>
          </a:p>
          <a:p>
            <a:r>
              <a:rPr lang="en-US" altLang="zh-CN" dirty="0" err="1"/>
              <a:t>ShanghaiTech</a:t>
            </a:r>
            <a:r>
              <a:rPr lang="en-US" altLang="zh-CN" dirty="0"/>
              <a:t> University</a:t>
            </a:r>
            <a:r>
              <a:rPr lang="zh-CN" altLang="en-US" dirty="0"/>
              <a:t>，</a:t>
            </a:r>
            <a:r>
              <a:rPr lang="en-US" altLang="zh-CN" dirty="0"/>
              <a:t>Chinese Academy of Sciences</a:t>
            </a:r>
            <a:r>
              <a:rPr lang="zh-CN" altLang="en-US" dirty="0"/>
              <a:t>，</a:t>
            </a:r>
            <a:r>
              <a:rPr lang="en-US" altLang="zh-CN" dirty="0"/>
              <a:t>DAMO Academy Alibaba Group</a:t>
            </a:r>
          </a:p>
        </p:txBody>
      </p:sp>
      <p:sp>
        <p:nvSpPr>
          <p:cNvPr id="7" name="文本占位符 6"/>
          <p:cNvSpPr>
            <a:spLocks noGrp="1"/>
          </p:cNvSpPr>
          <p:nvPr>
            <p:ph type="body" sz="quarter" idx="11"/>
          </p:nvPr>
        </p:nvSpPr>
        <p:spPr>
          <a:xfrm>
            <a:off x="1667399" y="3541661"/>
            <a:ext cx="5045073" cy="248371"/>
          </a:xfrm>
        </p:spPr>
        <p:txBody>
          <a:bodyPr/>
          <a:lstStyle/>
          <a:p>
            <a:r>
              <a:rPr lang="zh-CN" altLang="en-US" b="1" dirty="0"/>
              <a:t>汇报人：屈原斌 </a:t>
            </a:r>
            <a:r>
              <a:rPr lang="en-US" altLang="zh-CN" b="1" dirty="0"/>
              <a:t>2191002033</a:t>
            </a:r>
            <a:endParaRPr lang="en-US" altLang="en-US" b="1" dirty="0"/>
          </a:p>
        </p:txBody>
      </p:sp>
      <p:cxnSp>
        <p:nvCxnSpPr>
          <p:cNvPr id="13" name="直接连接符 12"/>
          <p:cNvCxnSpPr/>
          <p:nvPr/>
        </p:nvCxnSpPr>
        <p:spPr>
          <a:xfrm>
            <a:off x="1403735" y="1354258"/>
            <a:ext cx="0" cy="2400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KD</a:t>
            </a:r>
            <a:r>
              <a:rPr lang="zh-CN" altLang="en-US" dirty="0"/>
              <a:t>方法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10</a:t>
            </a:fld>
            <a:endParaRPr lang="zh-CN" altLang="en-US"/>
          </a:p>
        </p:txBody>
      </p:sp>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8B6F5E2F-16B1-4E63-881A-9F1666D6EA1C}"/>
                  </a:ext>
                </a:extLst>
              </p:cNvPr>
              <p:cNvSpPr/>
              <p:nvPr/>
            </p:nvSpPr>
            <p:spPr>
              <a:xfrm>
                <a:off x="670719" y="1534344"/>
                <a:ext cx="10850562" cy="2671950"/>
              </a:xfrm>
              <a:prstGeom prst="rect">
                <a:avLst/>
              </a:prstGeom>
            </p:spPr>
            <p:txBody>
              <a:bodyPr wrap="square">
                <a:spAutoFit/>
              </a:bodyPr>
              <a:lstStyle/>
              <a:p>
                <a:pPr>
                  <a:lnSpc>
                    <a:spcPct val="125000"/>
                  </a:lnSpc>
                </a:pPr>
                <a:r>
                  <a:rPr lang="en-US" altLang="zh-CN" b="1" dirty="0"/>
                  <a:t>1</a:t>
                </a:r>
                <a:r>
                  <a:rPr lang="zh-CN" altLang="en-US" b="1" dirty="0"/>
                  <a:t>、</a:t>
                </a:r>
                <a:r>
                  <a:rPr lang="en-US" altLang="zh-CN" b="1" dirty="0"/>
                  <a:t>Top-K Distillation</a:t>
                </a:r>
              </a:p>
              <a:p>
                <a:pPr>
                  <a:lnSpc>
                    <a:spcPct val="125000"/>
                  </a:lnSpc>
                </a:pPr>
                <a:endParaRPr lang="en-US" altLang="zh-CN" b="1" dirty="0"/>
              </a:p>
              <a:p>
                <a:pPr>
                  <a:lnSpc>
                    <a:spcPct val="125000"/>
                  </a:lnSpc>
                </a:pPr>
                <a:r>
                  <a:rPr lang="zh-CN" altLang="en-US" dirty="0"/>
                  <a:t>损失函数计算公式：</a:t>
                </a:r>
                <a:endParaRPr lang="en-US" altLang="zh-CN" dirty="0"/>
              </a:p>
              <a:p>
                <a:pPr>
                  <a:lnSpc>
                    <a:spcPct val="125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𝑆𝑡𝑟</m:t>
                          </m:r>
                        </m:sub>
                      </m:sSub>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b="0" i="1" smtClean="0">
                              <a:latin typeface="Cambria Math" panose="02040503050406030204" pitchFamily="18" charset="0"/>
                              <a:ea typeface="Cambria Math" panose="02040503050406030204" pitchFamily="18" charset="0"/>
                            </a:rPr>
                          </m:ctrlPr>
                        </m:naryPr>
                        <m:sub>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𝑡</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𝑦</m:t>
                              </m:r>
                            </m:e>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𝑙𝑜𝑔</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𝑠</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e>
                      </m:nary>
                      <m:r>
                        <a:rPr lang="en-US" altLang="zh-CN" b="0" i="1" smtClean="0">
                          <a:latin typeface="Cambria Math" panose="02040503050406030204" pitchFamily="18" charset="0"/>
                          <a:ea typeface="Cambria Math" panose="02040503050406030204" pitchFamily="18" charset="0"/>
                        </a:rPr>
                        <m:t>             (3)</m:t>
                      </m:r>
                    </m:oMath>
                  </m:oMathPara>
                </a14:m>
                <a:endParaRPr lang="en-US" altLang="zh-CN" dirty="0"/>
              </a:p>
              <a:p>
                <a:pPr marL="742950" lvl="1" indent="-285750">
                  <a:lnSpc>
                    <a:spcPct val="125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代表所有可能的标签序列，随着数据集的增多，呈指数增长</a:t>
                </a:r>
                <a:r>
                  <a:rPr lang="en-US" altLang="zh-CN" dirty="0"/>
                  <a:t>;</a:t>
                </a:r>
              </a:p>
              <a:p>
                <a:pPr marL="742950" lvl="1" indent="-285750">
                  <a:lnSpc>
                    <a:spcPct val="125000"/>
                  </a:lnSpc>
                  <a:buFont typeface="Arial" panose="020B0604020202020204" pitchFamily="34" charset="0"/>
                  <a:buChar char="•"/>
                </a:pPr>
                <a:r>
                  <a:rPr lang="zh-CN" altLang="en-US" dirty="0"/>
                  <a:t>解决方法：通过使用</a:t>
                </a:r>
                <a:r>
                  <a:rPr lang="en-US" altLang="zh-CN" dirty="0"/>
                  <a:t>k</a:t>
                </a:r>
                <a:r>
                  <a:rPr lang="zh-CN" altLang="en-US" dirty="0"/>
                  <a:t>个最佳标签序列对</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p</m:t>
                        </m:r>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oMath>
                </a14:m>
                <a:r>
                  <a:rPr lang="zh-CN" altLang="en-US" dirty="0"/>
                  <a:t>进行逼近来缓解此问题；</a:t>
                </a:r>
                <a:endParaRPr lang="en-US" altLang="zh-CN" dirty="0"/>
              </a:p>
            </p:txBody>
          </p:sp>
        </mc:Choice>
        <mc:Fallback xmlns="">
          <p:sp>
            <p:nvSpPr>
              <p:cNvPr id="40" name="矩形 39">
                <a:extLst>
                  <a:ext uri="{FF2B5EF4-FFF2-40B4-BE49-F238E27FC236}">
                    <a16:creationId xmlns:a16="http://schemas.microsoft.com/office/drawing/2014/main" id="{8B6F5E2F-16B1-4E63-881A-9F1666D6EA1C}"/>
                  </a:ext>
                </a:extLst>
              </p:cNvPr>
              <p:cNvSpPr>
                <a:spLocks noRot="1" noChangeAspect="1" noMove="1" noResize="1" noEditPoints="1" noAdjustHandles="1" noChangeArrowheads="1" noChangeShapeType="1" noTextEdit="1"/>
              </p:cNvSpPr>
              <p:nvPr/>
            </p:nvSpPr>
            <p:spPr>
              <a:xfrm>
                <a:off x="670719" y="1534344"/>
                <a:ext cx="10850562" cy="2671950"/>
              </a:xfrm>
              <a:prstGeom prst="rect">
                <a:avLst/>
              </a:prstGeom>
              <a:blipFill>
                <a:blip r:embed="rId2"/>
                <a:stretch>
                  <a:fillRect l="-449" b="-2740"/>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KD</a:t>
            </a:r>
            <a:r>
              <a:rPr lang="zh-CN" altLang="en-US" dirty="0"/>
              <a:t>方法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11</a:t>
            </a:fld>
            <a:endParaRPr lang="zh-CN" altLang="en-US"/>
          </a:p>
        </p:txBody>
      </p:sp>
      <p:sp>
        <p:nvSpPr>
          <p:cNvPr id="40" name="矩形 39">
            <a:extLst>
              <a:ext uri="{FF2B5EF4-FFF2-40B4-BE49-F238E27FC236}">
                <a16:creationId xmlns:a16="http://schemas.microsoft.com/office/drawing/2014/main" id="{8B6F5E2F-16B1-4E63-881A-9F1666D6EA1C}"/>
              </a:ext>
            </a:extLst>
          </p:cNvPr>
          <p:cNvSpPr/>
          <p:nvPr/>
        </p:nvSpPr>
        <p:spPr>
          <a:xfrm>
            <a:off x="407100" y="2244860"/>
            <a:ext cx="10850562" cy="1754326"/>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9E68F84C-7E4B-4C7F-BA2D-664C379B3B23}"/>
                  </a:ext>
                </a:extLst>
              </p:cNvPr>
              <p:cNvSpPr/>
              <p:nvPr/>
            </p:nvSpPr>
            <p:spPr>
              <a:xfrm>
                <a:off x="669923" y="3630281"/>
                <a:ext cx="10850562" cy="2713372"/>
              </a:xfrm>
              <a:prstGeom prst="rect">
                <a:avLst/>
              </a:prstGeom>
            </p:spPr>
            <p:txBody>
              <a:bodyPr wrap="square">
                <a:spAutoFit/>
              </a:bodyPr>
              <a:lstStyle/>
              <a:p>
                <a:pPr marL="742950" lvl="1" indent="-285750">
                  <a:lnSpc>
                    <a:spcPct val="125000"/>
                  </a:lnSpc>
                  <a:buFont typeface="Arial" panose="020B0604020202020204" pitchFamily="34" charset="0"/>
                  <a:buChar char="•"/>
                </a:pPr>
                <a:r>
                  <a:rPr lang="zh-CN" altLang="en-US" dirty="0"/>
                  <a:t>期望值可以通过从</a:t>
                </a:r>
                <a:r>
                  <a:rPr lang="en-US" altLang="zh-CN" dirty="0"/>
                  <a:t>teacher</a:t>
                </a:r>
                <a:r>
                  <a:rPr lang="zh-CN" altLang="en-US" dirty="0"/>
                  <a:t>分布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中进行抽样来估算；</a:t>
                </a:r>
                <a:endParaRPr lang="en-US" altLang="zh-CN" dirty="0"/>
              </a:p>
              <a:p>
                <a:pPr marL="742950" lvl="1" indent="-285750">
                  <a:lnSpc>
                    <a:spcPct val="125000"/>
                  </a:lnSpc>
                  <a:buFont typeface="Arial" panose="020B0604020202020204" pitchFamily="34" charset="0"/>
                  <a:buChar char="•"/>
                </a:pPr>
                <a:r>
                  <a:rPr lang="zh-CN" altLang="en-US" dirty="0"/>
                  <a:t>使用维比特算法预测 </a:t>
                </a:r>
                <a:r>
                  <a:rPr lang="en-US" altLang="zh-CN" dirty="0"/>
                  <a:t>k-best label sequences </a:t>
                </a:r>
                <a:r>
                  <a:rPr lang="zh-CN" altLang="en-US" dirty="0"/>
                  <a:t>作为抽样；</a:t>
                </a:r>
                <a:endParaRPr lang="en-US" altLang="zh-CN" dirty="0"/>
              </a:p>
              <a:p>
                <a:pPr lvl="1">
                  <a:lnSpc>
                    <a:spcPct val="125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𝑇𝑜𝑝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𝐾</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𝑘</m:t>
                          </m:r>
                        </m:den>
                      </m:f>
                      <m:nary>
                        <m:naryPr>
                          <m:chr m:val="∑"/>
                          <m:supHide m:val="on"/>
                          <m:ctrlPr>
                            <a:rPr lang="en-US" altLang="zh-CN" b="0" i="1" smtClean="0">
                              <a:latin typeface="Cambria Math" panose="02040503050406030204" pitchFamily="18" charset="0"/>
                              <a:ea typeface="Cambria Math" panose="02040503050406030204" pitchFamily="18" charset="0"/>
                            </a:rPr>
                          </m:ctrlPr>
                        </m:naryPr>
                        <m:sub>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𝑦</m:t>
                              </m:r>
                            </m:e>
                          </m:acc>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Τ</m:t>
                          </m:r>
                        </m:sub>
                        <m:sup/>
                        <m:e>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𝑠</m:t>
                                  </m:r>
                                </m:sub>
                              </m:sSub>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𝑦</m:t>
                                      </m:r>
                                    </m:e>
                                  </m:acc>
                                </m:e>
                                <m:e>
                                  <m:r>
                                    <a:rPr lang="en-US" altLang="zh-CN" b="0" i="1" smtClean="0">
                                      <a:latin typeface="Cambria Math" panose="02040503050406030204" pitchFamily="18" charset="0"/>
                                      <a:ea typeface="Cambria Math" panose="02040503050406030204" pitchFamily="18" charset="0"/>
                                    </a:rPr>
                                    <m:t>𝑥</m:t>
                                  </m:r>
                                </m:e>
                              </m:d>
                            </m:e>
                          </m:func>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5</m:t>
                              </m:r>
                            </m:e>
                          </m:d>
                        </m:e>
                      </m:nary>
                    </m:oMath>
                  </m:oMathPara>
                </a14:m>
                <a:endParaRPr lang="en-US" altLang="zh-CN" b="0" dirty="0">
                  <a:ea typeface="Cambria Math" panose="02040503050406030204" pitchFamily="18" charset="0"/>
                </a:endParaRPr>
              </a:p>
              <a:p>
                <a:pPr marL="742950" lvl="1" indent="-285750">
                  <a:lnSpc>
                    <a:spcPct val="125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𝑇</m:t>
                    </m:r>
                  </m:oMath>
                </a14:m>
                <a:r>
                  <a:rPr lang="en-US" altLang="zh-CN" b="0" dirty="0"/>
                  <a:t>- - k-best label sequences</a:t>
                </a:r>
                <a:r>
                  <a:rPr lang="zh-CN" altLang="en-US" b="0" dirty="0"/>
                  <a:t>，</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e>
                          <m:sup>
                            <m:r>
                              <a:rPr lang="en-US" altLang="zh-CN" b="0" i="1" smtClean="0">
                                <a:latin typeface="Cambria Math" panose="02040503050406030204" pitchFamily="18" charset="0"/>
                              </a:rPr>
                              <m:t>𝑘</m:t>
                            </m:r>
                          </m:sup>
                        </m:sSup>
                      </m:e>
                    </m:d>
                    <m:r>
                      <a:rPr lang="en-US" altLang="zh-CN" b="0" i="1" smtClean="0">
                        <a:latin typeface="Cambria Math" panose="02040503050406030204" pitchFamily="18" charset="0"/>
                      </a:rPr>
                      <m:t>.</m:t>
                    </m:r>
                  </m:oMath>
                </a14:m>
                <a:endParaRPr lang="en-US" altLang="zh-CN" dirty="0"/>
              </a:p>
              <a:p>
                <a:pPr marL="742950" lvl="1" indent="-285750">
                  <a:lnSpc>
                    <a:spcPct val="125000"/>
                  </a:lnSpc>
                  <a:buFont typeface="Arial" panose="020B0604020202020204" pitchFamily="34" charset="0"/>
                  <a:buChar char="•"/>
                </a:pPr>
                <a:endParaRPr lang="en-US" altLang="zh-CN" dirty="0"/>
              </a:p>
              <a:p>
                <a:pPr marL="370800" lvl="1" indent="-285750">
                  <a:lnSpc>
                    <a:spcPct val="125000"/>
                  </a:lnSpc>
                  <a:buFont typeface="Arial" panose="020B0604020202020204" pitchFamily="34" charset="0"/>
                  <a:buChar char="•"/>
                </a:pPr>
                <a:r>
                  <a:rPr lang="zh-CN" altLang="en-US" dirty="0"/>
                  <a:t>可以看作是通过</a:t>
                </a:r>
                <a:r>
                  <a:rPr lang="en-US" altLang="zh-CN" dirty="0"/>
                  <a:t>teacher</a:t>
                </a:r>
                <a:r>
                  <a:rPr lang="zh-CN" altLang="en-US" dirty="0"/>
                  <a:t>为每个输入句子生成k个伪目标标签序列来进行数据增强。</a:t>
                </a:r>
                <a:endParaRPr lang="en-US" altLang="zh-CN" dirty="0"/>
              </a:p>
            </p:txBody>
          </p:sp>
        </mc:Choice>
        <mc:Fallback xmlns="">
          <p:sp>
            <p:nvSpPr>
              <p:cNvPr id="6" name="矩形 5">
                <a:extLst>
                  <a:ext uri="{FF2B5EF4-FFF2-40B4-BE49-F238E27FC236}">
                    <a16:creationId xmlns:a16="http://schemas.microsoft.com/office/drawing/2014/main" id="{9E68F84C-7E4B-4C7F-BA2D-664C379B3B23}"/>
                  </a:ext>
                </a:extLst>
              </p:cNvPr>
              <p:cNvSpPr>
                <a:spLocks noRot="1" noChangeAspect="1" noMove="1" noResize="1" noEditPoints="1" noAdjustHandles="1" noChangeArrowheads="1" noChangeShapeType="1" noTextEdit="1"/>
              </p:cNvSpPr>
              <p:nvPr/>
            </p:nvSpPr>
            <p:spPr>
              <a:xfrm>
                <a:off x="669923" y="3630281"/>
                <a:ext cx="10850562" cy="2713372"/>
              </a:xfrm>
              <a:prstGeom prst="rect">
                <a:avLst/>
              </a:prstGeom>
              <a:blipFill>
                <a:blip r:embed="rId2"/>
                <a:stretch>
                  <a:fillRect b="-26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BA2C638-D2BA-494F-AFB7-DE8E9598F03C}"/>
                  </a:ext>
                </a:extLst>
              </p:cNvPr>
              <p:cNvSpPr/>
              <p:nvPr/>
            </p:nvSpPr>
            <p:spPr>
              <a:xfrm>
                <a:off x="669923" y="1557390"/>
                <a:ext cx="10850562" cy="1740605"/>
              </a:xfrm>
              <a:prstGeom prst="rect">
                <a:avLst/>
              </a:prstGeom>
            </p:spPr>
            <p:txBody>
              <a:bodyPr wrap="square">
                <a:spAutoFit/>
              </a:bodyPr>
              <a:lstStyle/>
              <a:p>
                <a:pPr>
                  <a:lnSpc>
                    <a:spcPct val="125000"/>
                  </a:lnSpc>
                </a:pPr>
                <a:r>
                  <a:rPr lang="en-US" altLang="zh-CN" b="1" dirty="0"/>
                  <a:t>1.1</a:t>
                </a:r>
                <a:r>
                  <a:rPr lang="zh-CN" altLang="en-US" b="1" dirty="0"/>
                  <a:t>、直接使用 </a:t>
                </a:r>
                <a:r>
                  <a:rPr lang="en-US" altLang="zh-CN" b="1" dirty="0"/>
                  <a:t>Top-K </a:t>
                </a:r>
                <a:r>
                  <a:rPr lang="zh-CN" altLang="en-US" b="1" dirty="0"/>
                  <a:t>进行蒸馏</a:t>
                </a:r>
                <a:endParaRPr lang="en-US" altLang="zh-CN" b="1" dirty="0"/>
              </a:p>
              <a:p>
                <a:pPr>
                  <a:lnSpc>
                    <a:spcPct val="125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𝑆𝑡𝑟</m:t>
                          </m:r>
                        </m:sub>
                      </m:sSub>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b="0" i="1" smtClean="0">
                              <a:latin typeface="Cambria Math" panose="02040503050406030204" pitchFamily="18" charset="0"/>
                              <a:ea typeface="Cambria Math" panose="02040503050406030204" pitchFamily="18" charset="0"/>
                            </a:rPr>
                          </m:ctrlPr>
                        </m:naryPr>
                        <m:sub>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𝑡</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𝑦</m:t>
                              </m:r>
                            </m:e>
                            <m:e>
                              <m:r>
                                <m:rPr>
                                  <m:sty m:val="p"/>
                                </m:rPr>
                                <a:rPr lang="en-US" altLang="zh-CN" i="1">
                                  <a:latin typeface="Cambria Math" panose="02040503050406030204" pitchFamily="18" charset="0"/>
                                  <a:ea typeface="Cambria Math" panose="02040503050406030204" pitchFamily="18" charset="0"/>
                                </a:rPr>
                                <m:t>x</m:t>
                              </m:r>
                            </m:e>
                          </m:d>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𝑠</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𝑦</m:t>
                                  </m:r>
                                </m:e>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        </m:t>
                              </m:r>
                            </m:e>
                          </m:func>
                          <m:r>
                            <a:rPr lang="en-US" altLang="zh-CN" b="0" i="1" smtClean="0">
                              <a:latin typeface="Cambria Math" panose="02040503050406030204" pitchFamily="18" charset="0"/>
                              <a:ea typeface="Cambria Math" panose="02040503050406030204" pitchFamily="18" charset="0"/>
                            </a:rPr>
                            <m:t>⟹</m:t>
                          </m:r>
                        </m:e>
                      </m:nary>
                    </m:oMath>
                  </m:oMathPara>
                </a14:m>
                <a:endParaRPr lang="en-US" altLang="zh-CN" dirty="0"/>
              </a:p>
              <a:p>
                <a:pPr>
                  <a:lnSpc>
                    <a:spcPct val="125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ℒ</m:t>
                          </m:r>
                        </m:e>
                        <m:sub>
                          <m:r>
                            <a:rPr lang="en-US" altLang="zh-CN" i="1">
                              <a:latin typeface="Cambria Math" panose="02040503050406030204" pitchFamily="18" charset="0"/>
                              <a:ea typeface="Cambria Math" panose="02040503050406030204" pitchFamily="18" charset="0"/>
                            </a:rPr>
                            <m:t>𝑆𝑡𝑟</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𝔼</m:t>
                          </m:r>
                        </m:e>
                        <m: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𝑡</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𝑦</m:t>
                              </m:r>
                            </m:e>
                            <m:e>
                              <m:r>
                                <a:rPr lang="en-US" altLang="zh-CN" i="1">
                                  <a:latin typeface="Cambria Math" panose="02040503050406030204" pitchFamily="18" charset="0"/>
                                  <a:ea typeface="Cambria Math" panose="02040503050406030204" pitchFamily="18" charset="0"/>
                                </a:rPr>
                                <m:t>𝑥</m:t>
                              </m:r>
                            </m:e>
                          </m:d>
                        </m:sub>
                      </m:sSub>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log</m:t>
                          </m:r>
                        </m:fName>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𝑝</m:t>
                              </m:r>
                            </m:e>
                            <m:sub>
                              <m:r>
                                <a:rPr lang="en-US" altLang="zh-CN" i="1">
                                  <a:latin typeface="Cambria Math" panose="02040503050406030204" pitchFamily="18" charset="0"/>
                                  <a:ea typeface="Cambria Math" panose="02040503050406030204" pitchFamily="18" charset="0"/>
                                </a:rPr>
                                <m:t>𝑠</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𝑥</m:t>
                          </m:r>
                          <m:r>
                            <a:rPr lang="en-US" altLang="zh-CN" i="1">
                              <a:latin typeface="Cambria Math" panose="02040503050406030204" pitchFamily="18" charset="0"/>
                              <a:ea typeface="Cambria Math" panose="02040503050406030204" pitchFamily="18" charset="0"/>
                            </a:rPr>
                            <m:t>)]             (4)</m:t>
                          </m:r>
                        </m:e>
                      </m:func>
                    </m:oMath>
                  </m:oMathPara>
                </a14:m>
                <a:endParaRPr lang="zh-CN" altLang="en-US" dirty="0"/>
              </a:p>
            </p:txBody>
          </p:sp>
        </mc:Choice>
        <mc:Fallback xmlns="">
          <p:sp>
            <p:nvSpPr>
              <p:cNvPr id="9" name="矩形 8">
                <a:extLst>
                  <a:ext uri="{FF2B5EF4-FFF2-40B4-BE49-F238E27FC236}">
                    <a16:creationId xmlns:a16="http://schemas.microsoft.com/office/drawing/2014/main" id="{CBA2C638-D2BA-494F-AFB7-DE8E9598F03C}"/>
                  </a:ext>
                </a:extLst>
              </p:cNvPr>
              <p:cNvSpPr>
                <a:spLocks noRot="1" noChangeAspect="1" noMove="1" noResize="1" noEditPoints="1" noAdjustHandles="1" noChangeArrowheads="1" noChangeShapeType="1" noTextEdit="1"/>
              </p:cNvSpPr>
              <p:nvPr/>
            </p:nvSpPr>
            <p:spPr>
              <a:xfrm>
                <a:off x="669923" y="1557390"/>
                <a:ext cx="10850562" cy="1740605"/>
              </a:xfrm>
              <a:prstGeom prst="rect">
                <a:avLst/>
              </a:prstGeom>
              <a:blipFill>
                <a:blip r:embed="rId3"/>
                <a:stretch>
                  <a:fillRect l="-506" b="-10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909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KD</a:t>
            </a:r>
            <a:r>
              <a:rPr lang="zh-CN" altLang="en-US" dirty="0"/>
              <a:t>方法</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12</a:t>
            </a:fld>
            <a:endParaRPr lang="zh-CN" altLang="en-US"/>
          </a:p>
        </p:txBody>
      </p:sp>
      <p:sp>
        <p:nvSpPr>
          <p:cNvPr id="40" name="矩形 39">
            <a:extLst>
              <a:ext uri="{FF2B5EF4-FFF2-40B4-BE49-F238E27FC236}">
                <a16:creationId xmlns:a16="http://schemas.microsoft.com/office/drawing/2014/main" id="{8B6F5E2F-16B1-4E63-881A-9F1666D6EA1C}"/>
              </a:ext>
            </a:extLst>
          </p:cNvPr>
          <p:cNvSpPr/>
          <p:nvPr/>
        </p:nvSpPr>
        <p:spPr>
          <a:xfrm>
            <a:off x="407100" y="2244860"/>
            <a:ext cx="10850562" cy="1754326"/>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BA2C638-D2BA-494F-AFB7-DE8E9598F03C}"/>
                  </a:ext>
                </a:extLst>
              </p:cNvPr>
              <p:cNvSpPr/>
              <p:nvPr/>
            </p:nvSpPr>
            <p:spPr>
              <a:xfrm>
                <a:off x="669923" y="1527885"/>
                <a:ext cx="8082192" cy="3483133"/>
              </a:xfrm>
              <a:prstGeom prst="rect">
                <a:avLst/>
              </a:prstGeom>
            </p:spPr>
            <p:txBody>
              <a:bodyPr wrap="square">
                <a:spAutoFit/>
              </a:bodyPr>
              <a:lstStyle/>
              <a:p>
                <a:r>
                  <a:rPr lang="en-US" altLang="zh-CN" b="1" dirty="0"/>
                  <a:t>1.2</a:t>
                </a:r>
                <a:r>
                  <a:rPr lang="zh-CN" altLang="en-US" b="1" dirty="0"/>
                  <a:t>、</a:t>
                </a:r>
                <a:r>
                  <a:rPr lang="en-US" altLang="zh-CN" b="1" dirty="0"/>
                  <a:t>Weighted Top-K</a:t>
                </a:r>
              </a:p>
              <a:p>
                <a:endParaRPr lang="en-US" altLang="zh-CN" dirty="0"/>
              </a:p>
              <a:p>
                <a:pPr marL="285750" indent="-285750">
                  <a:buFont typeface="Arial" panose="020B0604020202020204" pitchFamily="34" charset="0"/>
                  <a:buChar char="•"/>
                </a:pPr>
                <a:r>
                  <a:rPr lang="en-US" altLang="zh-CN" dirty="0"/>
                  <a:t>Top-K</a:t>
                </a:r>
                <a:r>
                  <a:rPr lang="zh-CN" altLang="en-US" dirty="0"/>
                  <a:t>方法会存在很大的偏差，因为随着</a:t>
                </a:r>
                <a:r>
                  <a:rPr lang="en-US" altLang="zh-CN" dirty="0"/>
                  <a:t>k</a:t>
                </a:r>
                <a:r>
                  <a:rPr lang="zh-CN" altLang="en-US" dirty="0"/>
                  <a:t>的增大，近似值会变差。更好的方法是将权重与</a:t>
                </a:r>
                <a:r>
                  <a:rPr lang="en-US" altLang="zh-CN" dirty="0"/>
                  <a:t>k</a:t>
                </a:r>
                <a:r>
                  <a:rPr lang="zh-CN" altLang="en-US" dirty="0"/>
                  <a:t>个样本相关联，更好的拟合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𝑇𝑜𝑝</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𝑊𝐾</m:t>
                              </m:r>
                            </m:e>
                          </m:d>
                        </m:sub>
                      </m:sSub>
                      <m:r>
                        <a:rPr lang="en-US" altLang="zh-CN" b="0" i="1" smtClean="0">
                          <a:latin typeface="Cambria Math" panose="02040503050406030204" pitchFamily="18" charset="0"/>
                          <a:ea typeface="Cambria Math" panose="02040503050406030204" pitchFamily="18" charset="0"/>
                        </a:rPr>
                        <m:t>=−</m:t>
                      </m:r>
                      <m:nary>
                        <m:naryPr>
                          <m:chr m:val="∑"/>
                          <m:supHide m:val="on"/>
                          <m:ctrlPr>
                            <a:rPr lang="en-US" altLang="zh-CN" b="0" i="1" smtClean="0">
                              <a:latin typeface="Cambria Math" panose="02040503050406030204" pitchFamily="18" charset="0"/>
                              <a:ea typeface="Cambria Math" panose="02040503050406030204" pitchFamily="18" charset="0"/>
                            </a:rPr>
                          </m:ctrlPr>
                        </m:naryPr>
                        <m:sub>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sub>
                        <m:sup/>
                        <m:e>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𝑡</m:t>
                              </m:r>
                            </m:sub>
                            <m:sup>
                              <m:r>
                                <a:rPr lang="en-US" altLang="zh-CN" b="0" i="1" smtClean="0">
                                  <a:latin typeface="Cambria Math" panose="02040503050406030204" pitchFamily="18" charset="0"/>
                                  <a:ea typeface="Cambria Math" panose="02040503050406030204" pitchFamily="18" charset="0"/>
                                </a:rPr>
                                <m:t>′</m:t>
                              </m:r>
                            </m:sup>
                          </m:sSubSup>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𝑦</m:t>
                              </m:r>
                            </m:e>
                            <m:e>
                              <m:r>
                                <a:rPr lang="en-US" altLang="zh-CN" b="0" i="1" smtClean="0">
                                  <a:latin typeface="Cambria Math" panose="02040503050406030204" pitchFamily="18" charset="0"/>
                                  <a:ea typeface="Cambria Math" panose="02040503050406030204" pitchFamily="18" charset="0"/>
                                </a:rPr>
                                <m:t>𝑥</m:t>
                              </m:r>
                            </m:e>
                          </m:d>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𝑠</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𝑦</m:t>
                                  </m:r>
                                </m:e>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6</m:t>
                                  </m:r>
                                </m:e>
                              </m:d>
                            </m:e>
                          </m:func>
                        </m:e>
                      </m:nary>
                    </m:oMath>
                  </m:oMathPara>
                </a14:m>
                <a:endParaRPr lang="en-US" altLang="zh-CN"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num>
                                <m:den>
                                  <m:nary>
                                    <m:naryPr>
                                      <m:chr m:val="∑"/>
                                      <m:supHide m:val="on"/>
                                      <m:ctrlPr>
                                        <a:rPr lang="en-US" altLang="zh-CN" b="0" i="1" smtClean="0">
                                          <a:latin typeface="Cambria Math" panose="02040503050406030204" pitchFamily="18" charset="0"/>
                                        </a:rPr>
                                      </m:ctrlPr>
                                    </m:naryPr>
                                    <m:sub>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𝑦</m:t>
                                          </m:r>
                                        </m:e>
                                      </m:acc>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sub>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𝑡</m:t>
                                          </m:r>
                                        </m:sub>
                                      </m:sSub>
                                      <m:d>
                                        <m:dPr>
                                          <m:ctrlPr>
                                            <a:rPr lang="en-US" altLang="zh-CN" b="0" i="1" smtClean="0">
                                              <a:latin typeface="Cambria Math" panose="02040503050406030204" pitchFamily="18" charset="0"/>
                                              <a:ea typeface="Cambria Math" panose="02040503050406030204" pitchFamily="18" charset="0"/>
                                            </a:rPr>
                                          </m:ctrlPr>
                                        </m:d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𝑦</m:t>
                                              </m:r>
                                            </m:e>
                                          </m:acc>
                                        </m:e>
                                        <m:e>
                                          <m:r>
                                            <a:rPr lang="en-US" altLang="zh-CN" b="0" i="1" smtClean="0">
                                              <a:latin typeface="Cambria Math" panose="02040503050406030204" pitchFamily="18" charset="0"/>
                                              <a:ea typeface="Cambria Math" panose="02040503050406030204" pitchFamily="18" charset="0"/>
                                            </a:rPr>
                                            <m:t>𝑥</m:t>
                                          </m:r>
                                        </m:e>
                                      </m:d>
                                    </m:e>
                                  </m:nary>
                                </m:den>
                              </m:f>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e>
                              <m:r>
                                <a:rPr lang="en-US" altLang="zh-CN" b="0" i="1" smtClean="0">
                                  <a:latin typeface="Cambria Math" panose="02040503050406030204" pitchFamily="18" charset="0"/>
                                </a:rPr>
                                <m:t>0                                  </m:t>
                              </m:r>
                              <m:r>
                                <a:rPr lang="en-US" altLang="zh-CN" b="0" i="1" smtClean="0">
                                  <a:latin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eqArr>
                        </m:e>
                      </m:d>
                      <m:r>
                        <a:rPr lang="en-US" altLang="zh-CN" b="0" i="1" smtClean="0">
                          <a:latin typeface="Cambria Math" panose="02040503050406030204" pitchFamily="18" charset="0"/>
                        </a:rPr>
                        <m:t>                      (7)</m:t>
                      </m:r>
                    </m:oMath>
                  </m:oMathPara>
                </a14:m>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可以看作是</a:t>
                </a:r>
                <a:r>
                  <a:rPr lang="en-US" altLang="zh-CN" dirty="0"/>
                  <a:t>student</a:t>
                </a:r>
                <a:r>
                  <a:rPr lang="zh-CN" altLang="en-US" dirty="0"/>
                  <a:t>学习由</a:t>
                </a:r>
                <a:r>
                  <a:rPr lang="en-US" altLang="zh-CN" dirty="0"/>
                  <a:t>teacher</a:t>
                </a:r>
                <a:r>
                  <a:rPr lang="zh-CN" altLang="en-US" dirty="0"/>
                  <a:t>为每个输入句子生成的伪目标标签序列。</a:t>
                </a:r>
                <a:endParaRPr lang="en-US" altLang="zh-CN" dirty="0"/>
              </a:p>
            </p:txBody>
          </p:sp>
        </mc:Choice>
        <mc:Fallback xmlns="">
          <p:sp>
            <p:nvSpPr>
              <p:cNvPr id="9" name="矩形 8">
                <a:extLst>
                  <a:ext uri="{FF2B5EF4-FFF2-40B4-BE49-F238E27FC236}">
                    <a16:creationId xmlns:a16="http://schemas.microsoft.com/office/drawing/2014/main" id="{CBA2C638-D2BA-494F-AFB7-DE8E9598F03C}"/>
                  </a:ext>
                </a:extLst>
              </p:cNvPr>
              <p:cNvSpPr>
                <a:spLocks noRot="1" noChangeAspect="1" noMove="1" noResize="1" noEditPoints="1" noAdjustHandles="1" noChangeArrowheads="1" noChangeShapeType="1" noTextEdit="1"/>
              </p:cNvSpPr>
              <p:nvPr/>
            </p:nvSpPr>
            <p:spPr>
              <a:xfrm>
                <a:off x="669923" y="1527885"/>
                <a:ext cx="8082192" cy="3483133"/>
              </a:xfrm>
              <a:prstGeom prst="rect">
                <a:avLst/>
              </a:prstGeom>
              <a:blipFill>
                <a:blip r:embed="rId2"/>
                <a:stretch>
                  <a:fillRect l="-679" t="-1051" r="-302" b="-192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9B3DAF90-AF80-4EF7-BD10-59C6C9D4726B}"/>
              </a:ext>
            </a:extLst>
          </p:cNvPr>
          <p:cNvPicPr>
            <a:picLocks noChangeAspect="1"/>
          </p:cNvPicPr>
          <p:nvPr/>
        </p:nvPicPr>
        <p:blipFill>
          <a:blip r:embed="rId3"/>
          <a:stretch>
            <a:fillRect/>
          </a:stretch>
        </p:blipFill>
        <p:spPr>
          <a:xfrm>
            <a:off x="9158268" y="1969283"/>
            <a:ext cx="2362217" cy="2919434"/>
          </a:xfrm>
          <a:prstGeom prst="rect">
            <a:avLst/>
          </a:prstGeom>
        </p:spPr>
      </p:pic>
    </p:spTree>
    <p:extLst>
      <p:ext uri="{BB962C8B-B14F-4D97-AF65-F5344CB8AC3E}">
        <p14:creationId xmlns:p14="http://schemas.microsoft.com/office/powerpoint/2010/main" val="3916784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KD</a:t>
            </a:r>
            <a:r>
              <a:rPr lang="zh-CN" altLang="en-US" dirty="0"/>
              <a:t>方法</a:t>
            </a:r>
          </a:p>
        </p:txBody>
      </p:sp>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21739DF4-3303-467B-B3C1-895280B895DA}"/>
                  </a:ext>
                </a:extLst>
              </p:cNvPr>
              <p:cNvSpPr/>
              <p:nvPr/>
            </p:nvSpPr>
            <p:spPr>
              <a:xfrm>
                <a:off x="669924" y="1516341"/>
                <a:ext cx="10899700" cy="1200329"/>
              </a:xfrm>
              <a:prstGeom prst="rect">
                <a:avLst/>
              </a:prstGeom>
            </p:spPr>
            <p:txBody>
              <a:bodyPr wrap="square">
                <a:spAutoFit/>
              </a:bodyPr>
              <a:lstStyle/>
              <a:p>
                <a:r>
                  <a:rPr lang="en-US" altLang="zh-CN" b="1" dirty="0"/>
                  <a:t>2</a:t>
                </a:r>
                <a:r>
                  <a:rPr lang="zh-CN" altLang="en-US" b="1" dirty="0"/>
                  <a:t>、</a:t>
                </a:r>
                <a:r>
                  <a:rPr lang="en-US" altLang="zh-CN" b="1" dirty="0"/>
                  <a:t>Posterior Distillation</a:t>
                </a:r>
              </a:p>
              <a:p>
                <a:endParaRPr lang="en-US" altLang="zh-CN" b="1" dirty="0"/>
              </a:p>
              <a:p>
                <a:pPr marL="285750" indent="-285750">
                  <a:buFont typeface="Arial" panose="020B0604020202020204" pitchFamily="34" charset="0"/>
                  <a:buChar char="•"/>
                </a:pPr>
                <a:r>
                  <a:rPr lang="zh-CN" altLang="en-US" dirty="0"/>
                  <a:t>对于教师的结构分布，Top-K是近似值，当</a:t>
                </a:r>
                <a:r>
                  <a:rPr lang="en-US" altLang="zh-CN" dirty="0"/>
                  <a:t>k</a:t>
                </a:r>
                <a:r>
                  <a:rPr lang="zh-CN" altLang="en-US" dirty="0"/>
                  <a:t>很大时，Top-K变得很慢。 作者提出了第二种方法，根据可精确计算的局部分布</a:t>
                </a:r>
                <a14:m>
                  <m:oMath xmlns:m="http://schemas.openxmlformats.org/officeDocument/2006/math">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提取结构级（</a:t>
                </a:r>
                <a:r>
                  <a:rPr lang="en-US" altLang="zh-CN" dirty="0"/>
                  <a:t>structure-level</a:t>
                </a:r>
                <a:r>
                  <a:rPr lang="zh-CN" altLang="en-US" dirty="0"/>
                  <a:t>）知识。</a:t>
                </a:r>
              </a:p>
            </p:txBody>
          </p:sp>
        </mc:Choice>
        <mc:Fallback xmlns="">
          <p:sp>
            <p:nvSpPr>
              <p:cNvPr id="38" name="矩形 37">
                <a:extLst>
                  <a:ext uri="{FF2B5EF4-FFF2-40B4-BE49-F238E27FC236}">
                    <a16:creationId xmlns:a16="http://schemas.microsoft.com/office/drawing/2014/main" id="{21739DF4-3303-467B-B3C1-895280B895DA}"/>
                  </a:ext>
                </a:extLst>
              </p:cNvPr>
              <p:cNvSpPr>
                <a:spLocks noRot="1" noChangeAspect="1" noMove="1" noResize="1" noEditPoints="1" noAdjustHandles="1" noChangeArrowheads="1" noChangeShapeType="1" noTextEdit="1"/>
              </p:cNvSpPr>
              <p:nvPr/>
            </p:nvSpPr>
            <p:spPr>
              <a:xfrm>
                <a:off x="669924" y="1516341"/>
                <a:ext cx="10899700" cy="1200329"/>
              </a:xfrm>
              <a:prstGeom prst="rect">
                <a:avLst/>
              </a:prstGeom>
              <a:blipFill>
                <a:blip r:embed="rId2"/>
                <a:stretch>
                  <a:fillRect l="-503" t="-3046" b="-7107"/>
                </a:stretch>
              </a:blipFill>
            </p:spPr>
            <p:txBody>
              <a:bodyPr/>
              <a:lstStyle/>
              <a:p>
                <a:r>
                  <a:rPr lang="zh-CN" altLang="en-US">
                    <a:noFill/>
                  </a:rPr>
                  <a:t> </a:t>
                </a:r>
              </a:p>
            </p:txBody>
          </p:sp>
        </mc:Fallback>
      </mc:AlternateContent>
      <p:pic>
        <p:nvPicPr>
          <p:cNvPr id="39" name="图片 38">
            <a:extLst>
              <a:ext uri="{FF2B5EF4-FFF2-40B4-BE49-F238E27FC236}">
                <a16:creationId xmlns:a16="http://schemas.microsoft.com/office/drawing/2014/main" id="{169F3188-34A8-456D-A9CB-932988C6C827}"/>
              </a:ext>
            </a:extLst>
          </p:cNvPr>
          <p:cNvPicPr>
            <a:picLocks noChangeAspect="1"/>
          </p:cNvPicPr>
          <p:nvPr/>
        </p:nvPicPr>
        <p:blipFill>
          <a:blip r:embed="rId3"/>
          <a:stretch>
            <a:fillRect/>
          </a:stretch>
        </p:blipFill>
        <p:spPr>
          <a:xfrm>
            <a:off x="6771716" y="2903078"/>
            <a:ext cx="4057680" cy="3686202"/>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A1C7B0F-8BD4-4570-BEA6-649848732410}"/>
                  </a:ext>
                </a:extLst>
              </p:cNvPr>
              <p:cNvSpPr txBox="1"/>
              <p:nvPr/>
            </p:nvSpPr>
            <p:spPr>
              <a:xfrm>
                <a:off x="669924" y="3296816"/>
                <a:ext cx="5410071" cy="9135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𝑃𝑜𝑠</m:t>
                          </m:r>
                          <m:r>
                            <a:rPr lang="en-US" altLang="zh-CN" b="0" i="1" smtClean="0">
                              <a:latin typeface="Cambria Math" panose="02040503050406030204" pitchFamily="18" charset="0"/>
                              <a:ea typeface="Cambria Math" panose="02040503050406030204" pitchFamily="18" charset="0"/>
                            </a:rPr>
                            <m:t>.</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𝑛</m:t>
                          </m:r>
                        </m:sup>
                        <m:e>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𝑡</m:t>
                                  </m:r>
                                </m:sub>
                              </m:sSub>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e>
                                  <m:r>
                                    <a:rPr lang="en-US" altLang="zh-CN" b="0" i="1" smtClean="0">
                                      <a:latin typeface="Cambria Math" panose="02040503050406030204" pitchFamily="18" charset="0"/>
                                      <a:ea typeface="Cambria Math" panose="02040503050406030204" pitchFamily="18" charset="0"/>
                                    </a:rPr>
                                    <m:t>𝑥</m:t>
                                  </m:r>
                                </m:e>
                              </m:d>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𝑞</m:t>
                                      </m:r>
                                    </m:e>
                                    <m:sub>
                                      <m:r>
                                        <a:rPr lang="en-US" altLang="zh-CN" b="0" i="1" smtClean="0">
                                          <a:latin typeface="Cambria Math" panose="02040503050406030204" pitchFamily="18" charset="0"/>
                                          <a:ea typeface="Cambria Math" panose="02040503050406030204" pitchFamily="18" charset="0"/>
                                        </a:rPr>
                                        <m:t>𝑠</m:t>
                                      </m:r>
                                    </m:sub>
                                  </m:sSub>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e>
                                      <m:r>
                                        <a:rPr lang="en-US" altLang="zh-CN" b="0" i="1" smtClean="0">
                                          <a:latin typeface="Cambria Math" panose="02040503050406030204" pitchFamily="18" charset="0"/>
                                          <a:ea typeface="Cambria Math" panose="02040503050406030204" pitchFamily="18" charset="0"/>
                                        </a:rPr>
                                        <m:t>𝑥</m:t>
                                      </m:r>
                                    </m:e>
                                  </m:d>
                                </m:e>
                              </m:func>
                              <m:r>
                                <a:rPr lang="en-US" altLang="zh-CN" b="0" i="1" smtClean="0">
                                  <a:latin typeface="Cambria Math" panose="02040503050406030204" pitchFamily="18" charset="0"/>
                                  <a:ea typeface="Cambria Math" panose="02040503050406030204" pitchFamily="18" charset="0"/>
                                </a:rPr>
                                <m:t> </m:t>
                              </m:r>
                            </m:e>
                          </m:nary>
                          <m:r>
                            <a:rPr lang="en-US" altLang="zh-CN" b="0" i="1" smtClean="0">
                              <a:latin typeface="Cambria Math" panose="02040503050406030204" pitchFamily="18" charset="0"/>
                              <a:ea typeface="Cambria Math" panose="02040503050406030204" pitchFamily="18" charset="0"/>
                            </a:rPr>
                            <m:t>      (8)</m:t>
                          </m:r>
                        </m:e>
                      </m:nary>
                    </m:oMath>
                  </m:oMathPara>
                </a14:m>
                <a:endParaRPr lang="zh-CN" altLang="en-US" dirty="0"/>
              </a:p>
            </p:txBody>
          </p:sp>
        </mc:Choice>
        <mc:Fallback xmlns="">
          <p:sp>
            <p:nvSpPr>
              <p:cNvPr id="3" name="文本框 2">
                <a:extLst>
                  <a:ext uri="{FF2B5EF4-FFF2-40B4-BE49-F238E27FC236}">
                    <a16:creationId xmlns:a16="http://schemas.microsoft.com/office/drawing/2014/main" id="{EA1C7B0F-8BD4-4570-BEA6-649848732410}"/>
                  </a:ext>
                </a:extLst>
              </p:cNvPr>
              <p:cNvSpPr txBox="1">
                <a:spLocks noRot="1" noChangeAspect="1" noMove="1" noResize="1" noEditPoints="1" noAdjustHandles="1" noChangeArrowheads="1" noChangeShapeType="1" noTextEdit="1"/>
              </p:cNvSpPr>
              <p:nvPr/>
            </p:nvSpPr>
            <p:spPr>
              <a:xfrm>
                <a:off x="669924" y="3296816"/>
                <a:ext cx="5410071" cy="913583"/>
              </a:xfrm>
              <a:prstGeom prst="rect">
                <a:avLst/>
              </a:prstGeom>
              <a:blipFill>
                <a:blip r:embed="rId4"/>
                <a:stretch>
                  <a:fillRect/>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14</a:t>
            </a:fld>
            <a:endParaRPr lang="zh-CN" altLang="en-US"/>
          </a:p>
        </p:txBody>
      </p:sp>
      <p:sp>
        <p:nvSpPr>
          <p:cNvPr id="6" name="标题 1">
            <a:extLst>
              <a:ext uri="{FF2B5EF4-FFF2-40B4-BE49-F238E27FC236}">
                <a16:creationId xmlns:a16="http://schemas.microsoft.com/office/drawing/2014/main" id="{1AD52EC2-4E70-49F3-B97F-472D1142CD58}"/>
              </a:ext>
            </a:extLst>
          </p:cNvPr>
          <p:cNvSpPr>
            <a:spLocks noGrp="1"/>
          </p:cNvSpPr>
          <p:nvPr>
            <p:ph type="title"/>
          </p:nvPr>
        </p:nvSpPr>
        <p:spPr>
          <a:xfrm>
            <a:off x="669924" y="1"/>
            <a:ext cx="10850563" cy="1028699"/>
          </a:xfrm>
        </p:spPr>
        <p:txBody>
          <a:bodyPr/>
          <a:lstStyle/>
          <a:p>
            <a:r>
              <a:rPr lang="en-US" altLang="zh-CN" dirty="0"/>
              <a:t>Multilingual Knowledge Distillation</a:t>
            </a:r>
            <a:endParaRPr lang="zh-CN" altLang="en-US" dirty="0"/>
          </a:p>
        </p:txBody>
      </p:sp>
      <p:pic>
        <p:nvPicPr>
          <p:cNvPr id="3" name="图片 2">
            <a:extLst>
              <a:ext uri="{FF2B5EF4-FFF2-40B4-BE49-F238E27FC236}">
                <a16:creationId xmlns:a16="http://schemas.microsoft.com/office/drawing/2014/main" id="{9E780536-92FC-4F85-9796-645D2FFF4253}"/>
              </a:ext>
            </a:extLst>
          </p:cNvPr>
          <p:cNvPicPr>
            <a:picLocks noChangeAspect="1"/>
          </p:cNvPicPr>
          <p:nvPr/>
        </p:nvPicPr>
        <p:blipFill rotWithShape="1">
          <a:blip r:embed="rId2"/>
          <a:srcRect b="37233"/>
          <a:stretch/>
        </p:blipFill>
        <p:spPr>
          <a:xfrm>
            <a:off x="669924" y="1181877"/>
            <a:ext cx="5058126" cy="5058585"/>
          </a:xfrm>
          <a:prstGeom prst="rect">
            <a:avLst/>
          </a:prstGeom>
        </p:spPr>
      </p:pic>
      <p:pic>
        <p:nvPicPr>
          <p:cNvPr id="11" name="图片 10">
            <a:extLst>
              <a:ext uri="{FF2B5EF4-FFF2-40B4-BE49-F238E27FC236}">
                <a16:creationId xmlns:a16="http://schemas.microsoft.com/office/drawing/2014/main" id="{9AFD751A-2474-43E3-B78C-45FA9E21DC51}"/>
              </a:ext>
            </a:extLst>
          </p:cNvPr>
          <p:cNvPicPr>
            <a:picLocks noChangeAspect="1"/>
          </p:cNvPicPr>
          <p:nvPr/>
        </p:nvPicPr>
        <p:blipFill>
          <a:blip r:embed="rId3"/>
          <a:stretch>
            <a:fillRect/>
          </a:stretch>
        </p:blipFill>
        <p:spPr>
          <a:xfrm>
            <a:off x="6095205" y="3336067"/>
            <a:ext cx="4921138" cy="2904395"/>
          </a:xfrm>
          <a:prstGeom prst="rect">
            <a:avLst/>
          </a:prstGeom>
        </p:spPr>
      </p:pic>
    </p:spTree>
    <p:extLst>
      <p:ext uri="{BB962C8B-B14F-4D97-AF65-F5344CB8AC3E}">
        <p14:creationId xmlns:p14="http://schemas.microsoft.com/office/powerpoint/2010/main" val="269786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rmAutofit/>
          </a:bodyPr>
          <a:lstStyle/>
          <a:p>
            <a:r>
              <a:rPr lang="zh-CN" altLang="en-US" dirty="0"/>
              <a:t>实验结论</a:t>
            </a:r>
          </a:p>
        </p:txBody>
      </p:sp>
      <p:sp>
        <p:nvSpPr>
          <p:cNvPr id="39" name="文本框 76"/>
          <p:cNvSpPr txBox="1"/>
          <p:nvPr/>
        </p:nvSpPr>
        <p:spPr>
          <a:xfrm>
            <a:off x="2173178" y="1991626"/>
            <a:ext cx="1698172" cy="178334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dirty="0">
                <a:solidFill>
                  <a:schemeClr val="accent1"/>
                </a:solidFill>
                <a:latin typeface="Impact" panose="020B0806030902050204" pitchFamily="34" charset="0"/>
              </a:rPr>
              <a:t>/03</a:t>
            </a:r>
          </a:p>
        </p:txBody>
      </p:sp>
      <p:cxnSp>
        <p:nvCxnSpPr>
          <p:cNvPr id="14" name="直接连接符 13"/>
          <p:cNvCxnSpPr/>
          <p:nvPr/>
        </p:nvCxnSpPr>
        <p:spPr>
          <a:xfrm>
            <a:off x="4525248" y="1846384"/>
            <a:ext cx="0" cy="24003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16</a:t>
            </a:fld>
            <a:endParaRPr lang="zh-CN" altLang="en-US"/>
          </a:p>
        </p:txBody>
      </p:sp>
      <p:pic>
        <p:nvPicPr>
          <p:cNvPr id="79" name="图片 78">
            <a:extLst>
              <a:ext uri="{FF2B5EF4-FFF2-40B4-BE49-F238E27FC236}">
                <a16:creationId xmlns:a16="http://schemas.microsoft.com/office/drawing/2014/main" id="{D0A39C8E-0E9A-431E-B4B1-01D154001588}"/>
              </a:ext>
            </a:extLst>
          </p:cNvPr>
          <p:cNvPicPr>
            <a:picLocks noChangeAspect="1"/>
          </p:cNvPicPr>
          <p:nvPr/>
        </p:nvPicPr>
        <p:blipFill>
          <a:blip r:embed="rId2"/>
          <a:stretch>
            <a:fillRect/>
          </a:stretch>
        </p:blipFill>
        <p:spPr>
          <a:xfrm>
            <a:off x="1414429" y="1144368"/>
            <a:ext cx="9363143" cy="5534289"/>
          </a:xfrm>
          <a:prstGeom prst="rect">
            <a:avLst/>
          </a:prstGeom>
        </p:spPr>
      </p:pic>
      <p:sp>
        <p:nvSpPr>
          <p:cNvPr id="5" name="标题 1">
            <a:extLst>
              <a:ext uri="{FF2B5EF4-FFF2-40B4-BE49-F238E27FC236}">
                <a16:creationId xmlns:a16="http://schemas.microsoft.com/office/drawing/2014/main" id="{E038DB91-DEC7-4969-905A-D0D2091D34E5}"/>
              </a:ext>
            </a:extLst>
          </p:cNvPr>
          <p:cNvSpPr>
            <a:spLocks noGrp="1"/>
          </p:cNvSpPr>
          <p:nvPr>
            <p:ph type="title"/>
          </p:nvPr>
        </p:nvSpPr>
        <p:spPr>
          <a:xfrm>
            <a:off x="669924" y="1"/>
            <a:ext cx="10850563" cy="1028699"/>
          </a:xfrm>
        </p:spPr>
        <p:txBody>
          <a:bodyPr/>
          <a:lstStyle/>
          <a:p>
            <a:r>
              <a:rPr lang="zh-CN" altLang="en-US" dirty="0"/>
              <a:t>结果分析</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17</a:t>
            </a:fld>
            <a:endParaRPr lang="zh-CN" altLang="en-US"/>
          </a:p>
        </p:txBody>
      </p:sp>
      <p:pic>
        <p:nvPicPr>
          <p:cNvPr id="2" name="图片 1">
            <a:extLst>
              <a:ext uri="{FF2B5EF4-FFF2-40B4-BE49-F238E27FC236}">
                <a16:creationId xmlns:a16="http://schemas.microsoft.com/office/drawing/2014/main" id="{F2F9AD92-4D27-463B-A427-73EF1B7BECA5}"/>
              </a:ext>
            </a:extLst>
          </p:cNvPr>
          <p:cNvPicPr>
            <a:picLocks noChangeAspect="1"/>
          </p:cNvPicPr>
          <p:nvPr/>
        </p:nvPicPr>
        <p:blipFill>
          <a:blip r:embed="rId2"/>
          <a:stretch>
            <a:fillRect/>
          </a:stretch>
        </p:blipFill>
        <p:spPr>
          <a:xfrm>
            <a:off x="1688274" y="1111523"/>
            <a:ext cx="8815452" cy="2971822"/>
          </a:xfrm>
          <a:prstGeom prst="rect">
            <a:avLst/>
          </a:prstGeom>
        </p:spPr>
      </p:pic>
      <p:sp>
        <p:nvSpPr>
          <p:cNvPr id="5" name="标题 1">
            <a:extLst>
              <a:ext uri="{FF2B5EF4-FFF2-40B4-BE49-F238E27FC236}">
                <a16:creationId xmlns:a16="http://schemas.microsoft.com/office/drawing/2014/main" id="{706B2B59-61DA-4ABC-8C8E-8D7ADA1E1275}"/>
              </a:ext>
            </a:extLst>
          </p:cNvPr>
          <p:cNvSpPr>
            <a:spLocks noGrp="1"/>
          </p:cNvSpPr>
          <p:nvPr>
            <p:ph type="title"/>
          </p:nvPr>
        </p:nvSpPr>
        <p:spPr>
          <a:xfrm>
            <a:off x="669924" y="1"/>
            <a:ext cx="10850563" cy="1028699"/>
          </a:xfrm>
        </p:spPr>
        <p:txBody>
          <a:bodyPr/>
          <a:lstStyle/>
          <a:p>
            <a:r>
              <a:rPr lang="zh-CN" altLang="en-US" dirty="0"/>
              <a:t>结果分析</a:t>
            </a:r>
          </a:p>
        </p:txBody>
      </p:sp>
      <p:sp>
        <p:nvSpPr>
          <p:cNvPr id="8" name="矩形 7">
            <a:extLst>
              <a:ext uri="{FF2B5EF4-FFF2-40B4-BE49-F238E27FC236}">
                <a16:creationId xmlns:a16="http://schemas.microsoft.com/office/drawing/2014/main" id="{4611DB53-3507-4ED3-AF17-251C0D8E83D3}"/>
              </a:ext>
            </a:extLst>
          </p:cNvPr>
          <p:cNvSpPr/>
          <p:nvPr/>
        </p:nvSpPr>
        <p:spPr>
          <a:xfrm>
            <a:off x="669923" y="4138520"/>
            <a:ext cx="10850563" cy="2484013"/>
          </a:xfrm>
          <a:prstGeom prst="rect">
            <a:avLst/>
          </a:prstGeom>
        </p:spPr>
        <p:txBody>
          <a:bodyPr wrap="square">
            <a:spAutoFit/>
          </a:bodyPr>
          <a:lstStyle/>
          <a:p>
            <a:pPr>
              <a:lnSpc>
                <a:spcPct val="125000"/>
              </a:lnSpc>
            </a:pPr>
            <a:r>
              <a:rPr lang="zh-CN" altLang="en-US" dirty="0"/>
              <a:t>分析：</a:t>
            </a:r>
            <a:endParaRPr lang="en-US" altLang="zh-CN" dirty="0"/>
          </a:p>
          <a:p>
            <a:pPr marL="342900" indent="-342900">
              <a:lnSpc>
                <a:spcPct val="125000"/>
              </a:lnSpc>
              <a:buFont typeface="+mj-lt"/>
              <a:buAutoNum type="arabicPeriod"/>
            </a:pPr>
            <a:r>
              <a:rPr lang="zh-CN" altLang="en-US" dirty="0"/>
              <a:t>在多语言环境中，BiLSTM-Softmax模型在大多数情况下的性能均不如BiLSTM-CRF模型</a:t>
            </a:r>
            <a:r>
              <a:rPr lang="en-US" altLang="zh-CN" dirty="0"/>
              <a:t>;</a:t>
            </a:r>
          </a:p>
          <a:p>
            <a:pPr marL="342900" indent="-342900">
              <a:lnSpc>
                <a:spcPct val="125000"/>
              </a:lnSpc>
              <a:buFont typeface="+mj-lt"/>
              <a:buAutoNum type="arabicPeriod"/>
            </a:pPr>
            <a:r>
              <a:rPr lang="zh-CN" altLang="en-US" dirty="0"/>
              <a:t>单语言教师模型优于多语学生模型</a:t>
            </a:r>
            <a:r>
              <a:rPr lang="en-US" altLang="zh-CN" dirty="0"/>
              <a:t>;</a:t>
            </a:r>
          </a:p>
          <a:p>
            <a:pPr marL="342900" indent="-342900">
              <a:lnSpc>
                <a:spcPct val="125000"/>
              </a:lnSpc>
              <a:buFont typeface="+mj-lt"/>
              <a:buAutoNum type="arabicPeriod"/>
            </a:pPr>
            <a:r>
              <a:rPr lang="en-US" altLang="zh-CN" dirty="0"/>
              <a:t>Emission </a:t>
            </a:r>
            <a:r>
              <a:rPr lang="zh-CN" altLang="en-US" dirty="0"/>
              <a:t>无法进行知识迁移学习；</a:t>
            </a:r>
            <a:endParaRPr lang="en-US" altLang="zh-CN" dirty="0"/>
          </a:p>
          <a:p>
            <a:pPr marL="342900" indent="-342900">
              <a:lnSpc>
                <a:spcPct val="125000"/>
              </a:lnSpc>
              <a:buFont typeface="+mj-lt"/>
              <a:buAutoNum type="arabicPeriod"/>
            </a:pPr>
            <a:r>
              <a:rPr lang="en-US" altLang="zh-CN" dirty="0"/>
              <a:t>Top-K </a:t>
            </a:r>
            <a:r>
              <a:rPr lang="zh-CN" altLang="en-US" dirty="0"/>
              <a:t>和</a:t>
            </a:r>
            <a:r>
              <a:rPr lang="en-US" altLang="zh-CN" dirty="0"/>
              <a:t> Top-WK </a:t>
            </a:r>
            <a:r>
              <a:rPr lang="zh-CN" altLang="en-US" dirty="0"/>
              <a:t>方法优于</a:t>
            </a:r>
            <a:r>
              <a:rPr lang="en-US" altLang="zh-CN" dirty="0"/>
              <a:t>baseline</a:t>
            </a:r>
            <a:r>
              <a:rPr lang="zh-CN" altLang="en-US" dirty="0"/>
              <a:t>；</a:t>
            </a:r>
            <a:endParaRPr lang="en-US" altLang="zh-CN" dirty="0"/>
          </a:p>
          <a:p>
            <a:pPr marL="342900" indent="-342900">
              <a:lnSpc>
                <a:spcPct val="125000"/>
              </a:lnSpc>
              <a:buFont typeface="+mj-lt"/>
              <a:buAutoNum type="arabicPeriod"/>
            </a:pPr>
            <a:r>
              <a:rPr lang="en-US" altLang="zh-CN" dirty="0"/>
              <a:t>Posterior </a:t>
            </a:r>
            <a:r>
              <a:rPr lang="zh-CN" altLang="en-US" dirty="0"/>
              <a:t>方法在大多数任务上均达到最佳性能；</a:t>
            </a:r>
            <a:endParaRPr lang="en-US" altLang="zh-CN" dirty="0"/>
          </a:p>
          <a:p>
            <a:pPr marL="342900" indent="-342900">
              <a:lnSpc>
                <a:spcPct val="125000"/>
              </a:lnSpc>
              <a:buFont typeface="+mj-lt"/>
              <a:buAutoNum type="arabicPeriod"/>
            </a:pPr>
            <a:r>
              <a:rPr lang="en-US" altLang="zh-CN" dirty="0"/>
              <a:t>Top-WK + Posterior</a:t>
            </a:r>
            <a:r>
              <a:rPr lang="zh-CN" altLang="en-US" dirty="0"/>
              <a:t>方法介于</a:t>
            </a:r>
            <a:r>
              <a:rPr lang="en-US" altLang="zh-CN" dirty="0"/>
              <a:t>Tok-WK</a:t>
            </a:r>
            <a:r>
              <a:rPr lang="zh-CN" altLang="en-US" dirty="0"/>
              <a:t>和</a:t>
            </a:r>
            <a:r>
              <a:rPr lang="en-US" altLang="zh-CN" dirty="0"/>
              <a:t>Posterior</a:t>
            </a:r>
            <a:r>
              <a:rPr lang="zh-CN" altLang="en-US" dirty="0"/>
              <a:t>之间；</a:t>
            </a:r>
          </a:p>
        </p:txBody>
      </p:sp>
    </p:spTree>
    <p:extLst>
      <p:ext uri="{BB962C8B-B14F-4D97-AF65-F5344CB8AC3E}">
        <p14:creationId xmlns:p14="http://schemas.microsoft.com/office/powerpoint/2010/main" val="323852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18</a:t>
            </a:fld>
            <a:endParaRPr lang="zh-CN" altLang="en-US"/>
          </a:p>
        </p:txBody>
      </p:sp>
      <p:sp>
        <p:nvSpPr>
          <p:cNvPr id="5" name="标题 1">
            <a:extLst>
              <a:ext uri="{FF2B5EF4-FFF2-40B4-BE49-F238E27FC236}">
                <a16:creationId xmlns:a16="http://schemas.microsoft.com/office/drawing/2014/main" id="{706B2B59-61DA-4ABC-8C8E-8D7ADA1E1275}"/>
              </a:ext>
            </a:extLst>
          </p:cNvPr>
          <p:cNvSpPr>
            <a:spLocks noGrp="1"/>
          </p:cNvSpPr>
          <p:nvPr>
            <p:ph type="title"/>
          </p:nvPr>
        </p:nvSpPr>
        <p:spPr>
          <a:xfrm>
            <a:off x="669924" y="1"/>
            <a:ext cx="10850563" cy="1028699"/>
          </a:xfrm>
        </p:spPr>
        <p:txBody>
          <a:bodyPr/>
          <a:lstStyle/>
          <a:p>
            <a:r>
              <a:rPr lang="zh-CN" altLang="en-US" dirty="0"/>
              <a:t>结果分析</a:t>
            </a:r>
          </a:p>
        </p:txBody>
      </p:sp>
      <p:sp>
        <p:nvSpPr>
          <p:cNvPr id="8" name="矩形 7">
            <a:extLst>
              <a:ext uri="{FF2B5EF4-FFF2-40B4-BE49-F238E27FC236}">
                <a16:creationId xmlns:a16="http://schemas.microsoft.com/office/drawing/2014/main" id="{4611DB53-3507-4ED3-AF17-251C0D8E83D3}"/>
              </a:ext>
            </a:extLst>
          </p:cNvPr>
          <p:cNvSpPr/>
          <p:nvPr/>
        </p:nvSpPr>
        <p:spPr>
          <a:xfrm>
            <a:off x="669923" y="4138520"/>
            <a:ext cx="10850563" cy="1445267"/>
          </a:xfrm>
          <a:prstGeom prst="rect">
            <a:avLst/>
          </a:prstGeom>
        </p:spPr>
        <p:txBody>
          <a:bodyPr wrap="square">
            <a:spAutoFit/>
          </a:bodyPr>
          <a:lstStyle/>
          <a:p>
            <a:pPr>
              <a:lnSpc>
                <a:spcPct val="125000"/>
              </a:lnSpc>
            </a:pPr>
            <a:r>
              <a:rPr lang="zh-CN" altLang="en-US" dirty="0"/>
              <a:t>分析：</a:t>
            </a:r>
            <a:endParaRPr lang="en-US" altLang="zh-CN" dirty="0"/>
          </a:p>
          <a:p>
            <a:pPr marL="342900" indent="-342900">
              <a:lnSpc>
                <a:spcPct val="125000"/>
              </a:lnSpc>
              <a:buFont typeface="+mj-lt"/>
              <a:buAutoNum type="arabicPeriod"/>
            </a:pPr>
            <a:r>
              <a:rPr lang="zh-CN" altLang="en-US" dirty="0"/>
              <a:t>教师模型中特定于语言的功能限制了在新语言上的通用性导致教师模型效果很差；</a:t>
            </a:r>
            <a:endParaRPr lang="en-US" altLang="zh-CN" dirty="0"/>
          </a:p>
          <a:p>
            <a:pPr marL="342900" indent="-342900">
              <a:lnSpc>
                <a:spcPct val="125000"/>
              </a:lnSpc>
              <a:buFont typeface="+mj-lt"/>
              <a:buAutoNum type="arabicPeriod"/>
            </a:pPr>
            <a:r>
              <a:rPr lang="zh-CN" altLang="en-US" dirty="0"/>
              <a:t>多语言模型在所有语言上均优于基线；</a:t>
            </a:r>
            <a:endParaRPr lang="en-US" altLang="zh-CN" dirty="0"/>
          </a:p>
          <a:p>
            <a:pPr marL="342900" indent="-342900">
              <a:lnSpc>
                <a:spcPct val="125000"/>
              </a:lnSpc>
              <a:buFont typeface="+mj-lt"/>
              <a:buAutoNum type="arabicPeriod"/>
            </a:pPr>
            <a:r>
              <a:rPr lang="en-US" altLang="zh-CN" dirty="0"/>
              <a:t>emission</a:t>
            </a:r>
            <a:r>
              <a:rPr lang="zh-CN" altLang="en-US" dirty="0"/>
              <a:t>略低于</a:t>
            </a:r>
            <a:r>
              <a:rPr lang="en-US" altLang="zh-CN" dirty="0"/>
              <a:t>baseline</a:t>
            </a:r>
            <a:r>
              <a:rPr lang="zh-CN" altLang="en-US" dirty="0"/>
              <a:t>，再次表明其在知识提炼中无效。</a:t>
            </a:r>
          </a:p>
        </p:txBody>
      </p:sp>
      <p:pic>
        <p:nvPicPr>
          <p:cNvPr id="3" name="图片 2">
            <a:extLst>
              <a:ext uri="{FF2B5EF4-FFF2-40B4-BE49-F238E27FC236}">
                <a16:creationId xmlns:a16="http://schemas.microsoft.com/office/drawing/2014/main" id="{B04B3766-2FEB-402D-A542-93F5D9E73506}"/>
              </a:ext>
            </a:extLst>
          </p:cNvPr>
          <p:cNvPicPr>
            <a:picLocks noChangeAspect="1"/>
          </p:cNvPicPr>
          <p:nvPr/>
        </p:nvPicPr>
        <p:blipFill>
          <a:blip r:embed="rId2"/>
          <a:stretch>
            <a:fillRect/>
          </a:stretch>
        </p:blipFill>
        <p:spPr>
          <a:xfrm>
            <a:off x="1416013" y="1909849"/>
            <a:ext cx="9358381" cy="1619262"/>
          </a:xfrm>
          <a:prstGeom prst="rect">
            <a:avLst/>
          </a:prstGeom>
        </p:spPr>
      </p:pic>
      <p:sp>
        <p:nvSpPr>
          <p:cNvPr id="6" name="文本框 5">
            <a:extLst>
              <a:ext uri="{FF2B5EF4-FFF2-40B4-BE49-F238E27FC236}">
                <a16:creationId xmlns:a16="http://schemas.microsoft.com/office/drawing/2014/main" id="{B286D264-0DCD-4072-9E7C-10FBA8B3BD60}"/>
              </a:ext>
            </a:extLst>
          </p:cNvPr>
          <p:cNvSpPr txBox="1"/>
          <p:nvPr/>
        </p:nvSpPr>
        <p:spPr>
          <a:xfrm>
            <a:off x="669923" y="1334777"/>
            <a:ext cx="2223750" cy="369332"/>
          </a:xfrm>
          <a:prstGeom prst="rect">
            <a:avLst/>
          </a:prstGeom>
          <a:noFill/>
        </p:spPr>
        <p:txBody>
          <a:bodyPr wrap="none" rtlCol="0">
            <a:spAutoFit/>
          </a:bodyPr>
          <a:lstStyle/>
          <a:p>
            <a:r>
              <a:rPr lang="en-US" altLang="zh-CN" b="1" dirty="0"/>
              <a:t>Zero-shot Transfer</a:t>
            </a:r>
            <a:endParaRPr lang="zh-CN" altLang="en-US" b="1" dirty="0"/>
          </a:p>
        </p:txBody>
      </p:sp>
    </p:spTree>
    <p:extLst>
      <p:ext uri="{BB962C8B-B14F-4D97-AF65-F5344CB8AC3E}">
        <p14:creationId xmlns:p14="http://schemas.microsoft.com/office/powerpoint/2010/main" val="314464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19</a:t>
            </a:fld>
            <a:endParaRPr lang="zh-CN" altLang="en-US"/>
          </a:p>
        </p:txBody>
      </p:sp>
      <p:sp>
        <p:nvSpPr>
          <p:cNvPr id="5" name="标题 1">
            <a:extLst>
              <a:ext uri="{FF2B5EF4-FFF2-40B4-BE49-F238E27FC236}">
                <a16:creationId xmlns:a16="http://schemas.microsoft.com/office/drawing/2014/main" id="{706B2B59-61DA-4ABC-8C8E-8D7ADA1E1275}"/>
              </a:ext>
            </a:extLst>
          </p:cNvPr>
          <p:cNvSpPr>
            <a:spLocks noGrp="1"/>
          </p:cNvSpPr>
          <p:nvPr>
            <p:ph type="title"/>
          </p:nvPr>
        </p:nvSpPr>
        <p:spPr>
          <a:xfrm>
            <a:off x="669924" y="1"/>
            <a:ext cx="10850563" cy="1028699"/>
          </a:xfrm>
        </p:spPr>
        <p:txBody>
          <a:bodyPr/>
          <a:lstStyle/>
          <a:p>
            <a:r>
              <a:rPr lang="zh-CN" altLang="en-US" dirty="0"/>
              <a:t>结果分析</a:t>
            </a:r>
          </a:p>
        </p:txBody>
      </p:sp>
      <p:sp>
        <p:nvSpPr>
          <p:cNvPr id="8" name="矩形 7">
            <a:extLst>
              <a:ext uri="{FF2B5EF4-FFF2-40B4-BE49-F238E27FC236}">
                <a16:creationId xmlns:a16="http://schemas.microsoft.com/office/drawing/2014/main" id="{4611DB53-3507-4ED3-AF17-251C0D8E83D3}"/>
              </a:ext>
            </a:extLst>
          </p:cNvPr>
          <p:cNvSpPr/>
          <p:nvPr/>
        </p:nvSpPr>
        <p:spPr>
          <a:xfrm>
            <a:off x="669923" y="4138520"/>
            <a:ext cx="10850563" cy="1445267"/>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dirty="0"/>
              <a:t>保持学生模型的设置不变，在</a:t>
            </a:r>
            <a:r>
              <a:rPr lang="en-US" altLang="zh-CN" dirty="0" err="1"/>
              <a:t>CoNLL</a:t>
            </a:r>
            <a:r>
              <a:rPr lang="en-US" altLang="zh-CN" dirty="0"/>
              <a:t> NER</a:t>
            </a:r>
            <a:r>
              <a:rPr lang="zh-CN" altLang="en-US" dirty="0"/>
              <a:t>任务的四个数据集上仅使用</a:t>
            </a:r>
            <a:r>
              <a:rPr lang="en-US" altLang="zh-CN" dirty="0"/>
              <a:t>M-BERT</a:t>
            </a:r>
            <a:r>
              <a:rPr lang="zh-CN" altLang="en-US" dirty="0"/>
              <a:t>嵌入来训练的单语言教师模型，使用</a:t>
            </a:r>
            <a:r>
              <a:rPr lang="en-US" altLang="zh-CN" dirty="0"/>
              <a:t>posterior</a:t>
            </a:r>
            <a:r>
              <a:rPr lang="zh-CN" altLang="en-US" dirty="0"/>
              <a:t>方法进行蒸馏作为对比。</a:t>
            </a:r>
            <a:endParaRPr lang="en-US" altLang="zh-CN" dirty="0"/>
          </a:p>
          <a:p>
            <a:pPr marL="285750" indent="-285750">
              <a:lnSpc>
                <a:spcPct val="125000"/>
              </a:lnSpc>
              <a:buFont typeface="Arial" panose="020B0604020202020204" pitchFamily="34" charset="0"/>
              <a:buChar char="•"/>
            </a:pPr>
            <a:r>
              <a:rPr lang="zh-CN" altLang="en-US" dirty="0"/>
              <a:t>在这种情况下，</a:t>
            </a:r>
            <a:r>
              <a:rPr lang="en-US" altLang="zh-CN" dirty="0"/>
              <a:t>posterior</a:t>
            </a:r>
            <a:r>
              <a:rPr lang="zh-CN" altLang="en-US" dirty="0"/>
              <a:t>不仅优于</a:t>
            </a:r>
            <a:r>
              <a:rPr lang="en-US" altLang="zh-CN" dirty="0"/>
              <a:t>baseline</a:t>
            </a:r>
            <a:r>
              <a:rPr lang="zh-CN" altLang="en-US" dirty="0"/>
              <a:t>，而且平均优于</a:t>
            </a:r>
            <a:r>
              <a:rPr lang="en-US" altLang="zh-CN" dirty="0"/>
              <a:t>teacher</a:t>
            </a:r>
            <a:r>
              <a:rPr lang="zh-CN" altLang="en-US" dirty="0"/>
              <a:t>。 这表明，当教师具有与学生相同的</a:t>
            </a:r>
            <a:r>
              <a:rPr lang="en-US" altLang="zh-CN" dirty="0"/>
              <a:t>token embedding</a:t>
            </a:r>
            <a:r>
              <a:rPr lang="zh-CN" altLang="en-US" dirty="0"/>
              <a:t>时，我们的方法仍然有效</a:t>
            </a:r>
            <a:r>
              <a:rPr lang="en-US" altLang="zh-CN" dirty="0"/>
              <a:t>.</a:t>
            </a:r>
            <a:endParaRPr lang="zh-CN" altLang="en-US" dirty="0"/>
          </a:p>
        </p:txBody>
      </p:sp>
      <p:sp>
        <p:nvSpPr>
          <p:cNvPr id="6" name="文本框 5">
            <a:extLst>
              <a:ext uri="{FF2B5EF4-FFF2-40B4-BE49-F238E27FC236}">
                <a16:creationId xmlns:a16="http://schemas.microsoft.com/office/drawing/2014/main" id="{B286D264-0DCD-4072-9E7C-10FBA8B3BD60}"/>
              </a:ext>
            </a:extLst>
          </p:cNvPr>
          <p:cNvSpPr txBox="1"/>
          <p:nvPr/>
        </p:nvSpPr>
        <p:spPr>
          <a:xfrm>
            <a:off x="669923" y="1334777"/>
            <a:ext cx="2984663" cy="369332"/>
          </a:xfrm>
          <a:prstGeom prst="rect">
            <a:avLst/>
          </a:prstGeom>
          <a:noFill/>
        </p:spPr>
        <p:txBody>
          <a:bodyPr wrap="none" rtlCol="0">
            <a:spAutoFit/>
          </a:bodyPr>
          <a:lstStyle/>
          <a:p>
            <a:r>
              <a:rPr lang="en-US" altLang="zh-CN" b="1" dirty="0"/>
              <a:t>KD with Weaker Teachers</a:t>
            </a:r>
            <a:endParaRPr lang="zh-CN" altLang="en-US" b="1" dirty="0"/>
          </a:p>
        </p:txBody>
      </p:sp>
      <p:pic>
        <p:nvPicPr>
          <p:cNvPr id="9" name="图片 8">
            <a:extLst>
              <a:ext uri="{FF2B5EF4-FFF2-40B4-BE49-F238E27FC236}">
                <a16:creationId xmlns:a16="http://schemas.microsoft.com/office/drawing/2014/main" id="{BE7E2A6E-1C23-4DA5-AA6A-220935D5067F}"/>
              </a:ext>
            </a:extLst>
          </p:cNvPr>
          <p:cNvPicPr>
            <a:picLocks noChangeAspect="1"/>
          </p:cNvPicPr>
          <p:nvPr/>
        </p:nvPicPr>
        <p:blipFill>
          <a:blip r:embed="rId2"/>
          <a:stretch>
            <a:fillRect/>
          </a:stretch>
        </p:blipFill>
        <p:spPr>
          <a:xfrm>
            <a:off x="2724161" y="2098353"/>
            <a:ext cx="6742086" cy="1645923"/>
          </a:xfrm>
          <a:prstGeom prst="rect">
            <a:avLst/>
          </a:prstGeom>
        </p:spPr>
      </p:pic>
    </p:spTree>
    <p:extLst>
      <p:ext uri="{BB962C8B-B14F-4D97-AF65-F5344CB8AC3E}">
        <p14:creationId xmlns:p14="http://schemas.microsoft.com/office/powerpoint/2010/main" val="296108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000" dirty="0"/>
              <a:t>Structure-Level Knowledge Distillation For Multilingual Sequence Labeling</a:t>
            </a:r>
            <a:endParaRPr lang="zh-CN" altLang="en-US" sz="2000" dirty="0"/>
          </a:p>
        </p:txBody>
      </p:sp>
      <p:sp>
        <p:nvSpPr>
          <p:cNvPr id="6" name="ïṡlîḑe"/>
          <p:cNvSpPr txBox="1"/>
          <p:nvPr/>
        </p:nvSpPr>
        <p:spPr bwMode="auto">
          <a:xfrm>
            <a:off x="5449808" y="3893397"/>
            <a:ext cx="6086431" cy="430156"/>
          </a:xfrm>
          <a:prstGeom prst="rect">
            <a:avLst/>
          </a:prstGeom>
          <a:noFill/>
        </p:spPr>
        <p:txBody>
          <a:bodyPr wrap="square" lIns="91440" tIns="45720" rIns="91440" bIns="45720" anchor="ctr">
            <a:normAutofit/>
          </a:bodyPr>
          <a:lstStyle>
            <a:defPPr>
              <a:defRPr lang="zh-CN"/>
            </a:defPPr>
            <a:lvl1pPr>
              <a:defRPr sz="1600" b="1">
                <a:solidFill>
                  <a:schemeClr val="bg1"/>
                </a:solidFill>
              </a:defRPr>
            </a:lvl1pPr>
            <a:lvl2pPr marL="742950" indent="-285750">
              <a:defRPr sz="3200" b="1">
                <a:solidFill>
                  <a:srgbClr val="4D4D4D"/>
                </a:solidFill>
              </a:defRPr>
            </a:lvl2pPr>
            <a:lvl3pPr marL="1143000" indent="-228600">
              <a:defRPr sz="3200" b="1">
                <a:solidFill>
                  <a:srgbClr val="4D4D4D"/>
                </a:solidFill>
              </a:defRPr>
            </a:lvl3pPr>
            <a:lvl4pPr marL="1600200" indent="-228600">
              <a:defRPr sz="3200" b="1">
                <a:solidFill>
                  <a:srgbClr val="4D4D4D"/>
                </a:solidFill>
              </a:defRPr>
            </a:lvl4pPr>
            <a:lvl5pPr marL="2057400" indent="-228600">
              <a:defRPr sz="3200" b="1">
                <a:solidFill>
                  <a:srgbClr val="4D4D4D"/>
                </a:solidFill>
              </a:defRPr>
            </a:lvl5pPr>
            <a:lvl6pPr marL="2514600" indent="-228600" eaLnBrk="0" fontAlgn="base" hangingPunct="0">
              <a:spcBef>
                <a:spcPct val="0"/>
              </a:spcBef>
              <a:spcAft>
                <a:spcPct val="0"/>
              </a:spcAft>
              <a:defRPr sz="3200" b="1">
                <a:solidFill>
                  <a:srgbClr val="4D4D4D"/>
                </a:solidFill>
              </a:defRPr>
            </a:lvl6pPr>
            <a:lvl7pPr marL="2971800" indent="-228600" eaLnBrk="0" fontAlgn="base" hangingPunct="0">
              <a:spcBef>
                <a:spcPct val="0"/>
              </a:spcBef>
              <a:spcAft>
                <a:spcPct val="0"/>
              </a:spcAft>
              <a:defRPr sz="3200" b="1">
                <a:solidFill>
                  <a:srgbClr val="4D4D4D"/>
                </a:solidFill>
              </a:defRPr>
            </a:lvl7pPr>
            <a:lvl8pPr marL="3429000" indent="-228600" eaLnBrk="0" fontAlgn="base" hangingPunct="0">
              <a:spcBef>
                <a:spcPct val="0"/>
              </a:spcBef>
              <a:spcAft>
                <a:spcPct val="0"/>
              </a:spcAft>
              <a:defRPr sz="3200" b="1">
                <a:solidFill>
                  <a:srgbClr val="4D4D4D"/>
                </a:solidFill>
              </a:defRPr>
            </a:lvl8pPr>
            <a:lvl9pPr marL="3886200" indent="-228600" eaLnBrk="0" fontAlgn="base" hangingPunct="0">
              <a:spcBef>
                <a:spcPct val="0"/>
              </a:spcBef>
              <a:spcAft>
                <a:spcPct val="0"/>
              </a:spcAft>
              <a:defRPr sz="3200" b="1">
                <a:solidFill>
                  <a:srgbClr val="4D4D4D"/>
                </a:solidFill>
              </a:defRPr>
            </a:lvl9pPr>
          </a:lstStyle>
          <a:p>
            <a:r>
              <a:rPr lang="zh-CN" altLang="en-US" sz="2000" dirty="0">
                <a:solidFill>
                  <a:schemeClr val="tx1"/>
                </a:solidFill>
              </a:rPr>
              <a:t>蒸馏方法</a:t>
            </a:r>
            <a:endParaRPr lang="en-US" altLang="zh-CN" sz="2000" dirty="0">
              <a:solidFill>
                <a:schemeClr val="tx1"/>
              </a:solidFill>
            </a:endParaRPr>
          </a:p>
        </p:txBody>
      </p:sp>
      <p:sp>
        <p:nvSpPr>
          <p:cNvPr id="8" name="íṡḻíḍè"/>
          <p:cNvSpPr/>
          <p:nvPr/>
        </p:nvSpPr>
        <p:spPr bwMode="auto">
          <a:xfrm>
            <a:off x="4810125" y="3099408"/>
            <a:ext cx="520576" cy="521068"/>
          </a:xfrm>
          <a:prstGeom prst="ellipse">
            <a:avLst/>
          </a:prstGeom>
          <a:solidFill>
            <a:schemeClr val="tx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defRPr/>
            </a:pPr>
            <a:r>
              <a:rPr lang="en-US" altLang="zh-CN" b="1" dirty="0"/>
              <a:t>1</a:t>
            </a:r>
            <a:endParaRPr lang="zh-CN" altLang="en-US" b="1" dirty="0"/>
          </a:p>
        </p:txBody>
      </p:sp>
      <p:sp>
        <p:nvSpPr>
          <p:cNvPr id="9" name="îş1îḓé"/>
          <p:cNvSpPr/>
          <p:nvPr/>
        </p:nvSpPr>
        <p:spPr bwMode="auto">
          <a:xfrm>
            <a:off x="4810125" y="3824901"/>
            <a:ext cx="520576" cy="521068"/>
          </a:xfrm>
          <a:prstGeom prst="ellipse">
            <a:avLst/>
          </a:prstGeom>
          <a:solidFill>
            <a:schemeClr val="tx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defRPr/>
            </a:pPr>
            <a:r>
              <a:rPr lang="en-US" altLang="zh-CN" b="1" dirty="0"/>
              <a:t>2</a:t>
            </a:r>
            <a:endParaRPr lang="zh-CN" altLang="en-US" b="1" dirty="0"/>
          </a:p>
        </p:txBody>
      </p:sp>
      <p:sp>
        <p:nvSpPr>
          <p:cNvPr id="10" name="ïšḻïḍê"/>
          <p:cNvSpPr/>
          <p:nvPr/>
        </p:nvSpPr>
        <p:spPr bwMode="auto">
          <a:xfrm>
            <a:off x="4810125" y="4524984"/>
            <a:ext cx="520576" cy="521068"/>
          </a:xfrm>
          <a:prstGeom prst="ellipse">
            <a:avLst/>
          </a:prstGeom>
          <a:solidFill>
            <a:schemeClr val="tx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defRPr/>
            </a:pPr>
            <a:r>
              <a:rPr lang="en-US" altLang="zh-CN" b="1" dirty="0"/>
              <a:t>3</a:t>
            </a:r>
            <a:endParaRPr lang="zh-CN" altLang="en-US" b="1" dirty="0"/>
          </a:p>
        </p:txBody>
      </p:sp>
      <p:cxnSp>
        <p:nvCxnSpPr>
          <p:cNvPr id="14" name="直接连接符 13"/>
          <p:cNvCxnSpPr/>
          <p:nvPr/>
        </p:nvCxnSpPr>
        <p:spPr bwMode="auto">
          <a:xfrm>
            <a:off x="5571751" y="3706852"/>
            <a:ext cx="5976000" cy="0"/>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cxnSp>
        <p:nvCxnSpPr>
          <p:cNvPr id="15" name="直接连接符 14"/>
          <p:cNvCxnSpPr/>
          <p:nvPr/>
        </p:nvCxnSpPr>
        <p:spPr bwMode="auto">
          <a:xfrm>
            <a:off x="5571751" y="4420644"/>
            <a:ext cx="5976000" cy="0"/>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cxnSp>
        <p:nvCxnSpPr>
          <p:cNvPr id="18" name="直接连接符 17"/>
          <p:cNvCxnSpPr/>
          <p:nvPr/>
        </p:nvCxnSpPr>
        <p:spPr>
          <a:xfrm>
            <a:off x="2837711" y="1970070"/>
            <a:ext cx="0" cy="3086345"/>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9" name="îşḻídé"/>
          <p:cNvSpPr txBox="1"/>
          <p:nvPr/>
        </p:nvSpPr>
        <p:spPr>
          <a:xfrm>
            <a:off x="1588249" y="1919146"/>
            <a:ext cx="1744388" cy="523220"/>
          </a:xfrm>
          <a:prstGeom prst="rect">
            <a:avLst/>
          </a:prstGeom>
          <a:solidFill>
            <a:schemeClr val="bg1"/>
          </a:solidFill>
        </p:spPr>
        <p:txBody>
          <a:bodyPr wrap="square" lIns="91440" tIns="45720" rIns="91440" bIns="45720" rtlCol="0">
            <a:normAutofit/>
          </a:bodyPr>
          <a:lstStyle/>
          <a:p>
            <a:pPr algn="r"/>
            <a:r>
              <a:rPr lang="tr-TR" sz="2800" b="1" dirty="0">
                <a:solidFill>
                  <a:sysClr val="windowText" lastClr="000000"/>
                </a:solidFill>
              </a:rPr>
              <a:t>Contents</a:t>
            </a:r>
          </a:p>
        </p:txBody>
      </p:sp>
      <p:sp>
        <p:nvSpPr>
          <p:cNvPr id="21" name="îśļîḓé"/>
          <p:cNvSpPr txBox="1"/>
          <p:nvPr/>
        </p:nvSpPr>
        <p:spPr bwMode="auto">
          <a:xfrm>
            <a:off x="5449808" y="3179605"/>
            <a:ext cx="608643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背景概述</a:t>
            </a:r>
            <a:endParaRPr lang="en-US" altLang="zh-CN" sz="2000" b="1" dirty="0"/>
          </a:p>
        </p:txBody>
      </p:sp>
      <p:sp>
        <p:nvSpPr>
          <p:cNvPr id="22" name="i$ḻiḍé"/>
          <p:cNvSpPr txBox="1"/>
          <p:nvPr/>
        </p:nvSpPr>
        <p:spPr bwMode="auto">
          <a:xfrm>
            <a:off x="5449808" y="4576413"/>
            <a:ext cx="6086431"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t>实验结论</a:t>
            </a:r>
            <a:endParaRPr lang="en-US" altLang="zh-CN"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t>20</a:t>
            </a:fld>
            <a:endParaRPr lang="zh-CN" altLang="en-US"/>
          </a:p>
        </p:txBody>
      </p:sp>
      <p:sp>
        <p:nvSpPr>
          <p:cNvPr id="5" name="标题 1">
            <a:extLst>
              <a:ext uri="{FF2B5EF4-FFF2-40B4-BE49-F238E27FC236}">
                <a16:creationId xmlns:a16="http://schemas.microsoft.com/office/drawing/2014/main" id="{706B2B59-61DA-4ABC-8C8E-8D7ADA1E1275}"/>
              </a:ext>
            </a:extLst>
          </p:cNvPr>
          <p:cNvSpPr>
            <a:spLocks noGrp="1"/>
          </p:cNvSpPr>
          <p:nvPr>
            <p:ph type="title"/>
          </p:nvPr>
        </p:nvSpPr>
        <p:spPr>
          <a:xfrm>
            <a:off x="669924" y="1"/>
            <a:ext cx="10850563" cy="1028699"/>
          </a:xfrm>
        </p:spPr>
        <p:txBody>
          <a:bodyPr/>
          <a:lstStyle/>
          <a:p>
            <a:r>
              <a:rPr lang="zh-CN" altLang="en-US" dirty="0"/>
              <a:t>结果分析</a:t>
            </a:r>
          </a:p>
        </p:txBody>
      </p:sp>
      <p:sp>
        <p:nvSpPr>
          <p:cNvPr id="8" name="矩形 7">
            <a:extLst>
              <a:ext uri="{FF2B5EF4-FFF2-40B4-BE49-F238E27FC236}">
                <a16:creationId xmlns:a16="http://schemas.microsoft.com/office/drawing/2014/main" id="{4611DB53-3507-4ED3-AF17-251C0D8E83D3}"/>
              </a:ext>
            </a:extLst>
          </p:cNvPr>
          <p:cNvSpPr/>
          <p:nvPr/>
        </p:nvSpPr>
        <p:spPr>
          <a:xfrm>
            <a:off x="7476931" y="2013869"/>
            <a:ext cx="4261270" cy="2830262"/>
          </a:xfrm>
          <a:prstGeom prst="rect">
            <a:avLst/>
          </a:prstGeom>
        </p:spPr>
        <p:txBody>
          <a:bodyPr wrap="square">
            <a:spAutoFit/>
          </a:bodyPr>
          <a:lstStyle/>
          <a:p>
            <a:pPr marL="285750" indent="-285750">
              <a:lnSpc>
                <a:spcPct val="125000"/>
              </a:lnSpc>
              <a:buFont typeface="Arial" panose="020B0604020202020204" pitchFamily="34" charset="0"/>
              <a:buChar char="•"/>
            </a:pPr>
            <a:r>
              <a:rPr lang="zh-CN" altLang="en-US" dirty="0"/>
              <a:t>为了显示</a:t>
            </a:r>
            <a:r>
              <a:rPr lang="en-US" altLang="zh-CN" dirty="0"/>
              <a:t>k</a:t>
            </a:r>
            <a:r>
              <a:rPr lang="zh-CN" altLang="en-US" dirty="0"/>
              <a:t>值如何影响</a:t>
            </a:r>
            <a:r>
              <a:rPr lang="en-US" altLang="zh-CN" dirty="0"/>
              <a:t>Top-K</a:t>
            </a:r>
            <a:r>
              <a:rPr lang="zh-CN" altLang="en-US" dirty="0"/>
              <a:t>和</a:t>
            </a:r>
            <a:r>
              <a:rPr lang="en-US" altLang="zh-CN" dirty="0"/>
              <a:t>Top-WK</a:t>
            </a:r>
            <a:r>
              <a:rPr lang="zh-CN" altLang="en-US" dirty="0"/>
              <a:t>蒸馏方法的性能，我们在</a:t>
            </a:r>
            <a:r>
              <a:rPr lang="en-US" altLang="zh-CN" dirty="0" err="1"/>
              <a:t>CoNLL</a:t>
            </a:r>
            <a:r>
              <a:rPr lang="en-US" altLang="zh-CN" dirty="0"/>
              <a:t> NER</a:t>
            </a:r>
            <a:r>
              <a:rPr lang="zh-CN" altLang="en-US" dirty="0"/>
              <a:t>任务中比较了两种蒸馏方法和不同</a:t>
            </a:r>
            <a:r>
              <a:rPr lang="en-US" altLang="zh-CN" dirty="0"/>
              <a:t>k</a:t>
            </a:r>
            <a:r>
              <a:rPr lang="zh-CN" altLang="en-US" dirty="0"/>
              <a:t>值的模型。 </a:t>
            </a:r>
            <a:endParaRPr lang="en-US" altLang="zh-CN" dirty="0"/>
          </a:p>
          <a:p>
            <a:pPr marL="285750" indent="-285750">
              <a:lnSpc>
                <a:spcPct val="125000"/>
              </a:lnSpc>
              <a:buFont typeface="Arial" panose="020B0604020202020204" pitchFamily="34" charset="0"/>
              <a:buChar char="•"/>
            </a:pPr>
            <a:r>
              <a:rPr lang="zh-CN" altLang="en-US" dirty="0"/>
              <a:t>当</a:t>
            </a:r>
            <a:r>
              <a:rPr lang="en-US" altLang="zh-CN" dirty="0"/>
              <a:t>k</a:t>
            </a:r>
            <a:r>
              <a:rPr lang="zh-CN" altLang="en-US" dirty="0"/>
              <a:t>变大时，</a:t>
            </a:r>
            <a:r>
              <a:rPr lang="en-US" altLang="zh-CN" dirty="0"/>
              <a:t>Top-K</a:t>
            </a:r>
            <a:r>
              <a:rPr lang="zh-CN" altLang="en-US" dirty="0"/>
              <a:t>急剧下降，而</a:t>
            </a:r>
            <a:r>
              <a:rPr lang="en-US" altLang="zh-CN" dirty="0"/>
              <a:t>Top-WK</a:t>
            </a:r>
            <a:r>
              <a:rPr lang="zh-CN" altLang="en-US" dirty="0"/>
              <a:t>稳定运行。 </a:t>
            </a:r>
            <a:endParaRPr lang="en-US" altLang="zh-CN" dirty="0"/>
          </a:p>
          <a:p>
            <a:pPr marL="285750" indent="-285750">
              <a:lnSpc>
                <a:spcPct val="125000"/>
              </a:lnSpc>
              <a:buFont typeface="Arial" panose="020B0604020202020204" pitchFamily="34" charset="0"/>
              <a:buChar char="•"/>
            </a:pPr>
            <a:r>
              <a:rPr lang="en-US" altLang="zh-CN" dirty="0"/>
              <a:t>Top-WK</a:t>
            </a:r>
            <a:r>
              <a:rPr lang="zh-CN" altLang="en-US" dirty="0"/>
              <a:t>对超参数</a:t>
            </a:r>
            <a:r>
              <a:rPr lang="en-US" altLang="zh-CN" dirty="0"/>
              <a:t>k</a:t>
            </a:r>
            <a:r>
              <a:rPr lang="zh-CN" altLang="en-US" dirty="0"/>
              <a:t>不敏感，在实际应用中可能很实用。</a:t>
            </a:r>
          </a:p>
        </p:txBody>
      </p:sp>
      <p:sp>
        <p:nvSpPr>
          <p:cNvPr id="6" name="文本框 5">
            <a:extLst>
              <a:ext uri="{FF2B5EF4-FFF2-40B4-BE49-F238E27FC236}">
                <a16:creationId xmlns:a16="http://schemas.microsoft.com/office/drawing/2014/main" id="{B286D264-0DCD-4072-9E7C-10FBA8B3BD60}"/>
              </a:ext>
            </a:extLst>
          </p:cNvPr>
          <p:cNvSpPr txBox="1"/>
          <p:nvPr/>
        </p:nvSpPr>
        <p:spPr>
          <a:xfrm>
            <a:off x="669923" y="1334777"/>
            <a:ext cx="1962973" cy="369332"/>
          </a:xfrm>
          <a:prstGeom prst="rect">
            <a:avLst/>
          </a:prstGeom>
          <a:noFill/>
        </p:spPr>
        <p:txBody>
          <a:bodyPr wrap="none" rtlCol="0">
            <a:spAutoFit/>
          </a:bodyPr>
          <a:lstStyle/>
          <a:p>
            <a:r>
              <a:rPr lang="en-US" altLang="zh-CN" b="1" dirty="0"/>
              <a:t>k Value in Top-K</a:t>
            </a:r>
            <a:endParaRPr lang="zh-CN" altLang="en-US" b="1" dirty="0"/>
          </a:p>
        </p:txBody>
      </p:sp>
      <p:pic>
        <p:nvPicPr>
          <p:cNvPr id="2" name="图片 1">
            <a:extLst>
              <a:ext uri="{FF2B5EF4-FFF2-40B4-BE49-F238E27FC236}">
                <a16:creationId xmlns:a16="http://schemas.microsoft.com/office/drawing/2014/main" id="{B7C7C210-82D1-4313-A80C-C772CF22F579}"/>
              </a:ext>
            </a:extLst>
          </p:cNvPr>
          <p:cNvPicPr>
            <a:picLocks noChangeAspect="1"/>
          </p:cNvPicPr>
          <p:nvPr/>
        </p:nvPicPr>
        <p:blipFill>
          <a:blip r:embed="rId2"/>
          <a:stretch>
            <a:fillRect/>
          </a:stretch>
        </p:blipFill>
        <p:spPr>
          <a:xfrm>
            <a:off x="669923" y="1946988"/>
            <a:ext cx="5380421" cy="3856658"/>
          </a:xfrm>
          <a:prstGeom prst="rect">
            <a:avLst/>
          </a:prstGeom>
        </p:spPr>
      </p:pic>
    </p:spTree>
    <p:extLst>
      <p:ext uri="{BB962C8B-B14F-4D97-AF65-F5344CB8AC3E}">
        <p14:creationId xmlns:p14="http://schemas.microsoft.com/office/powerpoint/2010/main" val="401779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Thanks.</a:t>
            </a:r>
            <a:endParaRPr lang="zh-CN" altLang="en-US" dirty="0"/>
          </a:p>
        </p:txBody>
      </p:sp>
      <p:sp>
        <p:nvSpPr>
          <p:cNvPr id="6" name="文本占位符 5"/>
          <p:cNvSpPr>
            <a:spLocks noGrp="1"/>
          </p:cNvSpPr>
          <p:nvPr>
            <p:ph type="body" sz="quarter" idx="17"/>
          </p:nvPr>
        </p:nvSpPr>
        <p:spPr/>
        <p:txBody>
          <a:bodyPr>
            <a:normAutofit fontScale="62500" lnSpcReduction="20000"/>
          </a:bodyPr>
          <a:lstStyle/>
          <a:p>
            <a:r>
              <a:rPr lang="en-US" altLang="zh-CN" dirty="0"/>
              <a:t>Structure-Level Knowledge Distillation For Multilingual Sequence Labeling</a:t>
            </a:r>
          </a:p>
        </p:txBody>
      </p:sp>
      <p:sp>
        <p:nvSpPr>
          <p:cNvPr id="7" name="文本占位符 6"/>
          <p:cNvSpPr>
            <a:spLocks noGrp="1"/>
          </p:cNvSpPr>
          <p:nvPr>
            <p:ph type="body" sz="quarter" idx="18"/>
          </p:nvPr>
        </p:nvSpPr>
        <p:spPr/>
        <p:txBody>
          <a:bodyPr>
            <a:normAutofit lnSpcReduction="10000"/>
          </a:bodyPr>
          <a:lstStyle/>
          <a:p>
            <a:r>
              <a:rPr lang="zh-CN" altLang="en-US" dirty="0"/>
              <a:t>屈原斌 </a:t>
            </a:r>
            <a:r>
              <a:rPr lang="en-US" altLang="zh-CN" dirty="0"/>
              <a:t>20200602</a:t>
            </a:r>
          </a:p>
        </p:txBody>
      </p:sp>
      <p:cxnSp>
        <p:nvCxnSpPr>
          <p:cNvPr id="32" name="直接连接符 31"/>
          <p:cNvCxnSpPr/>
          <p:nvPr/>
        </p:nvCxnSpPr>
        <p:spPr>
          <a:xfrm>
            <a:off x="4286879" y="1614174"/>
            <a:ext cx="0" cy="28405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rmAutofit/>
          </a:bodyPr>
          <a:lstStyle/>
          <a:p>
            <a:r>
              <a:rPr lang="zh-CN" altLang="en-US" dirty="0"/>
              <a:t>背景概述</a:t>
            </a:r>
          </a:p>
        </p:txBody>
      </p:sp>
      <p:sp>
        <p:nvSpPr>
          <p:cNvPr id="39" name="文本框 76"/>
          <p:cNvSpPr txBox="1"/>
          <p:nvPr/>
        </p:nvSpPr>
        <p:spPr>
          <a:xfrm>
            <a:off x="2173178" y="1991626"/>
            <a:ext cx="1698172" cy="178334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a:solidFill>
                  <a:schemeClr val="accent1"/>
                </a:solidFill>
                <a:latin typeface="Impact" panose="020B0806030902050204" pitchFamily="34" charset="0"/>
              </a:rPr>
              <a:t>/01</a:t>
            </a:r>
          </a:p>
        </p:txBody>
      </p:sp>
      <p:cxnSp>
        <p:nvCxnSpPr>
          <p:cNvPr id="14" name="直接连接符 13"/>
          <p:cNvCxnSpPr/>
          <p:nvPr/>
        </p:nvCxnSpPr>
        <p:spPr>
          <a:xfrm>
            <a:off x="4525248" y="1846384"/>
            <a:ext cx="0" cy="24003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知识蒸馏（</a:t>
            </a:r>
            <a:r>
              <a:rPr lang="en-US" altLang="zh-CN" dirty="0"/>
              <a:t>Knowledge Distillation</a:t>
            </a:r>
            <a:r>
              <a:rPr lang="zh-CN" altLang="en-US" dirty="0"/>
              <a:t>）</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357" name="矩形 356">
            <a:extLst>
              <a:ext uri="{FF2B5EF4-FFF2-40B4-BE49-F238E27FC236}">
                <a16:creationId xmlns:a16="http://schemas.microsoft.com/office/drawing/2014/main" id="{88DCBACD-D300-496E-9F4D-41C97C9E3567}"/>
              </a:ext>
            </a:extLst>
          </p:cNvPr>
          <p:cNvSpPr/>
          <p:nvPr/>
        </p:nvSpPr>
        <p:spPr>
          <a:xfrm>
            <a:off x="669925" y="1197140"/>
            <a:ext cx="10850562" cy="5600251"/>
          </a:xfrm>
          <a:prstGeom prst="rect">
            <a:avLst/>
          </a:prstGeom>
        </p:spPr>
        <p:txBody>
          <a:bodyPr wrap="square">
            <a:spAutoFit/>
          </a:bodyPr>
          <a:lstStyle/>
          <a:p>
            <a:pPr>
              <a:lnSpc>
                <a:spcPct val="125000"/>
              </a:lnSpc>
            </a:pPr>
            <a:r>
              <a:rPr lang="zh-CN" altLang="en-US" b="1" dirty="0"/>
              <a:t>概念提出：</a:t>
            </a:r>
            <a:endParaRPr lang="en-US" altLang="zh-CN" b="1" dirty="0"/>
          </a:p>
          <a:p>
            <a:pPr marL="285750" indent="-285750">
              <a:lnSpc>
                <a:spcPct val="125000"/>
              </a:lnSpc>
              <a:buFont typeface="Arial" panose="020B0604020202020204" pitchFamily="34" charset="0"/>
              <a:buChar char="•"/>
            </a:pPr>
            <a:r>
              <a:rPr lang="en-US" altLang="zh-CN" dirty="0"/>
              <a:t>Hinton</a:t>
            </a:r>
            <a:r>
              <a:rPr lang="zh-CN" altLang="en-US" dirty="0"/>
              <a:t>的文章</a:t>
            </a:r>
            <a:r>
              <a:rPr lang="en-US" altLang="zh-CN" dirty="0"/>
              <a:t>“Distilling the Knowledge in a Neural Network”</a:t>
            </a:r>
            <a:r>
              <a:rPr lang="zh-CN" altLang="en-US" dirty="0"/>
              <a:t>首次提出了知识蒸馏的概念；</a:t>
            </a:r>
            <a:endParaRPr lang="en-US" altLang="zh-CN" b="1" dirty="0"/>
          </a:p>
          <a:p>
            <a:pPr>
              <a:lnSpc>
                <a:spcPct val="125000"/>
              </a:lnSpc>
            </a:pPr>
            <a:r>
              <a:rPr lang="zh-CN" altLang="en-US" b="1" dirty="0"/>
              <a:t>蒸馏方法：</a:t>
            </a:r>
            <a:endParaRPr lang="en-US" altLang="zh-CN" b="1" dirty="0"/>
          </a:p>
          <a:p>
            <a:pPr marL="285750" indent="-285750">
              <a:lnSpc>
                <a:spcPct val="125000"/>
              </a:lnSpc>
              <a:buFont typeface="Arial" panose="020B0604020202020204" pitchFamily="34" charset="0"/>
              <a:buChar char="•"/>
            </a:pPr>
            <a:r>
              <a:rPr lang="zh-CN" altLang="en-US" dirty="0"/>
              <a:t>通过引入与教师网络（</a:t>
            </a:r>
            <a:r>
              <a:rPr lang="en-US" altLang="zh-CN" dirty="0"/>
              <a:t>teacher network</a:t>
            </a:r>
            <a:r>
              <a:rPr lang="zh-CN" altLang="en-US" dirty="0"/>
              <a:t>：复杂、但推理性能优越）相关的软目标（</a:t>
            </a:r>
            <a:r>
              <a:rPr lang="en-US" altLang="zh-CN" dirty="0"/>
              <a:t>soft-target</a:t>
            </a:r>
            <a:r>
              <a:rPr lang="zh-CN" altLang="en-US" dirty="0"/>
              <a:t>）作为</a:t>
            </a:r>
            <a:r>
              <a:rPr lang="en-US" altLang="zh-CN" dirty="0"/>
              <a:t>total loss</a:t>
            </a:r>
            <a:r>
              <a:rPr lang="zh-CN" altLang="en-US" dirty="0"/>
              <a:t>的一部分，以诱导学生网络（</a:t>
            </a:r>
            <a:r>
              <a:rPr lang="en-US" altLang="zh-CN" dirty="0"/>
              <a:t>student network</a:t>
            </a:r>
            <a:r>
              <a:rPr lang="zh-CN" altLang="en-US" dirty="0"/>
              <a:t>：精简、低复杂度）的训练，实现知识迁移（</a:t>
            </a:r>
            <a:r>
              <a:rPr lang="en-US" altLang="zh-CN" dirty="0"/>
              <a:t>knowledge transfer</a:t>
            </a:r>
            <a:r>
              <a:rPr lang="zh-CN" altLang="en-US" dirty="0"/>
              <a:t>）；</a:t>
            </a:r>
            <a:endParaRPr lang="en-US" altLang="zh-CN" dirty="0"/>
          </a:p>
          <a:p>
            <a:pPr>
              <a:lnSpc>
                <a:spcPct val="125000"/>
              </a:lnSpc>
            </a:pPr>
            <a:r>
              <a:rPr lang="zh-CN" altLang="en-US" b="1" dirty="0"/>
              <a:t>目的：</a:t>
            </a:r>
            <a:endParaRPr lang="en-US" altLang="zh-CN" b="1" dirty="0"/>
          </a:p>
          <a:p>
            <a:pPr marL="285750" indent="-285750">
              <a:lnSpc>
                <a:spcPct val="125000"/>
              </a:lnSpc>
              <a:buFont typeface="Arial" panose="020B0604020202020204" pitchFamily="34" charset="0"/>
              <a:buChar char="•"/>
            </a:pPr>
            <a:r>
              <a:rPr lang="zh-CN" altLang="en-US" dirty="0"/>
              <a:t>希望</a:t>
            </a:r>
            <a:r>
              <a:rPr lang="en-US" altLang="zh-CN" dirty="0"/>
              <a:t>student</a:t>
            </a:r>
            <a:r>
              <a:rPr lang="zh-CN" altLang="en-US" dirty="0"/>
              <a:t>能尽可能逼近亦或是超过</a:t>
            </a:r>
            <a:r>
              <a:rPr lang="en-US" altLang="zh-CN" dirty="0"/>
              <a:t>teacher</a:t>
            </a:r>
            <a:r>
              <a:rPr lang="zh-CN" altLang="en-US" dirty="0"/>
              <a:t>，从而用更少的复杂度来获得类似的预测效果 </a:t>
            </a:r>
            <a:r>
              <a:rPr lang="en-US" altLang="zh-CN" dirty="0"/>
              <a:t>-- </a:t>
            </a:r>
            <a:r>
              <a:rPr lang="zh-CN" altLang="en-US" dirty="0"/>
              <a:t>压缩出一个较小的、「便宜」的模型；</a:t>
            </a:r>
            <a:endParaRPr lang="en-US" altLang="zh-CN" dirty="0"/>
          </a:p>
          <a:p>
            <a:pPr marL="742950" lvl="1" indent="-285750">
              <a:lnSpc>
                <a:spcPct val="125000"/>
              </a:lnSpc>
              <a:buFont typeface="Wingdings" panose="05000000000000000000" pitchFamily="2" charset="2"/>
              <a:buChar char="ü"/>
            </a:pPr>
            <a:r>
              <a:rPr lang="zh-CN" altLang="en-US" dirty="0"/>
              <a:t>压缩模型；</a:t>
            </a:r>
            <a:endParaRPr lang="en-US" altLang="zh-CN" dirty="0"/>
          </a:p>
          <a:p>
            <a:pPr marL="742950" lvl="1" indent="-285750">
              <a:lnSpc>
                <a:spcPct val="125000"/>
              </a:lnSpc>
              <a:buFont typeface="Wingdings" panose="05000000000000000000" pitchFamily="2" charset="2"/>
              <a:buChar char="ü"/>
            </a:pPr>
            <a:r>
              <a:rPr lang="zh-CN" altLang="en-US" dirty="0"/>
              <a:t>节省训练成本；</a:t>
            </a:r>
            <a:endParaRPr lang="en-US" altLang="zh-CN" dirty="0"/>
          </a:p>
          <a:p>
            <a:pPr marL="0" lvl="1">
              <a:lnSpc>
                <a:spcPct val="125000"/>
              </a:lnSpc>
            </a:pPr>
            <a:r>
              <a:rPr lang="zh-CN" altLang="en-US" b="1" dirty="0"/>
              <a:t>应用：</a:t>
            </a:r>
            <a:endParaRPr lang="en-US" altLang="zh-CN" b="1" dirty="0"/>
          </a:p>
          <a:p>
            <a:pPr marL="285750" lvl="1" indent="-285750">
              <a:lnSpc>
                <a:spcPct val="125000"/>
              </a:lnSpc>
              <a:buFont typeface="Arial" panose="020B0604020202020204" pitchFamily="34" charset="0"/>
              <a:buChar char="•"/>
            </a:pPr>
            <a:r>
              <a:rPr lang="zh-CN" altLang="en-US" dirty="0"/>
              <a:t>任务：机器翻译、序列标注等，模型：</a:t>
            </a:r>
            <a:r>
              <a:rPr lang="en-US" altLang="zh-CN" dirty="0"/>
              <a:t>Bert</a:t>
            </a:r>
            <a:r>
              <a:rPr lang="zh-CN" altLang="en-US" dirty="0"/>
              <a:t>、</a:t>
            </a:r>
            <a:r>
              <a:rPr lang="en-US" altLang="zh-CN" dirty="0"/>
              <a:t>GPT</a:t>
            </a:r>
            <a:r>
              <a:rPr lang="zh-CN" altLang="en-US" dirty="0"/>
              <a:t>等模型；</a:t>
            </a:r>
            <a:endParaRPr lang="en-US" altLang="zh-CN" dirty="0"/>
          </a:p>
          <a:p>
            <a:pPr marL="742950" lvl="2" indent="-285750">
              <a:lnSpc>
                <a:spcPct val="125000"/>
              </a:lnSpc>
              <a:buFont typeface="Wingdings" panose="05000000000000000000" pitchFamily="2" charset="2"/>
              <a:buChar char="ü"/>
            </a:pPr>
            <a:r>
              <a:rPr lang="en-US" altLang="zh-CN" dirty="0"/>
              <a:t>Distilling the Knowledge in a Neural Network</a:t>
            </a:r>
            <a:r>
              <a:rPr lang="zh-CN" altLang="en-US" dirty="0"/>
              <a:t>；</a:t>
            </a:r>
            <a:endParaRPr lang="en-US" altLang="zh-CN" dirty="0"/>
          </a:p>
          <a:p>
            <a:pPr marL="742950" lvl="2" indent="-285750">
              <a:lnSpc>
                <a:spcPct val="125000"/>
              </a:lnSpc>
              <a:buFont typeface="Wingdings" panose="05000000000000000000" pitchFamily="2" charset="2"/>
              <a:buChar char="ü"/>
            </a:pPr>
            <a:r>
              <a:rPr lang="en-US" altLang="zh-CN" dirty="0" err="1"/>
              <a:t>FastBERT</a:t>
            </a:r>
            <a:r>
              <a:rPr lang="en-US" altLang="zh-CN" dirty="0"/>
              <a:t>: a Self-distilling BERT with Adaptive Inference Time</a:t>
            </a:r>
            <a:r>
              <a:rPr lang="zh-CN" altLang="en-US" dirty="0"/>
              <a:t>；</a:t>
            </a:r>
            <a:endParaRPr lang="en-US" altLang="zh-CN" dirty="0"/>
          </a:p>
          <a:p>
            <a:pPr marL="742950" lvl="2" indent="-285750">
              <a:lnSpc>
                <a:spcPct val="125000"/>
              </a:lnSpc>
              <a:buFont typeface="Wingdings" panose="05000000000000000000" pitchFamily="2" charset="2"/>
              <a:buChar char="ü"/>
            </a:pPr>
            <a:r>
              <a:rPr lang="en-US" altLang="zh-CN" dirty="0"/>
              <a:t>Structure-Level Knowledge Distillation For Multilingual Sequence Labeling</a:t>
            </a:r>
            <a:r>
              <a:rPr lang="zh-CN" altLang="en-US" dirty="0"/>
              <a:t>；</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背景概述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5</a:t>
            </a:fld>
            <a:endParaRPr lang="zh-CN" altLang="en-US"/>
          </a:p>
        </p:txBody>
      </p:sp>
      <p:sp>
        <p:nvSpPr>
          <p:cNvPr id="357" name="矩形 356">
            <a:extLst>
              <a:ext uri="{FF2B5EF4-FFF2-40B4-BE49-F238E27FC236}">
                <a16:creationId xmlns:a16="http://schemas.microsoft.com/office/drawing/2014/main" id="{88DCBACD-D300-496E-9F4D-41C97C9E3567}"/>
              </a:ext>
            </a:extLst>
          </p:cNvPr>
          <p:cNvSpPr/>
          <p:nvPr/>
        </p:nvSpPr>
        <p:spPr>
          <a:xfrm>
            <a:off x="669925" y="1417416"/>
            <a:ext cx="10850562" cy="1722266"/>
          </a:xfrm>
          <a:prstGeom prst="rect">
            <a:avLst/>
          </a:prstGeom>
        </p:spPr>
        <p:txBody>
          <a:bodyPr wrap="square">
            <a:spAutoFit/>
          </a:bodyPr>
          <a:lstStyle/>
          <a:p>
            <a:r>
              <a:rPr lang="zh-CN" altLang="en-US" b="1" dirty="0"/>
              <a:t>研究现状：</a:t>
            </a:r>
            <a:endParaRPr lang="en-US" altLang="zh-CN" b="1" dirty="0"/>
          </a:p>
          <a:p>
            <a:pPr marL="285750" indent="-285750">
              <a:lnSpc>
                <a:spcPct val="125000"/>
              </a:lnSpc>
              <a:buFont typeface="Arial" panose="020B0604020202020204" pitchFamily="34" charset="0"/>
              <a:buChar char="•"/>
            </a:pPr>
            <a:r>
              <a:rPr lang="zh-CN" altLang="en-US" dirty="0"/>
              <a:t>目前大多数工作都只集中在单语言模型的训练；</a:t>
            </a:r>
            <a:endParaRPr lang="en-US" altLang="zh-CN" dirty="0"/>
          </a:p>
          <a:p>
            <a:pPr marL="285750" indent="-285750">
              <a:lnSpc>
                <a:spcPct val="125000"/>
              </a:lnSpc>
              <a:buFont typeface="Arial" panose="020B0604020202020204" pitchFamily="34" charset="0"/>
              <a:buChar char="•"/>
            </a:pPr>
            <a:r>
              <a:rPr lang="zh-CN" altLang="en-US" dirty="0"/>
              <a:t>多语言序列标注的工作主要集中在跨语言的转移学习上，但这些工作仍在训练单语言模型； </a:t>
            </a:r>
            <a:endParaRPr lang="en-US" altLang="zh-CN" dirty="0"/>
          </a:p>
          <a:p>
            <a:pPr marL="285750" indent="-285750">
              <a:lnSpc>
                <a:spcPct val="125000"/>
              </a:lnSpc>
              <a:buFont typeface="Arial" panose="020B0604020202020204" pitchFamily="34" charset="0"/>
              <a:buChar char="•"/>
            </a:pPr>
            <a:r>
              <a:rPr lang="zh-CN" altLang="en-US" dirty="0"/>
              <a:t>Multilingual BERT（M-BERT）在NER和POS标记等任务上实现 </a:t>
            </a:r>
            <a:r>
              <a:rPr lang="en-US" altLang="zh-CN" dirty="0"/>
              <a:t>zero-shot </a:t>
            </a:r>
            <a:r>
              <a:rPr lang="zh-CN" altLang="en-US" dirty="0"/>
              <a:t>跨语言模型迁移，多语言模型的准确性仍然不如使用不同种类的强预训练词表示形式。</a:t>
            </a:r>
            <a:endParaRPr lang="en-US" altLang="zh-CN" dirty="0"/>
          </a:p>
        </p:txBody>
      </p:sp>
      <p:sp>
        <p:nvSpPr>
          <p:cNvPr id="358" name="矩形 357">
            <a:extLst>
              <a:ext uri="{FF2B5EF4-FFF2-40B4-BE49-F238E27FC236}">
                <a16:creationId xmlns:a16="http://schemas.microsoft.com/office/drawing/2014/main" id="{0775CA5A-4FDA-4C6B-A3EA-B3A868FF896D}"/>
              </a:ext>
            </a:extLst>
          </p:cNvPr>
          <p:cNvSpPr/>
          <p:nvPr/>
        </p:nvSpPr>
        <p:spPr>
          <a:xfrm>
            <a:off x="670719" y="3528398"/>
            <a:ext cx="10850562" cy="1791516"/>
          </a:xfrm>
          <a:prstGeom prst="rect">
            <a:avLst/>
          </a:prstGeom>
        </p:spPr>
        <p:txBody>
          <a:bodyPr wrap="square">
            <a:spAutoFit/>
          </a:bodyPr>
          <a:lstStyle/>
          <a:p>
            <a:pPr>
              <a:lnSpc>
                <a:spcPct val="125000"/>
              </a:lnSpc>
            </a:pPr>
            <a:r>
              <a:rPr lang="zh-CN" altLang="en-US" dirty="0"/>
              <a:t>针对上面的问题，作者提出了使用知识蒸馏的方法来进行多语言模型的迁移学习：</a:t>
            </a:r>
            <a:endParaRPr lang="en-US" altLang="zh-CN" dirty="0"/>
          </a:p>
          <a:p>
            <a:pPr marL="285750" indent="-285750">
              <a:lnSpc>
                <a:spcPct val="125000"/>
              </a:lnSpc>
              <a:buFont typeface="Arial" panose="020B0604020202020204" pitchFamily="34" charset="0"/>
              <a:buChar char="•"/>
            </a:pPr>
            <a:r>
              <a:rPr lang="zh-CN" altLang="en-US" dirty="0"/>
              <a:t>主要的思路：将多个单语言模型（</a:t>
            </a:r>
            <a:r>
              <a:rPr lang="en-US" altLang="zh-CN" dirty="0"/>
              <a:t>teacher</a:t>
            </a:r>
            <a:r>
              <a:rPr lang="zh-CN" altLang="en-US" dirty="0"/>
              <a:t>）的知识结构蒸馏到单个多语言模型（</a:t>
            </a:r>
            <a:r>
              <a:rPr lang="en-US" altLang="zh-CN" dirty="0"/>
              <a:t>student</a:t>
            </a:r>
            <a:r>
              <a:rPr lang="zh-CN" altLang="en-US" dirty="0"/>
              <a:t>）；</a:t>
            </a:r>
            <a:endParaRPr lang="en-US" altLang="zh-CN" dirty="0"/>
          </a:p>
          <a:p>
            <a:pPr marL="285750" indent="-285750">
              <a:lnSpc>
                <a:spcPct val="125000"/>
              </a:lnSpc>
              <a:buFont typeface="Arial" panose="020B0604020202020204" pitchFamily="34" charset="0"/>
              <a:buChar char="•"/>
            </a:pPr>
            <a:r>
              <a:rPr lang="zh-CN" altLang="en-US" dirty="0"/>
              <a:t>两种知识蒸馏的方法：</a:t>
            </a:r>
            <a:endParaRPr lang="en-US" altLang="zh-CN" dirty="0"/>
          </a:p>
          <a:p>
            <a:pPr marL="742950" lvl="1" indent="-285750">
              <a:lnSpc>
                <a:spcPct val="125000"/>
              </a:lnSpc>
              <a:buFont typeface="Wingdings" panose="05000000000000000000" pitchFamily="2" charset="2"/>
              <a:buChar char="ü"/>
            </a:pPr>
            <a:r>
              <a:rPr lang="zh-CN" altLang="en-US" dirty="0"/>
              <a:t>通过一种近似方法最小化</a:t>
            </a:r>
            <a:r>
              <a:rPr lang="en-US" altLang="zh-CN" dirty="0"/>
              <a:t>student</a:t>
            </a:r>
            <a:r>
              <a:rPr lang="zh-CN" altLang="en-US" dirty="0"/>
              <a:t>和</a:t>
            </a:r>
            <a:r>
              <a:rPr lang="en-US" altLang="zh-CN" dirty="0"/>
              <a:t>teacher</a:t>
            </a:r>
            <a:r>
              <a:rPr lang="zh-CN" altLang="en-US" dirty="0"/>
              <a:t>的全局序列结构分布之间的差异</a:t>
            </a:r>
            <a:r>
              <a:rPr lang="en-US" altLang="zh-CN" dirty="0"/>
              <a:t>;</a:t>
            </a:r>
          </a:p>
          <a:p>
            <a:pPr marL="742950" lvl="1" indent="-285750">
              <a:lnSpc>
                <a:spcPct val="125000"/>
              </a:lnSpc>
              <a:buFont typeface="Wingdings" panose="05000000000000000000" pitchFamily="2" charset="2"/>
              <a:buChar char="ü"/>
            </a:pPr>
            <a:r>
              <a:rPr lang="zh-CN" altLang="en-US" dirty="0"/>
              <a:t>将全局序列结构聚合为局部后验分布，并将局部知识（</a:t>
            </a:r>
            <a:r>
              <a:rPr lang="en-US" altLang="zh-CN" dirty="0"/>
              <a:t>local knowledge</a:t>
            </a:r>
            <a:r>
              <a:rPr lang="zh-CN" altLang="en-US" dirty="0"/>
              <a:t>）的差异最小化。</a:t>
            </a:r>
            <a:endParaRPr lang="en-US" altLang="zh-CN" dirty="0"/>
          </a:p>
        </p:txBody>
      </p:sp>
    </p:spTree>
    <p:extLst>
      <p:ext uri="{BB962C8B-B14F-4D97-AF65-F5344CB8AC3E}">
        <p14:creationId xmlns:p14="http://schemas.microsoft.com/office/powerpoint/2010/main" val="378279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6</a:t>
            </a:fld>
            <a:endParaRPr lang="zh-CN" altLang="en-US"/>
          </a:p>
        </p:txBody>
      </p:sp>
      <mc:AlternateContent xmlns:mc="http://schemas.openxmlformats.org/markup-compatibility/2006">
        <mc:Choice xmlns:a14="http://schemas.microsoft.com/office/drawing/2010/main" Requires="a14">
          <p:sp>
            <p:nvSpPr>
              <p:cNvPr id="357" name="矩形 356">
                <a:extLst>
                  <a:ext uri="{FF2B5EF4-FFF2-40B4-BE49-F238E27FC236}">
                    <a16:creationId xmlns:a16="http://schemas.microsoft.com/office/drawing/2014/main" id="{88DCBACD-D300-496E-9F4D-41C97C9E3567}"/>
                  </a:ext>
                </a:extLst>
              </p:cNvPr>
              <p:cNvSpPr/>
              <p:nvPr/>
            </p:nvSpPr>
            <p:spPr>
              <a:xfrm>
                <a:off x="669925" y="2123981"/>
                <a:ext cx="10850562" cy="2214965"/>
              </a:xfrm>
              <a:prstGeom prst="rect">
                <a:avLst/>
              </a:prstGeom>
            </p:spPr>
            <p:txBody>
              <a:bodyPr wrap="square">
                <a:spAutoFit/>
              </a:bodyPr>
              <a:lstStyle/>
              <a:p>
                <a:pPr>
                  <a:lnSpc>
                    <a:spcPct val="125000"/>
                  </a:lnSpc>
                </a:pPr>
                <a:r>
                  <a:rPr lang="en-US" altLang="zh-CN" b="1" dirty="0"/>
                  <a:t>Sequence Labeling:</a:t>
                </a:r>
              </a:p>
              <a:p>
                <a:pPr marL="285750" indent="-285750">
                  <a:lnSpc>
                    <a:spcPct val="125000"/>
                  </a:lnSpc>
                  <a:buFont typeface="Arial" panose="020B0604020202020204" pitchFamily="34" charset="0"/>
                  <a:buChar char="•"/>
                </a:pPr>
                <a:r>
                  <a:rPr lang="en-US" altLang="zh-CN" dirty="0" err="1"/>
                  <a:t>BiLSTM</a:t>
                </a:r>
                <a:r>
                  <a:rPr lang="en-US" altLang="zh-CN" dirty="0"/>
                  <a:t>-CRF</a:t>
                </a:r>
              </a:p>
              <a:p>
                <a:pPr marL="742950" lvl="1" indent="-285750">
                  <a:lnSpc>
                    <a:spcPct val="125000"/>
                  </a:lnSpc>
                  <a:buFont typeface="Wingdings" panose="05000000000000000000" pitchFamily="2" charset="2"/>
                  <a:buChar char="ü"/>
                </a:pPr>
                <a:r>
                  <a:rPr lang="en-US" altLang="zh-CN" dirty="0"/>
                  <a:t>emission scores:</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𝑦</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oMath>
                </a14:m>
                <a:r>
                  <a:rPr lang="zh-CN" altLang="en-US" dirty="0"/>
                  <a:t>  通过</a:t>
                </a:r>
                <a:r>
                  <a:rPr lang="en-US" altLang="zh-CN" dirty="0" err="1"/>
                  <a:t>biLSTM</a:t>
                </a:r>
                <a:r>
                  <a:rPr lang="zh-CN" altLang="en-US" dirty="0"/>
                  <a:t>层的输出计算</a:t>
                </a:r>
                <a:r>
                  <a:rPr lang="en-US" altLang="zh-CN" dirty="0"/>
                  <a:t>;</a:t>
                </a:r>
              </a:p>
              <a:p>
                <a:pPr marL="742950" lvl="1" indent="-285750">
                  <a:lnSpc>
                    <a:spcPct val="125000"/>
                  </a:lnSpc>
                  <a:buFont typeface="Wingdings" panose="05000000000000000000" pitchFamily="2" charset="2"/>
                  <a:buChar char="ü"/>
                </a:pPr>
                <a:r>
                  <a:rPr lang="en-US" altLang="zh-CN" dirty="0"/>
                  <a:t>transition scores:</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en-US" altLang="zh-CN" b="0" dirty="0"/>
                  <a:t>  </a:t>
                </a:r>
                <a:r>
                  <a:rPr lang="zh-CN" altLang="en-US" dirty="0"/>
                  <a:t>表示</a:t>
                </a:r>
                <a:r>
                  <a:rPr lang="en-US" altLang="zh-CN" dirty="0"/>
                  <a:t>label</a:t>
                </a:r>
                <a:r>
                  <a:rPr lang="zh-CN" altLang="en-US" dirty="0"/>
                  <a:t>之间的转移关系</a:t>
                </a:r>
                <a:r>
                  <a:rPr lang="en-US" altLang="zh-CN" dirty="0"/>
                  <a:t>;</a:t>
                </a:r>
              </a:p>
              <a:p>
                <a:pPr marL="285750" indent="-285750">
                  <a:lnSpc>
                    <a:spcPct val="125000"/>
                  </a:lnSpc>
                  <a:buFont typeface="Arial" panose="020B0604020202020204" pitchFamily="34" charset="0"/>
                  <a:buChar char="•"/>
                </a:pPr>
                <a:r>
                  <a:rPr lang="en-US" altLang="zh-CN" dirty="0" err="1"/>
                  <a:t>BiLSTM-softmax</a:t>
                </a:r>
                <a:endParaRPr lang="en-US" altLang="zh-CN" dirty="0"/>
              </a:p>
              <a:p>
                <a:pPr marL="742950" lvl="1" indent="-285750">
                  <a:lnSpc>
                    <a:spcPct val="125000"/>
                  </a:lnSpc>
                  <a:buFont typeface="Wingdings" panose="05000000000000000000" pitchFamily="2" charset="2"/>
                  <a:buChar char="ü"/>
                </a:pPr>
                <a:r>
                  <a:rPr lang="zh-CN" altLang="en-US" dirty="0"/>
                  <a:t>损失函数表示为 </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𝑁𝐿𝐿</m:t>
                        </m:r>
                      </m:sub>
                    </m:sSub>
                  </m:oMath>
                </a14:m>
                <a:r>
                  <a:rPr lang="en-US" altLang="zh-CN" dirty="0"/>
                  <a:t>;</a:t>
                </a:r>
              </a:p>
            </p:txBody>
          </p:sp>
        </mc:Choice>
        <mc:Fallback>
          <p:sp>
            <p:nvSpPr>
              <p:cNvPr id="357" name="矩形 356">
                <a:extLst>
                  <a:ext uri="{FF2B5EF4-FFF2-40B4-BE49-F238E27FC236}">
                    <a16:creationId xmlns:a16="http://schemas.microsoft.com/office/drawing/2014/main" id="{88DCBACD-D300-496E-9F4D-41C97C9E3567}"/>
                  </a:ext>
                </a:extLst>
              </p:cNvPr>
              <p:cNvSpPr>
                <a:spLocks noRot="1" noChangeAspect="1" noMove="1" noResize="1" noEditPoints="1" noAdjustHandles="1" noChangeArrowheads="1" noChangeShapeType="1" noTextEdit="1"/>
              </p:cNvSpPr>
              <p:nvPr/>
            </p:nvSpPr>
            <p:spPr>
              <a:xfrm>
                <a:off x="669925" y="2123981"/>
                <a:ext cx="10850562" cy="2214965"/>
              </a:xfrm>
              <a:prstGeom prst="rect">
                <a:avLst/>
              </a:prstGeom>
              <a:blipFill>
                <a:blip r:embed="rId3"/>
                <a:stretch>
                  <a:fillRect l="-506" b="-32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81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7</a:t>
            </a:fld>
            <a:endParaRPr lang="zh-CN" altLang="en-US"/>
          </a:p>
        </p:txBody>
      </p:sp>
      <mc:AlternateContent xmlns:mc="http://schemas.openxmlformats.org/markup-compatibility/2006">
        <mc:Choice xmlns:a14="http://schemas.microsoft.com/office/drawing/2010/main" Requires="a14">
          <p:sp>
            <p:nvSpPr>
              <p:cNvPr id="357" name="矩形 356">
                <a:extLst>
                  <a:ext uri="{FF2B5EF4-FFF2-40B4-BE49-F238E27FC236}">
                    <a16:creationId xmlns:a16="http://schemas.microsoft.com/office/drawing/2014/main" id="{88DCBACD-D300-496E-9F4D-41C97C9E3567}"/>
                  </a:ext>
                </a:extLst>
              </p:cNvPr>
              <p:cNvSpPr/>
              <p:nvPr/>
            </p:nvSpPr>
            <p:spPr>
              <a:xfrm>
                <a:off x="669925" y="1128715"/>
                <a:ext cx="10850562" cy="4243662"/>
              </a:xfrm>
              <a:prstGeom prst="rect">
                <a:avLst/>
              </a:prstGeom>
            </p:spPr>
            <p:txBody>
              <a:bodyPr wrap="square">
                <a:spAutoFit/>
              </a:bodyPr>
              <a:lstStyle/>
              <a:p>
                <a:pPr>
                  <a:lnSpc>
                    <a:spcPct val="125000"/>
                  </a:lnSpc>
                </a:pPr>
                <a:r>
                  <a:rPr lang="en-US" altLang="zh-CN" b="1" dirty="0"/>
                  <a:t>Knowledge Distillation:</a:t>
                </a:r>
              </a:p>
              <a:p>
                <a:pPr marL="285750" indent="-285750">
                  <a:lnSpc>
                    <a:spcPct val="125000"/>
                  </a:lnSpc>
                  <a:buFont typeface="Arial" panose="020B0604020202020204" pitchFamily="34" charset="0"/>
                  <a:buChar char="•"/>
                </a:pPr>
                <a:r>
                  <a:rPr lang="en-US" altLang="zh-CN" dirty="0"/>
                  <a:t>Token-level:</a:t>
                </a:r>
              </a:p>
              <a:p>
                <a:pPr marL="742950" lvl="1" indent="-285750">
                  <a:lnSpc>
                    <a:spcPct val="125000"/>
                  </a:lnSpc>
                  <a:buFont typeface="Wingdings" panose="05000000000000000000" pitchFamily="2" charset="2"/>
                  <a:buChar char="ü"/>
                </a:pPr>
                <a:r>
                  <a:rPr lang="zh-CN" altLang="en-US" dirty="0"/>
                  <a:t>对预测标签</a:t>
                </a:r>
                <a:r>
                  <a:rPr lang="en-US" altLang="zh-CN" dirty="0"/>
                  <a:t>token</a:t>
                </a:r>
                <a:r>
                  <a:rPr lang="zh-CN" altLang="en-US" dirty="0"/>
                  <a:t>进行蒸馏；</a:t>
                </a:r>
                <a:endParaRPr lang="en-US" altLang="zh-CN" dirty="0"/>
              </a:p>
              <a:p>
                <a:pPr marL="742950" lvl="1" indent="-285750">
                  <a:lnSpc>
                    <a:spcPct val="125000"/>
                  </a:lnSpc>
                  <a:buFont typeface="Wingdings" panose="05000000000000000000" pitchFamily="2" charset="2"/>
                  <a:buChar char="ü"/>
                </a:pPr>
                <a:r>
                  <a:rPr lang="en-US" altLang="zh-CN" b="1" dirty="0" err="1"/>
                  <a:t>E.g</a:t>
                </a:r>
                <a:r>
                  <a:rPr lang="en-US" altLang="zh-CN" b="1" dirty="0"/>
                  <a:t>:</a:t>
                </a:r>
                <a:r>
                  <a:rPr lang="zh-CN" altLang="en-US" b="1" dirty="0"/>
                  <a:t> </a:t>
                </a:r>
                <a:r>
                  <a:rPr lang="zh-CN" altLang="en-US" dirty="0"/>
                  <a:t>在</a:t>
                </a:r>
                <a:r>
                  <a:rPr lang="en-US" altLang="zh-CN" dirty="0" err="1"/>
                  <a:t>BiLSTM-Softmax</a:t>
                </a:r>
                <a:r>
                  <a:rPr lang="zh-CN" altLang="en-US" dirty="0"/>
                  <a:t>序列标签上通过最小化教师模型和学生模型预测的</a:t>
                </a:r>
                <a:r>
                  <a:rPr lang="zh-CN" altLang="en-US" b="1" dirty="0"/>
                  <a:t>各个标签</a:t>
                </a:r>
                <a:r>
                  <a:rPr lang="zh-CN" altLang="en-US" dirty="0"/>
                  <a:t>分布之间的交叉熵损失来执行</a:t>
                </a:r>
                <a:r>
                  <a:rPr lang="en-US" altLang="zh-CN" dirty="0"/>
                  <a:t>token-level</a:t>
                </a:r>
                <a:r>
                  <a:rPr lang="zh-CN" altLang="en-US" dirty="0"/>
                  <a:t>蒸馏</a:t>
                </a:r>
                <a:r>
                  <a:rPr lang="en-US" altLang="zh-CN" dirty="0"/>
                  <a:t>;</a:t>
                </a:r>
              </a:p>
              <a:p>
                <a:pPr>
                  <a:lnSpc>
                    <a:spcPct val="125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𝑇𝑜𝑘𝑒𝑛</m:t>
                          </m:r>
                        </m:sub>
                      </m:sSub>
                      <m:r>
                        <a:rPr lang="en-US" altLang="zh-CN" b="0" i="1" smtClean="0">
                          <a:latin typeface="Cambria Math" panose="02040503050406030204" pitchFamily="18" charset="0"/>
                          <a:ea typeface="Cambria Math" panose="02040503050406030204" pitchFamily="18" charset="0"/>
                        </a:rPr>
                        <m:t>=−</m:t>
                      </m:r>
                      <m:nary>
                        <m:naryPr>
                          <m:chr m:val="∑"/>
                          <m:ctrlPr>
                            <a:rPr lang="en-US" altLang="zh-CN" b="0" i="1" smtClean="0">
                              <a:latin typeface="Cambria Math" panose="02040503050406030204" pitchFamily="18" charset="0"/>
                              <a:ea typeface="Cambria Math" panose="02040503050406030204" pitchFamily="18" charset="0"/>
                            </a:rPr>
                          </m:ctrlPr>
                        </m:naryPr>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𝑛</m:t>
                          </m:r>
                        </m:sup>
                        <m:e>
                          <m:nary>
                            <m:naryPr>
                              <m:chr m:val="∑"/>
                              <m:ctrlPr>
                                <a:rPr lang="en-US" altLang="zh-CN" b="0" i="1" smtClean="0">
                                  <a:latin typeface="Cambria Math" panose="02040503050406030204" pitchFamily="18" charset="0"/>
                                  <a:ea typeface="Cambria Math" panose="02040503050406030204" pitchFamily="18" charset="0"/>
                                </a:rPr>
                              </m:ctrlPr>
                            </m:naryPr>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up>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sup>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𝑡</m:t>
                                  </m:r>
                                </m:sub>
                              </m:sSub>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e>
                                  <m:r>
                                    <a:rPr lang="en-US" altLang="zh-CN" b="0" i="1" smtClean="0">
                                      <a:latin typeface="Cambria Math" panose="02040503050406030204" pitchFamily="18" charset="0"/>
                                      <a:ea typeface="Cambria Math" panose="02040503050406030204" pitchFamily="18" charset="0"/>
                                    </a:rPr>
                                    <m:t>𝑥</m:t>
                                  </m:r>
                                </m:e>
                              </m:d>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log</m:t>
                                  </m:r>
                                </m:fNa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𝑝</m:t>
                                      </m:r>
                                    </m:e>
                                    <m:sub>
                                      <m:r>
                                        <a:rPr lang="en-US" altLang="zh-CN" b="0" i="1" smtClean="0">
                                          <a:latin typeface="Cambria Math" panose="02040503050406030204" pitchFamily="18" charset="0"/>
                                          <a:ea typeface="Cambria Math" panose="02040503050406030204" pitchFamily="18" charset="0"/>
                                        </a:rPr>
                                        <m:t>𝑠</m:t>
                                      </m:r>
                                    </m:sub>
                                  </m:sSub>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e>
                                      <m:r>
                                        <a:rPr lang="en-US" altLang="zh-CN" b="0" i="1" smtClean="0">
                                          <a:latin typeface="Cambria Math" panose="02040503050406030204" pitchFamily="18" charset="0"/>
                                          <a:ea typeface="Cambria Math" panose="02040503050406030204" pitchFamily="18" charset="0"/>
                                        </a:rPr>
                                        <m:t>𝑥</m:t>
                                      </m:r>
                                    </m:e>
                                  </m:d>
                                </m:e>
                              </m:func>
                            </m:e>
                          </m:nary>
                        </m:e>
                      </m:nary>
                      <m:r>
                        <a:rPr lang="en-US" altLang="zh-CN" b="0" i="1" smtClean="0">
                          <a:latin typeface="Cambria Math" panose="02040503050406030204" pitchFamily="18" charset="0"/>
                          <a:ea typeface="Cambria Math" panose="02040503050406030204" pitchFamily="18" charset="0"/>
                        </a:rPr>
                        <m:t>             (1)</m:t>
                      </m:r>
                    </m:oMath>
                  </m:oMathPara>
                </a14:m>
                <a:endParaRPr lang="en-US" altLang="zh-CN" dirty="0"/>
              </a:p>
              <a:p>
                <a:pPr marL="285750" indent="-285750">
                  <a:lnSpc>
                    <a:spcPct val="125000"/>
                  </a:lnSpc>
                  <a:buFont typeface="Arial" panose="020B0604020202020204" pitchFamily="34" charset="0"/>
                  <a:buChar char="•"/>
                </a:pPr>
                <a:r>
                  <a:rPr lang="en-US" altLang="zh-CN" dirty="0"/>
                  <a:t>Structure-level:</a:t>
                </a:r>
              </a:p>
              <a:p>
                <a:pPr marL="742950" lvl="1" indent="-285750">
                  <a:lnSpc>
                    <a:spcPct val="125000"/>
                  </a:lnSpc>
                  <a:buFont typeface="Wingdings" panose="05000000000000000000" pitchFamily="2" charset="2"/>
                  <a:buChar char="ü"/>
                </a:pPr>
                <a:r>
                  <a:rPr lang="zh-CN" altLang="en-US" dirty="0"/>
                  <a:t>对整个句子生成序列分布进行蒸馏；</a:t>
                </a:r>
                <a:endParaRPr lang="en-US" altLang="zh-CN" dirty="0"/>
              </a:p>
              <a:p>
                <a:pPr marL="285750" lvl="1" indent="-285750">
                  <a:lnSpc>
                    <a:spcPct val="125000"/>
                  </a:lnSpc>
                  <a:buFont typeface="Arial" panose="020B0604020202020204" pitchFamily="34" charset="0"/>
                  <a:buChar char="•"/>
                </a:pPr>
                <a:r>
                  <a:rPr lang="zh-CN" altLang="en-US" dirty="0"/>
                  <a:t>损失函数：</a:t>
                </a:r>
                <a:endParaRPr lang="en-US" altLang="zh-CN" dirty="0"/>
              </a:p>
              <a:p>
                <a:pPr marL="0" lvl="1">
                  <a:lnSpc>
                    <a:spcPct val="125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𝑇𝑜𝑘𝑒𝑛</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𝜆</m:t>
                          </m:r>
                        </m:e>
                      </m:d>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ea typeface="Cambria Math" panose="02040503050406030204" pitchFamily="18" charset="0"/>
                            </a:rPr>
                            <m:t>𝑁𝐿𝐿</m:t>
                          </m:r>
                        </m:sub>
                      </m:sSub>
                      <m:r>
                        <a:rPr lang="en-US" altLang="zh-CN" b="0" i="1" smtClean="0">
                          <a:latin typeface="Cambria Math" panose="02040503050406030204" pitchFamily="18" charset="0"/>
                          <a:ea typeface="Cambria Math" panose="02040503050406030204" pitchFamily="18" charset="0"/>
                        </a:rPr>
                        <m:t>        (2)</m:t>
                      </m:r>
                    </m:oMath>
                  </m:oMathPara>
                </a14:m>
                <a:endParaRPr lang="en-US" altLang="zh-CN" dirty="0"/>
              </a:p>
            </p:txBody>
          </p:sp>
        </mc:Choice>
        <mc:Fallback>
          <p:sp>
            <p:nvSpPr>
              <p:cNvPr id="357" name="矩形 356">
                <a:extLst>
                  <a:ext uri="{FF2B5EF4-FFF2-40B4-BE49-F238E27FC236}">
                    <a16:creationId xmlns:a16="http://schemas.microsoft.com/office/drawing/2014/main" id="{88DCBACD-D300-496E-9F4D-41C97C9E3567}"/>
                  </a:ext>
                </a:extLst>
              </p:cNvPr>
              <p:cNvSpPr>
                <a:spLocks noRot="1" noChangeAspect="1" noMove="1" noResize="1" noEditPoints="1" noAdjustHandles="1" noChangeArrowheads="1" noChangeShapeType="1" noTextEdit="1"/>
              </p:cNvSpPr>
              <p:nvPr/>
            </p:nvSpPr>
            <p:spPr>
              <a:xfrm>
                <a:off x="669925" y="1128715"/>
                <a:ext cx="10850562" cy="4243662"/>
              </a:xfrm>
              <a:prstGeom prst="rect">
                <a:avLst/>
              </a:prstGeom>
              <a:blipFill>
                <a:blip r:embed="rId2"/>
                <a:stretch>
                  <a:fillRect l="-5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717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userDrawn="1">
            <p:ph type="title"/>
          </p:nvPr>
        </p:nvSpPr>
        <p:spPr/>
        <p:txBody>
          <a:bodyPr>
            <a:normAutofit/>
          </a:bodyPr>
          <a:lstStyle/>
          <a:p>
            <a:r>
              <a:rPr lang="zh-CN" altLang="en-US" dirty="0"/>
              <a:t>蒸馏方法</a:t>
            </a:r>
          </a:p>
        </p:txBody>
      </p:sp>
      <p:sp>
        <p:nvSpPr>
          <p:cNvPr id="39" name="文本框 76"/>
          <p:cNvSpPr txBox="1"/>
          <p:nvPr/>
        </p:nvSpPr>
        <p:spPr>
          <a:xfrm>
            <a:off x="2173178" y="1991626"/>
            <a:ext cx="1698172" cy="1783340"/>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dirty="0">
                <a:solidFill>
                  <a:schemeClr val="accent1"/>
                </a:solidFill>
                <a:latin typeface="Impact" panose="020B0806030902050204" pitchFamily="34" charset="0"/>
              </a:rPr>
              <a:t>/02</a:t>
            </a:r>
          </a:p>
        </p:txBody>
      </p:sp>
      <p:cxnSp>
        <p:nvCxnSpPr>
          <p:cNvPr id="14" name="直接连接符 13"/>
          <p:cNvCxnSpPr/>
          <p:nvPr/>
        </p:nvCxnSpPr>
        <p:spPr>
          <a:xfrm>
            <a:off x="4525248" y="1846384"/>
            <a:ext cx="0" cy="24003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623F512B-250A-44E4-9943-0A28D5211F60}"/>
              </a:ext>
            </a:extLst>
          </p:cNvPr>
          <p:cNvPicPr>
            <a:picLocks noChangeAspect="1"/>
          </p:cNvPicPr>
          <p:nvPr/>
        </p:nvPicPr>
        <p:blipFill>
          <a:blip r:embed="rId2"/>
          <a:stretch>
            <a:fillRect/>
          </a:stretch>
        </p:blipFill>
        <p:spPr>
          <a:xfrm>
            <a:off x="4915625" y="3241262"/>
            <a:ext cx="4776822" cy="21669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8B6F5E2F-16B1-4E63-881A-9F1666D6EA1C}"/>
              </a:ext>
            </a:extLst>
          </p:cNvPr>
          <p:cNvSpPr/>
          <p:nvPr/>
        </p:nvSpPr>
        <p:spPr>
          <a:xfrm>
            <a:off x="407100" y="2244860"/>
            <a:ext cx="10850562" cy="1754326"/>
          </a:xfrm>
          <a:prstGeom prst="rect">
            <a:avLst/>
          </a:prstGeom>
        </p:spPr>
        <p:txBody>
          <a:bodyPr wrap="square">
            <a:sp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2" name="矩形 1">
            <a:extLst>
              <a:ext uri="{FF2B5EF4-FFF2-40B4-BE49-F238E27FC236}">
                <a16:creationId xmlns:a16="http://schemas.microsoft.com/office/drawing/2014/main" id="{7CBD95BD-770A-43A4-A37A-6B68DEA377E1}"/>
              </a:ext>
            </a:extLst>
          </p:cNvPr>
          <p:cNvSpPr/>
          <p:nvPr/>
        </p:nvSpPr>
        <p:spPr>
          <a:xfrm>
            <a:off x="669924" y="5545122"/>
            <a:ext cx="10457073" cy="923330"/>
          </a:xfrm>
          <a:prstGeom prst="rect">
            <a:avLst/>
          </a:prstGeom>
        </p:spPr>
        <p:txBody>
          <a:bodyPr wrap="square">
            <a:spAutoFit/>
          </a:bodyPr>
          <a:lstStyle/>
          <a:p>
            <a:r>
              <a:rPr lang="zh-CN" altLang="en-US" b="1" dirty="0"/>
              <a:t>注 </a:t>
            </a:r>
            <a:r>
              <a:rPr lang="en-US" altLang="zh-CN" b="1" dirty="0"/>
              <a:t>– embedding</a:t>
            </a:r>
            <a:r>
              <a:rPr lang="zh-CN" altLang="en-US" b="1" dirty="0"/>
              <a:t>方法：</a:t>
            </a:r>
            <a:endParaRPr lang="en-US" altLang="zh-CN" b="1" dirty="0"/>
          </a:p>
          <a:p>
            <a:pPr marL="285750" indent="-285750">
              <a:buFont typeface="Arial" panose="020B0604020202020204" pitchFamily="34" charset="0"/>
              <a:buChar char="•"/>
            </a:pPr>
            <a:r>
              <a:rPr lang="en-US" altLang="zh-CN" dirty="0"/>
              <a:t>teacher: </a:t>
            </a:r>
            <a:r>
              <a:rPr lang="zh-CN" altLang="en-US" dirty="0"/>
              <a:t>使用 </a:t>
            </a:r>
            <a:r>
              <a:rPr lang="en-US" altLang="zh-CN" dirty="0" err="1"/>
              <a:t>fastText</a:t>
            </a:r>
            <a:r>
              <a:rPr lang="en-US" altLang="zh-CN" dirty="0"/>
              <a:t> + </a:t>
            </a:r>
            <a:r>
              <a:rPr lang="zh-CN" altLang="en-US" dirty="0"/>
              <a:t>M-BERT 或者 Flair</a:t>
            </a:r>
            <a:r>
              <a:rPr lang="en-US" altLang="zh-CN" dirty="0"/>
              <a:t> embeddings;</a:t>
            </a:r>
          </a:p>
          <a:p>
            <a:pPr marL="285750" indent="-285750">
              <a:buFont typeface="Arial" panose="020B0604020202020204" pitchFamily="34" charset="0"/>
              <a:buChar char="•"/>
            </a:pPr>
            <a:r>
              <a:rPr lang="en-US" altLang="zh-CN" dirty="0"/>
              <a:t>student: </a:t>
            </a:r>
            <a:r>
              <a:rPr lang="zh-CN" altLang="en-US" dirty="0"/>
              <a:t>使用 </a:t>
            </a:r>
            <a:r>
              <a:rPr lang="en-US" altLang="zh-CN" dirty="0"/>
              <a:t>M-BERT </a:t>
            </a:r>
            <a:r>
              <a:rPr lang="zh-CN" altLang="en-US" dirty="0"/>
              <a:t>的</a:t>
            </a:r>
            <a:r>
              <a:rPr lang="en-US" altLang="zh-CN" dirty="0"/>
              <a:t>embeddings;</a:t>
            </a:r>
            <a:endParaRPr lang="zh-CN" altLang="en-US" dirty="0"/>
          </a:p>
        </p:txBody>
      </p:sp>
      <p:sp>
        <p:nvSpPr>
          <p:cNvPr id="6" name="标题 1">
            <a:extLst>
              <a:ext uri="{FF2B5EF4-FFF2-40B4-BE49-F238E27FC236}">
                <a16:creationId xmlns:a16="http://schemas.microsoft.com/office/drawing/2014/main" id="{BA23D73F-B9C2-4BA6-9F80-0CF41A18459C}"/>
              </a:ext>
            </a:extLst>
          </p:cNvPr>
          <p:cNvSpPr>
            <a:spLocks noGrp="1"/>
          </p:cNvSpPr>
          <p:nvPr>
            <p:ph type="title"/>
          </p:nvPr>
        </p:nvSpPr>
        <p:spPr>
          <a:xfrm>
            <a:off x="669924" y="1"/>
            <a:ext cx="10850563" cy="1028699"/>
          </a:xfrm>
        </p:spPr>
        <p:txBody>
          <a:bodyPr/>
          <a:lstStyle/>
          <a:p>
            <a:r>
              <a:rPr lang="en-US" altLang="zh-CN" dirty="0"/>
              <a:t>KD</a:t>
            </a:r>
            <a:r>
              <a:rPr lang="zh-CN" altLang="en-US" dirty="0"/>
              <a:t>方法</a:t>
            </a:r>
          </a:p>
        </p:txBody>
      </p:sp>
      <p:pic>
        <p:nvPicPr>
          <p:cNvPr id="3" name="图片 2">
            <a:extLst>
              <a:ext uri="{FF2B5EF4-FFF2-40B4-BE49-F238E27FC236}">
                <a16:creationId xmlns:a16="http://schemas.microsoft.com/office/drawing/2014/main" id="{86EB85D1-6C07-4020-8F18-062E98CF4F45}"/>
              </a:ext>
            </a:extLst>
          </p:cNvPr>
          <p:cNvPicPr>
            <a:picLocks noChangeAspect="1"/>
          </p:cNvPicPr>
          <p:nvPr/>
        </p:nvPicPr>
        <p:blipFill>
          <a:blip r:embed="rId2"/>
          <a:stretch>
            <a:fillRect/>
          </a:stretch>
        </p:blipFill>
        <p:spPr>
          <a:xfrm>
            <a:off x="2131887" y="1352535"/>
            <a:ext cx="7928226" cy="4152930"/>
          </a:xfrm>
          <a:prstGeom prst="rect">
            <a:avLst/>
          </a:prstGeom>
        </p:spPr>
      </p:pic>
    </p:spTree>
    <p:extLst>
      <p:ext uri="{BB962C8B-B14F-4D97-AF65-F5344CB8AC3E}">
        <p14:creationId xmlns:p14="http://schemas.microsoft.com/office/powerpoint/2010/main" val="1439881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2c518d62-0651-4258-a5fb-2102942da4b0"/>
</p:tagLst>
</file>

<file path=ppt/theme/theme1.xml><?xml version="1.0" encoding="utf-8"?>
<a:theme xmlns:a="http://schemas.openxmlformats.org/drawingml/2006/main" name="主题5">
  <a:themeElements>
    <a:clrScheme name="自定义 39">
      <a:dk1>
        <a:srgbClr val="000000"/>
      </a:dk1>
      <a:lt1>
        <a:srgbClr val="FFFFFF"/>
      </a:lt1>
      <a:dk2>
        <a:srgbClr val="778495"/>
      </a:dk2>
      <a:lt2>
        <a:srgbClr val="F0F0F0"/>
      </a:lt2>
      <a:accent1>
        <a:srgbClr val="2FACB2"/>
      </a:accent1>
      <a:accent2>
        <a:srgbClr val="7B868A"/>
      </a:accent2>
      <a:accent3>
        <a:srgbClr val="77D6DB"/>
      </a:accent3>
      <a:accent4>
        <a:srgbClr val="84B571"/>
      </a:accent4>
      <a:accent5>
        <a:srgbClr val="78989F"/>
      </a:accent5>
      <a:accent6>
        <a:srgbClr val="6F81B0"/>
      </a:accent6>
      <a:hlink>
        <a:srgbClr val="2993A0"/>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565</TotalTime>
  <Words>1140</Words>
  <Application>Microsoft Office PowerPoint</Application>
  <PresentationFormat>宽屏</PresentationFormat>
  <Paragraphs>147</Paragraphs>
  <Slides>21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Arial</vt:lpstr>
      <vt:lpstr>Calibri</vt:lpstr>
      <vt:lpstr>Cambria Math</vt:lpstr>
      <vt:lpstr>Impact</vt:lpstr>
      <vt:lpstr>Wingdings</vt:lpstr>
      <vt:lpstr>主题5</vt:lpstr>
      <vt:lpstr>Structure-Level Knowledge Distillation For Multilingual Sequence Labeling</vt:lpstr>
      <vt:lpstr>Structure-Level Knowledge Distillation For Multilingual Sequence Labeling</vt:lpstr>
      <vt:lpstr>背景概述</vt:lpstr>
      <vt:lpstr>知识蒸馏（Knowledge Distillation）</vt:lpstr>
      <vt:lpstr>背景概述</vt:lpstr>
      <vt:lpstr>补充</vt:lpstr>
      <vt:lpstr>补充</vt:lpstr>
      <vt:lpstr>蒸馏方法</vt:lpstr>
      <vt:lpstr>KD方法</vt:lpstr>
      <vt:lpstr>KD方法</vt:lpstr>
      <vt:lpstr>KD方法</vt:lpstr>
      <vt:lpstr>KD方法</vt:lpstr>
      <vt:lpstr>KD方法</vt:lpstr>
      <vt:lpstr>Multilingual Knowledge Distillation</vt:lpstr>
      <vt:lpstr>实验结论</vt:lpstr>
      <vt:lpstr>结果分析</vt:lpstr>
      <vt:lpstr>结果分析</vt:lpstr>
      <vt:lpstr>结果分析</vt:lpstr>
      <vt:lpstr>结果分析</vt:lpstr>
      <vt:lpstr>结果分析</vt:lpstr>
      <vt:lpstr>Thanks.</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Qu yuanbin</cp:lastModifiedBy>
  <cp:revision>433</cp:revision>
  <cp:lastPrinted>2017-11-22T16:00:00Z</cp:lastPrinted>
  <dcterms:created xsi:type="dcterms:W3CDTF">2017-11-22T16:00:00Z</dcterms:created>
  <dcterms:modified xsi:type="dcterms:W3CDTF">2020-06-02T02:33:23Z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2052-11.1.0.9584</vt:lpwstr>
  </property>
</Properties>
</file>