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7" r:id="rId4"/>
    <p:sldId id="263" r:id="rId5"/>
    <p:sldId id="269" r:id="rId6"/>
    <p:sldId id="268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2020.07.30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200730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分类实验；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转写任务；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7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分类实验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B6A89-093C-4DB4-85FF-F79CF02E71F4}"/>
              </a:ext>
            </a:extLst>
          </p:cNvPr>
          <p:cNvSpPr txBox="1"/>
          <p:nvPr/>
        </p:nvSpPr>
        <p:spPr>
          <a:xfrm>
            <a:off x="635000" y="1581512"/>
            <a:ext cx="11759629" cy="21800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任务：将每个题目作为一个分类，训练一个多分类器；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24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模型：模型</a:t>
            </a:r>
            <a:r>
              <a:rPr lang="en-US" altLang="zh-CN" dirty="0"/>
              <a:t> -- Hierarchical </a:t>
            </a:r>
            <a:r>
              <a:rPr lang="en-US" altLang="zh-CN" dirty="0" err="1"/>
              <a:t>BiLSTM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pPr marL="5724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实验结果：</a:t>
            </a:r>
            <a:endParaRPr lang="en-US" altLang="zh-CN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3E9C7B0-5F2D-49CD-80FD-F33CB1CF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50980"/>
              </p:ext>
            </p:extLst>
          </p:nvPr>
        </p:nvGraphicFramePr>
        <p:xfrm>
          <a:off x="852927" y="3882999"/>
          <a:ext cx="11433843" cy="228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859">
                  <a:extLst>
                    <a:ext uri="{9D8B030D-6E8A-4147-A177-3AD203B41FA5}">
                      <a16:colId xmlns:a16="http://schemas.microsoft.com/office/drawing/2014/main" val="1499950575"/>
                    </a:ext>
                  </a:extLst>
                </a:gridCol>
                <a:gridCol w="2238996">
                  <a:extLst>
                    <a:ext uri="{9D8B030D-6E8A-4147-A177-3AD203B41FA5}">
                      <a16:colId xmlns:a16="http://schemas.microsoft.com/office/drawing/2014/main" val="3306448925"/>
                    </a:ext>
                  </a:extLst>
                </a:gridCol>
                <a:gridCol w="2238996">
                  <a:extLst>
                    <a:ext uri="{9D8B030D-6E8A-4147-A177-3AD203B41FA5}">
                      <a16:colId xmlns:a16="http://schemas.microsoft.com/office/drawing/2014/main" val="1089171891"/>
                    </a:ext>
                  </a:extLst>
                </a:gridCol>
                <a:gridCol w="2238996">
                  <a:extLst>
                    <a:ext uri="{9D8B030D-6E8A-4147-A177-3AD203B41FA5}">
                      <a16:colId xmlns:a16="http://schemas.microsoft.com/office/drawing/2014/main" val="3199831588"/>
                    </a:ext>
                  </a:extLst>
                </a:gridCol>
                <a:gridCol w="2238996">
                  <a:extLst>
                    <a:ext uri="{9D8B030D-6E8A-4147-A177-3AD203B41FA5}">
                      <a16:colId xmlns:a16="http://schemas.microsoft.com/office/drawing/2014/main" val="4029718214"/>
                    </a:ext>
                  </a:extLst>
                </a:gridCol>
              </a:tblGrid>
              <a:tr h="3674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Accurary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47533"/>
                  </a:ext>
                </a:extLst>
              </a:tr>
              <a:tr h="634222">
                <a:tc>
                  <a:txBody>
                    <a:bodyPr/>
                    <a:lstStyle/>
                    <a:p>
                      <a:r>
                        <a:rPr lang="en-US" altLang="zh-CN" dirty="0"/>
                        <a:t>HBiLstm_100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917139"/>
                  </a:ext>
                </a:extLst>
              </a:tr>
              <a:tr h="634222">
                <a:tc>
                  <a:txBody>
                    <a:bodyPr/>
                    <a:lstStyle/>
                    <a:p>
                      <a:r>
                        <a:rPr lang="en-US" altLang="zh-CN" dirty="0"/>
                        <a:t>HBiLstm_100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31965"/>
                  </a:ext>
                </a:extLst>
              </a:tr>
              <a:tr h="63422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HBiLstm</a:t>
                      </a:r>
                      <a:endParaRPr lang="en-US" altLang="zh-CN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078964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E6DE31-4DB9-46FB-A992-B97416EC9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43347"/>
              </p:ext>
            </p:extLst>
          </p:nvPr>
        </p:nvGraphicFramePr>
        <p:xfrm>
          <a:off x="852927" y="7184607"/>
          <a:ext cx="11433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311">
                  <a:extLst>
                    <a:ext uri="{9D8B030D-6E8A-4147-A177-3AD203B41FA5}">
                      <a16:colId xmlns:a16="http://schemas.microsoft.com/office/drawing/2014/main" val="616948117"/>
                    </a:ext>
                  </a:extLst>
                </a:gridCol>
                <a:gridCol w="3219610">
                  <a:extLst>
                    <a:ext uri="{9D8B030D-6E8A-4147-A177-3AD203B41FA5}">
                      <a16:colId xmlns:a16="http://schemas.microsoft.com/office/drawing/2014/main" val="3395679157"/>
                    </a:ext>
                  </a:extLst>
                </a:gridCol>
                <a:gridCol w="2858461">
                  <a:extLst>
                    <a:ext uri="{9D8B030D-6E8A-4147-A177-3AD203B41FA5}">
                      <a16:colId xmlns:a16="http://schemas.microsoft.com/office/drawing/2014/main" val="2407589457"/>
                    </a:ext>
                  </a:extLst>
                </a:gridCol>
                <a:gridCol w="2858460">
                  <a:extLst>
                    <a:ext uri="{9D8B030D-6E8A-4147-A177-3AD203B41FA5}">
                      <a16:colId xmlns:a16="http://schemas.microsoft.com/office/drawing/2014/main" val="169843450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模型训练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5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HBiLstm_100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41192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0.54h / 0.047s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3.86h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55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HBiLstm_100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41192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4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HBiLstm</a:t>
                      </a:r>
                      <a:endParaRPr lang="en-US" altLang="zh-CN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741759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7.27h / 0.035s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2807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1ECE3C5-B9A5-429A-B355-309DE06448B9}"/>
              </a:ext>
            </a:extLst>
          </p:cNvPr>
          <p:cNvSpPr txBox="1"/>
          <p:nvPr/>
        </p:nvSpPr>
        <p:spPr>
          <a:xfrm>
            <a:off x="635000" y="6428125"/>
            <a:ext cx="298799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效率统计：</a:t>
            </a:r>
          </a:p>
        </p:txBody>
      </p:sp>
    </p:spTree>
    <p:extLst>
      <p:ext uri="{BB962C8B-B14F-4D97-AF65-F5344CB8AC3E}">
        <p14:creationId xmlns:p14="http://schemas.microsoft.com/office/powerpoint/2010/main" val="3509483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5159885" y="212123"/>
            <a:ext cx="268503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4092B9-8383-473C-8529-17408061A931}"/>
              </a:ext>
            </a:extLst>
          </p:cNvPr>
          <p:cNvSpPr txBox="1"/>
          <p:nvPr/>
        </p:nvSpPr>
        <p:spPr>
          <a:xfrm>
            <a:off x="634999" y="2295424"/>
            <a:ext cx="11908693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任务：通过计算每篇作文之间的相似度，最终获得一个离题的阈值；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方法：直接对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HBiLstm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模型最后一层的输入计算相似度；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5527774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转写任务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F81092-AAC9-4A6E-B7F1-FF3D66BF4F65}"/>
              </a:ext>
            </a:extLst>
          </p:cNvPr>
          <p:cNvSpPr txBox="1"/>
          <p:nvPr/>
        </p:nvSpPr>
        <p:spPr>
          <a:xfrm>
            <a:off x="634999" y="2082752"/>
            <a:ext cx="1201611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任务：将给定的图片数据按照一定格式转写为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xml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文本；</a:t>
            </a:r>
          </a:p>
        </p:txBody>
      </p:sp>
    </p:spTree>
    <p:extLst>
      <p:ext uri="{BB962C8B-B14F-4D97-AF65-F5344CB8AC3E}">
        <p14:creationId xmlns:p14="http://schemas.microsoft.com/office/powerpoint/2010/main" val="35534753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用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Bert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复现分类和相似度计算；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4211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200730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221</Words>
  <Application>Microsoft Office PowerPoint</Application>
  <PresentationFormat>自定义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86</cp:revision>
  <dcterms:created xsi:type="dcterms:W3CDTF">2020-01-02T06:55:47Z</dcterms:created>
  <dcterms:modified xsi:type="dcterms:W3CDTF">2020-07-30T08:48:09Z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