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68" r:id="rId4"/>
    <p:sldId id="269" r:id="rId5"/>
    <p:sldId id="272" r:id="rId6"/>
    <p:sldId id="271" r:id="rId7"/>
    <p:sldId id="263" r:id="rId8"/>
    <p:sldId id="266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94" autoAdjust="0"/>
  </p:normalViewPr>
  <p:slideViewPr>
    <p:cSldViewPr snapToGrid="0" showGuides="1">
      <p:cViewPr varScale="1">
        <p:scale>
          <a:sx n="61" d="100"/>
          <a:sy n="61" d="100"/>
        </p:scale>
        <p:origin x="528" y="27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2020.05.14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9:32:4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2088 122 10880,'-113'59'3594,"111"-58"-3491,0 0 0,0 0-1,0 0 1,0 0 0,0 1 0,0-1-1,0 1 1,0-1 0,-1 3-103,0 1 98,1 0-1,0 0 1,0 0 0,0 0 0,0 2-98,-48 146 634,24-72-390,-97 313-115,64-192-129,-21 38 0,-15 38 11,3-33 26,7-21-63,-42 139-28,-362 1203 705,261-772-133,22 2-60,55-70-75,94-360-126,16 3-257,17 23 91,16 2-1,40 340-90,20-272 150,110 449-150,-23-338-4,41-7-24,115 149-260,-132-368 32,-6 9 17,-3-8 99,316 617 135,-342-735 84,41 79 34,-30-55-112,15-6 3,166 170 136,-142-194-77,122 144-27,-197-255-75,6-4-1,22 10 40,53 31-51,-25-22-5,95 92 1,-82-70 94,-109-97-62,3-2-1,2-4 1,2-2-1,2-3 0,1-4 1,2-3-1,61 19 24,-98-41-3,1-2 0,1-1 0,0-3 0,17 2 3,-37-8 1,1 0 0,-1-1 1,1-1-1,-1-1 1,1-1-1,-1 0 0,0-2 1,0 0-1,11-6-1,1-3 12,-1-1-1,0-1 1,-2-2-1,0-1 1,0-2-1,1-3-11,58-53 90,11-18-90,-81 78 12,39-39 34,-3-2 0,-2-2 0,42-65-46,14-52 283,22-60-283,-8-14 176,1-68 16,-1-62-75,-11-86-15,-11-101 20,161-1369 252,-188 1289-310,37-1180 133,-134 403-110,-53 6-72,40 806-5,-16-388-24,-26-418-324,27 737 167,-24 80 59,35 376 230,-22-48-118,18 116 277,-38-79-277,35 118 155,-48-81-155,56 126 32,-4 3 0,-41-52-32,30 55 4,-3 3-1,-3 2 1,-23-16-4,-206-159-165,245 203 105,-165-127-884,-101-53 944,245 175-256,-2 2 0,-2 3-1,-3 2 257,35 18-183,-1 1 0,-1 2 1,0 2-1,-1 2 0,0 2 0,-21-1 183,35 6-93,0 1 1,0 1-1,0 2 1,0 1-1,1 0 1,-1 2-1,-12 6 93,-10 1-99,46-13 93,-45 12-164,1 2 0,-34 15 170,-35 26-438,-18 16 438,-204 114-821,32-9-768,50-1-2091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9:41:22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6 450 8704,'-1'-4'219,"0"0"0,-1-1 1,2 1-1,-1-1 0,1 0 0,-1 1 1,1-1-1,0 1 0,1-1 0,-1 0 1,1 1-1,0-1 0,0 1 1,0 0-1,1-1 0,0 1 0,0 0 1,0 0-1,0 0 0,0 0 1,1 0-1,0 0 0,0 1 0,0-1 1,0 1-1,3-3-219,-2 3 147,0 0-1,1 1 1,-1-1 0,0 1-1,1 0 1,-1 0 0,1 0-1,0 1 1,4-2-147,47-6 841,-54 9-810,355-39 2011,-264 27-1863,136-14 208,-109 20-157,18 6-230,30-1 298,158-23-130,-245 16-123,20 1 23,0 3-1,0 5 1,49 9-68,-93-6 53,0-2 0,1-3 1,22-4-54,-17 0-14,0 4 1,21 2 13,-76 0 1,1 0-1,-1 1 1,0 0-1,1 0 1,-1 1 0,0-1-1,0 2 1,4 2-1,9 6-29,-1 1 0,7 5 29,-21-14 5,2 1 9,1 0 0,0 0 0,0-1 0,0 0 0,1-1 0,-1 0 0,1-1 0,0 0 0,0 0 0,4 0-14,20 0-3,1-1-1,12-2 4,38-6 106,0-4 0,7-5-106,-10 2-68,-2 1 26,-1-4-1,0-3 0,-2-4 1,25-13 42,-5-5-184,76-29-2406,-129 59 569,-6 6-2229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主干预训练与</a:t>
            </a:r>
            <a:r>
              <a:rPr lang="en-US" altLang="zh-CN" dirty="0"/>
              <a:t>BERT</a:t>
            </a:r>
            <a:r>
              <a:rPr lang="zh-CN" altLang="en-US" dirty="0"/>
              <a:t>一致；</a:t>
            </a:r>
            <a:r>
              <a:rPr lang="en-US" altLang="zh-CN" dirty="0"/>
              <a:t>2.Fine-tuning </a:t>
            </a:r>
            <a:r>
              <a:rPr lang="zh-CN" altLang="en-US" dirty="0"/>
              <a:t>时与</a:t>
            </a:r>
            <a:r>
              <a:rPr lang="en-US" altLang="zh-CN" dirty="0"/>
              <a:t>Student-Classifier</a:t>
            </a:r>
            <a:r>
              <a:rPr lang="zh-CN" altLang="en-US" dirty="0"/>
              <a:t>无关；</a:t>
            </a:r>
            <a:r>
              <a:rPr lang="en-US" altLang="zh-CN" dirty="0"/>
              <a:t>3. Student-Classifier </a:t>
            </a:r>
            <a:r>
              <a:rPr lang="zh-CN" altLang="en-US" dirty="0"/>
              <a:t>使</a:t>
            </a:r>
            <a:r>
              <a:rPr lang="zh-CN" altLang="en-US" sz="2200" b="0" i="0" dirty="0">
                <a:effectLst/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Neue"/>
              </a:rPr>
              <a:t>用无标签任务数据，将主干分类器预测的概率分布蒸馏给分支分类器。使用</a:t>
            </a:r>
            <a:r>
              <a:rPr lang="en-US" altLang="zh-CN" sz="2200" b="0" i="0" dirty="0">
                <a:effectLst/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Neue"/>
              </a:rPr>
              <a:t>KL</a:t>
            </a:r>
            <a:r>
              <a:rPr lang="zh-CN" altLang="en-US" sz="2200" b="0" i="0" dirty="0">
                <a:effectLst/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Neue"/>
              </a:rPr>
              <a:t>散度衡量分布距离，</a:t>
            </a:r>
            <a:r>
              <a:rPr lang="en-US" altLang="zh-CN" sz="2200" b="0" i="0" dirty="0">
                <a:effectLst/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Neue"/>
              </a:rPr>
              <a:t>loss</a:t>
            </a:r>
            <a:r>
              <a:rPr lang="zh-CN" altLang="en-US" sz="2200" b="0" i="0" dirty="0">
                <a:effectLst/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Neue"/>
              </a:rPr>
              <a:t>是所有分支分类器与主干分类器的</a:t>
            </a:r>
            <a:r>
              <a:rPr lang="en-US" altLang="zh-CN" sz="2200" b="0" i="0" dirty="0">
                <a:effectLst/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Neue"/>
              </a:rPr>
              <a:t>KL</a:t>
            </a:r>
            <a:r>
              <a:rPr lang="zh-CN" altLang="en-US" sz="2200" b="0" i="0" dirty="0">
                <a:effectLst/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Neue"/>
              </a:rPr>
              <a:t>散度之和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71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55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10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348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9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200514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526973" y="212123"/>
            <a:ext cx="1950855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concept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389A2F-8FDF-4A6C-9DF2-B6D633E21698}"/>
              </a:ext>
            </a:extLst>
          </p:cNvPr>
          <p:cNvSpPr txBox="1"/>
          <p:nvPr/>
        </p:nvSpPr>
        <p:spPr>
          <a:xfrm>
            <a:off x="649515" y="2449799"/>
            <a:ext cx="11705770" cy="10874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3200" dirty="0">
                <a:cs typeface="Times New Roman" panose="02020603050405020304" pitchFamily="18" charset="0"/>
              </a:rPr>
              <a:t>论文标题：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algn="l"/>
            <a:r>
              <a:rPr lang="x-none" altLang="zh-CN" sz="3200" dirty="0">
                <a:cs typeface="Times New Roman" panose="02020603050405020304" pitchFamily="18" charset="0"/>
              </a:rPr>
              <a:t>FastBERT: a Self-distilling BERT with Adaptive Inference 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7C4584-D381-487E-BA98-AB90594E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07" y="4636222"/>
            <a:ext cx="10694587" cy="348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417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489830" y="212123"/>
            <a:ext cx="4025141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Model Structure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1026" name="Picture 2" descr="Backbone &#10;Teacher- &#10;Classifier &#10;Transfonner 一 7 &#10;乃 •an 寸 b ' 7 ” “ 2 &#10;丆 ' •an 寸 b ' 7 ” “ ' 7 &#10;乃 •an 寸 “ 0 &#10;Embedding layer &#10;This book is really good! &#10;Not too bad ， it 这 worth reading. &#10;Excellent! buta bit difficult to understand. &#10;Written bad. &#10;One batch Of input sentences &#10;POS- ' &#10;Excellent! buta bitdiffcult to understand. &#10;Excellent! but a bit difficult to understand. &#10;Classifier 7 &#10;Classifier 0 &#10;Branch &#10;0 &#10;凶 &amp; neu• neg• &#10;Not too bad ， it 这 worth raiding. &#10;0 &#10;凶 &amp; neu neg &#10;Th1S 卜 ℃ k is really good! &#10;POS, &#10;0 &#10;POS, neu neg• &#10;Excellent! buta bit difficult to understand &#10;POS, &#10;Not toobad &#10;it is worth reading. &#10;POS• &#10;neu. &#10;POS• &#10;neg• &#10;POS ． &#10;neu. &#10;neg• &#10;netl. &#10;neg• &#10;POS ． &#10;neg• &#10;Excellent! but a bit 山 mcult to understand. &#10;POS, neu• ' &#10;Written r&amp;llly bad. &#10;POS• &#10;neu. &#10;POS• &#10;neg• &#10;P redicted labels &#10;LOW uncertainty &#10;High uncertamty ">
            <a:extLst>
              <a:ext uri="{FF2B5EF4-FFF2-40B4-BE49-F238E27FC236}">
                <a16:creationId xmlns:a16="http://schemas.microsoft.com/office/drawing/2014/main" id="{56F09D67-9787-4358-8EEB-360F06D95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3" y="1967719"/>
            <a:ext cx="10330305" cy="581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5CBAE79-E71C-48F5-8CD0-8273D6CF27D3}"/>
              </a:ext>
            </a:extLst>
          </p:cNvPr>
          <p:cNvSpPr txBox="1"/>
          <p:nvPr/>
        </p:nvSpPr>
        <p:spPr>
          <a:xfrm>
            <a:off x="3326775" y="8111683"/>
            <a:ext cx="5816184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400" b="1" dirty="0" err="1"/>
              <a:t>FastBERT</a:t>
            </a:r>
            <a:r>
              <a:rPr lang="en-US" altLang="zh-CN" sz="2400" b="1" dirty="0"/>
              <a:t> Model Structure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E030DC5-18B1-4156-AD02-09EA9C6DB380}"/>
                  </a:ext>
                </a:extLst>
              </p14:cNvPr>
              <p14:cNvContentPartPr/>
              <p14:nvPr/>
            </p14:nvContentPartPr>
            <p14:xfrm>
              <a:off x="497212" y="1771062"/>
              <a:ext cx="2624040" cy="62085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E030DC5-18B1-4156-AD02-09EA9C6DB3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212" y="1762062"/>
                <a:ext cx="2641680" cy="62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1592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3200" b="1"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Model training</a:t>
            </a:r>
            <a:endParaRPr sz="3200" b="1" dirty="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EBAA933-9E44-4B24-AC07-4E665A79B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445" y="8145292"/>
            <a:ext cx="4637911" cy="112517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F0E15CF-B3B1-4311-8C24-E177695C304C}"/>
              </a:ext>
            </a:extLst>
          </p:cNvPr>
          <p:cNvSpPr/>
          <p:nvPr/>
        </p:nvSpPr>
        <p:spPr>
          <a:xfrm>
            <a:off x="508000" y="1698689"/>
            <a:ext cx="12129477" cy="6358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3200" b="1" dirty="0"/>
              <a:t>1. </a:t>
            </a:r>
            <a:r>
              <a:rPr lang="zh-CN" altLang="en-US" sz="3200" b="1" dirty="0"/>
              <a:t>Pre-training：</a:t>
            </a:r>
            <a:r>
              <a:rPr lang="zh-CN" altLang="en-US" sz="3200" dirty="0"/>
              <a:t>和BERT系模型是预训练一样，也可以直接拿预训练模型进行；</a:t>
            </a:r>
            <a:endParaRPr lang="en-US" altLang="zh-CN" sz="3200" dirty="0"/>
          </a:p>
          <a:p>
            <a:pPr algn="l">
              <a:lnSpc>
                <a:spcPct val="125000"/>
              </a:lnSpc>
            </a:pPr>
            <a:r>
              <a:rPr lang="en-US" altLang="zh-CN" sz="3200" b="1" dirty="0"/>
              <a:t>2. </a:t>
            </a:r>
            <a:r>
              <a:rPr lang="zh-CN" altLang="en-US" sz="3200" b="1" dirty="0"/>
              <a:t>Fine-tuning for Backbone：</a:t>
            </a:r>
            <a:r>
              <a:rPr lang="zh-CN" altLang="en-US" sz="3200" dirty="0"/>
              <a:t>使用任务数据训练主干和</a:t>
            </a:r>
            <a:r>
              <a:rPr lang="en-US" altLang="zh-CN" sz="3200" dirty="0"/>
              <a:t>Teacher-classifier;</a:t>
            </a:r>
          </a:p>
          <a:p>
            <a:pPr algn="l">
              <a:lnSpc>
                <a:spcPct val="125000"/>
              </a:lnSpc>
            </a:pPr>
            <a:r>
              <a:rPr lang="en-US" altLang="zh-CN" sz="3200" b="1" dirty="0"/>
              <a:t>3. </a:t>
            </a:r>
            <a:r>
              <a:rPr lang="zh-CN" altLang="en-US" sz="3200" b="1" dirty="0"/>
              <a:t>Self-distillation for branch：</a:t>
            </a:r>
            <a:r>
              <a:rPr lang="zh-CN" altLang="en-US" sz="3200" dirty="0"/>
              <a:t>用无标签任务数据就可以，将主干分类器预测的概率分布蒸馏给分支分类器。</a:t>
            </a:r>
            <a:endParaRPr lang="en-US" altLang="zh-CN" sz="3200" dirty="0"/>
          </a:p>
          <a:p>
            <a:pPr marL="457200" indent="-457200" algn="l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/>
              <a:t>损失计算：</a:t>
            </a:r>
            <a:r>
              <a:rPr lang="zh-CN" altLang="en-US" sz="2400" dirty="0"/>
              <a:t>使用KL散度衡量分布距离，所有分支分类器与主干</a:t>
            </a:r>
            <a:r>
              <a:rPr lang="en-US" altLang="zh-CN" sz="2400" dirty="0"/>
              <a:t>	</a:t>
            </a:r>
            <a:r>
              <a:rPr lang="zh-CN" altLang="en-US" sz="2400" dirty="0"/>
              <a:t>分类器的KL散度之和作为</a:t>
            </a:r>
            <a:r>
              <a:rPr lang="en-US" altLang="zh-CN" sz="2400" dirty="0"/>
              <a:t>loss</a:t>
            </a:r>
          </a:p>
          <a:p>
            <a:pPr algn="l">
              <a:lnSpc>
                <a:spcPct val="125000"/>
              </a:lnSpc>
            </a:pPr>
            <a:r>
              <a:rPr lang="en-US" altLang="zh-CN" sz="3200" b="1" dirty="0"/>
              <a:t>4. </a:t>
            </a:r>
            <a:r>
              <a:rPr lang="zh-CN" altLang="en-US" sz="3200" b="1" dirty="0"/>
              <a:t>Adaptive inference：</a:t>
            </a:r>
            <a:r>
              <a:rPr lang="zh-CN" altLang="en-US" sz="3200" dirty="0"/>
              <a:t>根据分支分类器的结果对样本进行层层过滤，简单的直接给结果，困难的继续预测。</a:t>
            </a:r>
            <a:endParaRPr lang="en-US" altLang="zh-CN" sz="3200" dirty="0"/>
          </a:p>
          <a:p>
            <a:pPr marL="457200" indent="-457200" algn="l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/>
              <a:t>新的指标：</a:t>
            </a:r>
            <a:r>
              <a:rPr lang="en-US" altLang="zh-CN" sz="2400" dirty="0"/>
              <a:t>Uncertainty(</a:t>
            </a:r>
            <a:r>
              <a:rPr lang="zh-CN" altLang="en-US" sz="2400" dirty="0"/>
              <a:t>用预测结果的熵来衡量，熵越大则不确定性越大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14267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3200" b="1"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Self-distillation</a:t>
            </a:r>
            <a:endParaRPr sz="3200" b="1" dirty="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DB05BE-2A37-4BDE-A793-975A6303E164}"/>
              </a:ext>
            </a:extLst>
          </p:cNvPr>
          <p:cNvSpPr/>
          <p:nvPr/>
        </p:nvSpPr>
        <p:spPr>
          <a:xfrm>
            <a:off x="980831" y="1220116"/>
            <a:ext cx="110431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1A1A1A"/>
                </a:solidFill>
                <a:latin typeface="-apple-system"/>
              </a:rPr>
              <a:t>蒸馏：</a:t>
            </a:r>
            <a:r>
              <a:rPr lang="zh-CN" altLang="en-US" sz="3200" dirty="0">
                <a:solidFill>
                  <a:srgbClr val="1A1A1A"/>
                </a:solidFill>
                <a:latin typeface="-apple-system"/>
              </a:rPr>
              <a:t>在预训练和微调阶段都只更新主干参数，微调完之后冻结</a:t>
            </a:r>
            <a:r>
              <a:rPr lang="en-US" altLang="zh-CN" sz="3200" dirty="0">
                <a:solidFill>
                  <a:srgbClr val="1A1A1A"/>
                </a:solidFill>
                <a:latin typeface="-apple-system"/>
              </a:rPr>
              <a:t>(freeze)</a:t>
            </a:r>
            <a:r>
              <a:rPr lang="zh-CN" altLang="en-US" sz="3200" dirty="0">
                <a:solidFill>
                  <a:srgbClr val="1A1A1A"/>
                </a:solidFill>
                <a:latin typeface="-apple-system"/>
              </a:rPr>
              <a:t>主干参数，用分支分类器蒸馏主干分类器的概率分布，让分支分类器尽可能的拟合主干分类器的分布。</a:t>
            </a:r>
          </a:p>
          <a:p>
            <a:pPr algn="l"/>
            <a:r>
              <a:rPr lang="zh-CN" altLang="en-US" sz="3200" b="1" dirty="0">
                <a:solidFill>
                  <a:srgbClr val="1A1A1A"/>
                </a:solidFill>
                <a:latin typeface="-apple-system"/>
              </a:rPr>
              <a:t>自蒸馏：</a:t>
            </a:r>
            <a:r>
              <a:rPr lang="zh-CN" altLang="en-US" sz="3200" dirty="0">
                <a:solidFill>
                  <a:srgbClr val="1A1A1A"/>
                </a:solidFill>
                <a:latin typeface="-apple-system"/>
              </a:rPr>
              <a:t>之前的蒸馏都是用两个模型去做，一个模型学习另一个模型的知识，而</a:t>
            </a:r>
            <a:r>
              <a:rPr lang="en-US" altLang="zh-CN" sz="3200" dirty="0" err="1">
                <a:solidFill>
                  <a:srgbClr val="1A1A1A"/>
                </a:solidFill>
                <a:latin typeface="-apple-system"/>
              </a:rPr>
              <a:t>FastBERT</a:t>
            </a:r>
            <a:r>
              <a:rPr lang="zh-CN" altLang="en-US" sz="3200" dirty="0">
                <a:solidFill>
                  <a:srgbClr val="1A1A1A"/>
                </a:solidFill>
                <a:latin typeface="-apple-system"/>
              </a:rPr>
              <a:t>是自己（分支）蒸馏自己（主干）的知识。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9D7167-D1B5-490E-84B8-EA5C2F9A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0" y="4386554"/>
            <a:ext cx="6705600" cy="49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159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791468" y="212123"/>
            <a:ext cx="1421864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b="1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result</a:t>
            </a:r>
            <a:endParaRPr b="1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C21F77-442A-42CA-BF69-70DDDFF69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82" y="1123629"/>
            <a:ext cx="9640435" cy="687652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0C84E6E-3D92-44D5-9A86-FE9896823F21}"/>
              </a:ext>
            </a:extLst>
          </p:cNvPr>
          <p:cNvSpPr/>
          <p:nvPr/>
        </p:nvSpPr>
        <p:spPr>
          <a:xfrm>
            <a:off x="635000" y="8156482"/>
            <a:ext cx="116505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/>
              <a:t>实验结果表明，FastBERT可以比BERT快2至3倍，而不会降低性能。如果我们放宽了容许的精度损失，则该模型可以在1到12倍之间自由调整其速度。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6A0CDAB-1813-46CB-B011-D502EE7CF455}"/>
                  </a:ext>
                </a:extLst>
              </p14:cNvPr>
              <p14:cNvContentPartPr/>
              <p14:nvPr/>
            </p14:nvContentPartPr>
            <p14:xfrm>
              <a:off x="9907972" y="4367022"/>
              <a:ext cx="1461600" cy="162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6A0CDAB-1813-46CB-B011-D502EE7CF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03652" y="4362702"/>
                <a:ext cx="147024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058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29247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继续看论文；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200514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382</Words>
  <Application>Microsoft Office PowerPoint</Application>
  <PresentationFormat>自定义</PresentationFormat>
  <Paragraphs>45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-apple-system</vt:lpstr>
      <vt:lpstr>DejaVu Sans</vt:lpstr>
      <vt:lpstr>Droid Sans Fallback</vt:lpstr>
      <vt:lpstr>Gubbi</vt:lpstr>
      <vt:lpstr>Helvetica Light</vt:lpstr>
      <vt:lpstr>Calibri Light</vt:lpstr>
      <vt:lpstr>Helvetica</vt:lpstr>
      <vt:lpstr>Times New Roman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Aiken</cp:lastModifiedBy>
  <cp:revision>174</cp:revision>
  <dcterms:created xsi:type="dcterms:W3CDTF">2020-01-02T06:55:47Z</dcterms:created>
  <dcterms:modified xsi:type="dcterms:W3CDTF">2020-05-14T09:46:07Z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