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7" r:id="rId5"/>
    <p:sldId id="268" r:id="rId6"/>
    <p:sldId id="269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36" y="5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2020.04.16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200416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对非隐喻词进行统计；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102979" y="212123"/>
            <a:ext cx="2798843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VUA </a:t>
            </a: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数据集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702BCC-AD41-416E-9803-7BE3E37AE5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18561"/>
            <a:ext cx="7200000" cy="360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76F070-142A-4718-AF17-1FDCD9C6934A}"/>
              </a:ext>
            </a:extLst>
          </p:cNvPr>
          <p:cNvSpPr/>
          <p:nvPr/>
        </p:nvSpPr>
        <p:spPr>
          <a:xfrm>
            <a:off x="8229600" y="6042933"/>
            <a:ext cx="4724400" cy="293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隐喻词</a:t>
            </a:r>
            <a:r>
              <a:rPr lang="en-US" altLang="zh-CN" sz="3200" dirty="0"/>
              <a:t>: 6243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</a:t>
            </a:r>
            <a:r>
              <a:rPr lang="en-US" altLang="zh-CN" sz="3200" dirty="0"/>
              <a:t>: 140542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非隐喻词随机抽取</a:t>
            </a:r>
            <a:r>
              <a:rPr lang="en-US" altLang="zh-CN" sz="3200" dirty="0"/>
              <a:t>50</a:t>
            </a:r>
            <a:r>
              <a:rPr lang="zh-CN" altLang="en-US" sz="3200" dirty="0"/>
              <a:t>个</a:t>
            </a:r>
            <a:r>
              <a:rPr lang="en-US" altLang="zh-CN" sz="3200" dirty="0"/>
              <a:t>(</a:t>
            </a:r>
            <a:r>
              <a:rPr lang="zh-CN" altLang="en-US" sz="3200" dirty="0"/>
              <a:t>实际小于</a:t>
            </a:r>
            <a:r>
              <a:rPr lang="en-US" altLang="zh-CN" sz="3200" dirty="0"/>
              <a:t>50)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非隐喻词取平均排名；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B1042-EA28-42C9-8F4A-42AF2C605D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5373222"/>
            <a:ext cx="7200000" cy="360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656542" y="212123"/>
            <a:ext cx="369171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TROFI-X </a:t>
            </a: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数据集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9F9774-2B15-4FC8-8274-3222E84A73A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588168"/>
            <a:ext cx="7090229" cy="36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BB8D72-08F6-4F76-8E43-A7F743ADD7D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5443640"/>
            <a:ext cx="7090229" cy="360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CF414F-0C4A-438F-8D1C-1C9174EB1C9A}"/>
              </a:ext>
            </a:extLst>
          </p:cNvPr>
          <p:cNvSpPr/>
          <p:nvPr/>
        </p:nvSpPr>
        <p:spPr>
          <a:xfrm>
            <a:off x="7750629" y="5524215"/>
            <a:ext cx="5254171" cy="351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隐喻词</a:t>
            </a:r>
            <a:r>
              <a:rPr lang="en-US" altLang="zh-CN" sz="3200" dirty="0"/>
              <a:t>: 601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隐喻词全部为动词；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</a:t>
            </a:r>
            <a:r>
              <a:rPr lang="en-US" altLang="zh-CN" sz="3200" dirty="0"/>
              <a:t>: 13466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非隐喻词随机抽取</a:t>
            </a:r>
            <a:r>
              <a:rPr lang="en-US" altLang="zh-CN" sz="3200" dirty="0"/>
              <a:t>50</a:t>
            </a:r>
            <a:r>
              <a:rPr lang="zh-CN" altLang="en-US" sz="3200" dirty="0"/>
              <a:t>个</a:t>
            </a:r>
            <a:r>
              <a:rPr lang="en-US" altLang="zh-CN" sz="3200" dirty="0"/>
              <a:t>(</a:t>
            </a:r>
            <a:r>
              <a:rPr lang="zh-CN" altLang="en-US" sz="3200" dirty="0"/>
              <a:t>实际小于</a:t>
            </a:r>
            <a:r>
              <a:rPr lang="en-US" altLang="zh-CN" sz="3200" dirty="0"/>
              <a:t>50)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非隐喻词取平均排名；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75259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920236" y="212123"/>
            <a:ext cx="316432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TROFI </a:t>
            </a: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数据集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13E2E-A729-4262-876C-1CF6DFD441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7" y="1691597"/>
            <a:ext cx="7075712" cy="36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D2512E-7928-44FF-BB58-DA4E4FDE0B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7" y="5516436"/>
            <a:ext cx="6995883" cy="360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B2BC92-70AB-4460-92AC-CB01DA98E56D}"/>
              </a:ext>
            </a:extLst>
          </p:cNvPr>
          <p:cNvSpPr/>
          <p:nvPr/>
        </p:nvSpPr>
        <p:spPr>
          <a:xfrm>
            <a:off x="7750629" y="5524215"/>
            <a:ext cx="5254171" cy="351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隐喻词</a:t>
            </a:r>
            <a:r>
              <a:rPr lang="en-US" altLang="zh-CN" sz="3200" dirty="0"/>
              <a:t>: 1627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隐喻词全部为动词；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</a:t>
            </a:r>
            <a:r>
              <a:rPr lang="en-US" altLang="zh-CN" sz="3200" dirty="0"/>
              <a:t>: 36549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非隐喻词随机抽取</a:t>
            </a:r>
            <a:r>
              <a:rPr lang="en-US" altLang="zh-CN" sz="3200" dirty="0"/>
              <a:t>50</a:t>
            </a:r>
            <a:r>
              <a:rPr lang="zh-CN" altLang="en-US" sz="3200" dirty="0"/>
              <a:t>个</a:t>
            </a:r>
            <a:r>
              <a:rPr lang="en-US" altLang="zh-CN" sz="3200" dirty="0"/>
              <a:t>(</a:t>
            </a:r>
            <a:r>
              <a:rPr lang="zh-CN" altLang="en-US" sz="3200" dirty="0"/>
              <a:t>实际小于</a:t>
            </a:r>
            <a:r>
              <a:rPr lang="en-US" altLang="zh-CN" sz="3200" dirty="0"/>
              <a:t>50)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indent="-457200"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非隐喻词取平均排名；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204903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920236" y="212123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FD9C4E-E030-4C08-82AA-233E94B09E58}"/>
              </a:ext>
            </a:extLst>
          </p:cNvPr>
          <p:cNvSpPr/>
          <p:nvPr/>
        </p:nvSpPr>
        <p:spPr>
          <a:xfrm>
            <a:off x="555172" y="1564535"/>
            <a:ext cx="12195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Inconsolata" panose="020B0609030003000000" pitchFamily="49" charset="0"/>
              </a:rPr>
              <a:t>例句：</a:t>
            </a:r>
            <a:endParaRPr lang="en-US" altLang="zh-CN" sz="3200" dirty="0">
              <a:solidFill>
                <a:schemeClr val="tx1"/>
              </a:solidFill>
              <a:latin typeface="Inconsolata" panose="020B0609030003000000" pitchFamily="49" charset="0"/>
            </a:endParaRP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Inconsolata" panose="020B0609030003000000" pitchFamily="49" charset="0"/>
              </a:rPr>
              <a:t>At the very least, the CEGB should be divided into a wider </a:t>
            </a:r>
            <a:r>
              <a:rPr lang="en-US" altLang="zh-CN" sz="3200" b="1" dirty="0">
                <a:solidFill>
                  <a:srgbClr val="FF0000"/>
                </a:solidFill>
                <a:latin typeface="Inconsolata" panose="020B0609030003000000" pitchFamily="49" charset="0"/>
              </a:rPr>
              <a:t>range</a:t>
            </a:r>
            <a:r>
              <a:rPr lang="en-US" altLang="zh-CN" sz="3200" dirty="0">
                <a:solidFill>
                  <a:schemeClr val="tx1"/>
                </a:solidFill>
                <a:latin typeface="Inconsolata" panose="020B0609030003000000" pitchFamily="49" charset="0"/>
              </a:rPr>
              <a:t> of generating companies to stimulate competition.</a:t>
            </a: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FE9FFF80-8FDB-4788-8665-C3AF498E8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15269"/>
              </p:ext>
            </p:extLst>
          </p:nvPr>
        </p:nvGraphicFramePr>
        <p:xfrm>
          <a:off x="2167466" y="4114905"/>
          <a:ext cx="866986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56">
                  <a:extLst>
                    <a:ext uri="{9D8B030D-6E8A-4147-A177-3AD203B41FA5}">
                      <a16:colId xmlns:a16="http://schemas.microsoft.com/office/drawing/2014/main" val="4184276095"/>
                    </a:ext>
                  </a:extLst>
                </a:gridCol>
                <a:gridCol w="1829607">
                  <a:extLst>
                    <a:ext uri="{9D8B030D-6E8A-4147-A177-3AD203B41FA5}">
                      <a16:colId xmlns:a16="http://schemas.microsoft.com/office/drawing/2014/main" val="2091442350"/>
                    </a:ext>
                  </a:extLst>
                </a:gridCol>
                <a:gridCol w="3950305">
                  <a:extLst>
                    <a:ext uri="{9D8B030D-6E8A-4147-A177-3AD203B41FA5}">
                      <a16:colId xmlns:a16="http://schemas.microsoft.com/office/drawing/2014/main" val="19230517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非隐喻词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序列位置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5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Inconsolata" panose="020B0609030003000000" pitchFamily="49" charset="0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Inconsolata" panose="020B0609030003000000" pitchFamily="49" charset="0"/>
                        </a:rPr>
                        <a:t>ibrant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Inconsolata" panose="020B0609030003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Inconsolata" panose="020B0609030003000000" pitchFamily="49" charset="0"/>
                        </a:rPr>
                        <a:t>充满活力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18347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mock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嘲笑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13999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wept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哭泣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16553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5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welfare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福利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17109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6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extract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提取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8476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7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see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看到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24454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idea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想法、理念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25968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desperately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拼命地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6149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0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marked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Inconsolata" panose="020B0609030003000000" pitchFamily="49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标记的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26277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56706"/>
                  </a:ext>
                </a:extLst>
              </a:tr>
              <a:tr h="361769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beverley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贝弗利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Inconsolata" panose="020B0609030003000000" pitchFamily="49" charset="0"/>
                          <a:ea typeface="+mn-ea"/>
                          <a:cs typeface="+mn-cs"/>
                          <a:sym typeface="Helvetica Light"/>
                        </a:rPr>
                        <a:t>21867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2966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200416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231</Words>
  <Application>Microsoft Office PowerPoint</Application>
  <PresentationFormat>自定义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DejaVu Sans</vt:lpstr>
      <vt:lpstr>Droid Sans Fallback</vt:lpstr>
      <vt:lpstr>Gubbi</vt:lpstr>
      <vt:lpstr>Helvetica Light</vt:lpstr>
      <vt:lpstr>Helvetica Neue</vt:lpstr>
      <vt:lpstr>Arial</vt:lpstr>
      <vt:lpstr>Calibri Light</vt:lpstr>
      <vt:lpstr>Helvetica</vt:lpstr>
      <vt:lpstr>Inconsolata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Aiken</cp:lastModifiedBy>
  <cp:revision>95</cp:revision>
  <dcterms:created xsi:type="dcterms:W3CDTF">2020-01-02T06:55:47Z</dcterms:created>
  <dcterms:modified xsi:type="dcterms:W3CDTF">2020-04-15T20:02:13Z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