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73" r:id="rId5"/>
    <p:sldId id="270" r:id="rId6"/>
    <p:sldId id="271" r:id="rId7"/>
    <p:sldId id="272" r:id="rId8"/>
    <p:sldId id="261" r:id="rId9"/>
    <p:sldId id="274" r:id="rId10"/>
    <p:sldId id="262" r:id="rId11"/>
    <p:sldId id="264" r:id="rId12"/>
    <p:sldId id="265" r:id="rId13"/>
    <p:sldId id="25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/>
    <p:restoredTop sz="95994"/>
  </p:normalViewPr>
  <p:slideViewPr>
    <p:cSldViewPr snapToGrid="0" snapToObjects="1">
      <p:cViewPr varScale="1">
        <p:scale>
          <a:sx n="79" d="100"/>
          <a:sy n="79" d="100"/>
        </p:scale>
        <p:origin x="48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A8BD-C49D-0048-BFB2-D42EEAE99376}" type="datetimeFigureOut">
              <a:rPr kumimoji="1" lang="zh-CN" altLang="en-US" smtClean="0"/>
              <a:t>2020.11.13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8754C-69E8-9E40-BBFD-45455C58E8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8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am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Capital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China.</a:t>
            </a:r>
          </a:p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essays.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Ifytek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Institute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/>
              <a:t>Technology.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656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647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0777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5060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234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80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860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224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250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2109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306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7971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711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3C2A-CF5A-814E-9407-E497286874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64235-AF0C-0A4C-9CC9-A1F185878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报告人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B8C1C-E32E-DF48-B022-A538193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BC12-7CE0-2344-9A1E-943D7D86BB3C}" type="datetime1">
              <a:rPr kumimoji="1" lang="zh-CN" altLang="en-US" smtClean="0"/>
              <a:t>2020.11.13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E0A15-9AB7-1542-B809-9A4131D7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54278-71A1-854C-AE34-4B4DA01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2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FE2B-83AC-0842-88A6-B3872F64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FDD59-6925-294E-B8FA-3E10F164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3DBBB-7F77-014D-A874-97937375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B60-5671-EA4C-9361-E42A603F5044}" type="datetime1">
              <a:rPr kumimoji="1" lang="zh-CN" altLang="en-US" smtClean="0"/>
              <a:t>2020.11.13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62414-C0B6-904D-9E42-19A2BA02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E9CFC-238E-6D42-90E0-711CE9D9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8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3ECAA-B177-ED46-831B-4C3B9B1D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55EC7-F225-EB48-8CDA-699EE5843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2BCB-725E-1549-BA7D-769E4BDA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7D76-A4B7-FB4C-9F23-3499EF120D88}" type="datetime1">
              <a:rPr kumimoji="1" lang="zh-CN" altLang="en-US" smtClean="0"/>
              <a:t>2020.11.13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0E410-A07D-814B-92E8-24048CEB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6BEF8-ED2C-E64A-9FE9-B524890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00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EF73A-A3D0-CC42-819A-BDBB364660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32E01-9B87-3A4A-BB95-206A8283054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p"/>
              <a:defRPr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  <a:cs typeface="Times New Roman" panose="02020603050405020304" pitchFamily="18" charset="0"/>
              </a:defRPr>
            </a:lvl3pPr>
          </a:lstStyle>
          <a:p>
            <a:r>
              <a:rPr kumimoji="1" lang="zh-CN" altLang="en-US" dirty="0"/>
              <a:t>第一
第二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第一层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 第二层 
 第二层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CB0A8-64A3-D342-9CF3-C7DFE6F0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1D02A-F5C2-CD40-B5F2-FA10248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4D325-D530-F441-83D5-5215948E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97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2C0A7-6EA0-EA41-9ED3-E129636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1887E-560C-CB43-BA2C-F801E657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24663-013B-074B-88FA-ABA3A493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06C0-1E2A-3B45-8D2B-845F9960A1E2}" type="datetime1">
              <a:rPr kumimoji="1" lang="zh-CN" altLang="en-US" smtClean="0"/>
              <a:t>2020.11.13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87B48-F2DE-A54C-A605-CACFD52C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A106A-1ABE-2840-9130-1E173D4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89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09761-C9E2-9341-A55C-0F3F72E2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21B92-9532-9D46-8EC0-1B082769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A5835-41A4-D449-93A8-74D6BC25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CB22D-8E18-1D44-B801-F1A92486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A175-E50F-124A-A7EE-6231F7116BE0}" type="datetime1">
              <a:rPr kumimoji="1" lang="zh-CN" altLang="en-US" smtClean="0"/>
              <a:t>2020.11.13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78D40-AC77-BD40-8919-AC317E42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C172D-0CFF-EE4B-8ABE-9A752C73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45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8AD0-8629-2F4E-B4BC-44EF112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CD4CD-53D8-154C-95A4-D5EB5759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AD816B-6F1C-3740-A881-2A9CA2A0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90E038-78D2-C543-AA00-ADB21DEF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4DA036-66A3-F148-A957-05D18C5FA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1D79E1-132F-334D-B1E0-A3C8B08F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5C-B301-C849-89D6-7467770338A6}" type="datetime1">
              <a:rPr kumimoji="1" lang="zh-CN" altLang="en-US" smtClean="0"/>
              <a:t>2020.11.13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AFB97-C034-124E-A2CC-DE13D129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3DAE0-B1B8-F542-B0D5-AB0A5F6B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1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3D260-D316-8B44-97B7-19E309C5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34D878-4488-E540-8D51-C0127D7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B86B-B0A4-DF47-8F8F-9A8263402C82}" type="datetime1">
              <a:rPr kumimoji="1" lang="zh-CN" altLang="en-US" smtClean="0"/>
              <a:t>2020.11.13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E582DF-608D-1845-A695-EAD66B9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7C3579-D703-3F4C-9F25-B5F3C1B7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6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FD6ED-0B12-2346-AD27-DB5C8171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79D-8514-674D-9B8A-0C3572E9C912}" type="datetime1">
              <a:rPr kumimoji="1" lang="zh-CN" altLang="en-US" smtClean="0"/>
              <a:t>2020.11.13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7D752-2E70-D944-8EAF-648FAE46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B654C-26B2-3A4C-863D-DDA03EA1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10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929A-FD40-B642-982E-C0DA4E57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C2A23-5327-0043-BC4A-AB884F91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9B6A8-7A6B-8F4B-8E60-66CFC535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21183-EEAB-7544-A569-733EEBCB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E63D-82FD-5A4B-A074-2490653C2491}" type="datetime1">
              <a:rPr kumimoji="1" lang="zh-CN" altLang="en-US" smtClean="0"/>
              <a:t>2020.11.13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0C317-BC71-A749-BAB7-BBD6453B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637D6-DB82-CB4B-90BA-68B480C2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8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4B22-5B13-6245-A60D-79C069C8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DD8DC-2B47-6D46-868A-933ED236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9F9E6-ED71-0847-9F1B-4E4124F1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16336-6B5F-F847-BAB7-9669C61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29F4-15CC-F644-A018-0EC935AC3153}" type="datetime1">
              <a:rPr kumimoji="1" lang="zh-CN" altLang="en-US" smtClean="0"/>
              <a:t>2020.11.13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08D10-1CED-0044-A056-EC1CC3F2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CF4CD-2D85-184A-A2F5-0315AEDD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18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C5CBF-F5A0-524A-BCA7-F6AA337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C7C1B-641E-3A4E-888B-9391CB5A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第一</a:t>
            </a:r>
            <a:endParaRPr kumimoji="1" lang="en-US" altLang="zh-CN" dirty="0"/>
          </a:p>
          <a:p>
            <a:r>
              <a:rPr kumimoji="1" lang="zh-CN" altLang="en-US" dirty="0"/>
              <a:t>第二</a:t>
            </a:r>
            <a:endParaRPr kumimoji="1" lang="en-US" altLang="zh-CN" dirty="0"/>
          </a:p>
          <a:p>
            <a:r>
              <a:rPr kumimoji="1" lang="zh-CN" altLang="en-US" dirty="0"/>
              <a:t>第三</a:t>
            </a:r>
            <a:endParaRPr kumimoji="1" lang="en-US" altLang="zh-CN" dirty="0"/>
          </a:p>
          <a:p>
            <a:r>
              <a:rPr kumimoji="1" lang="zh-CN" altLang="en-US" dirty="0"/>
              <a:t>第四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CADF1-1709-444C-B9F5-95347B83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A511-8F1C-AB42-A849-9D0FEFE624FD}" type="datetime1">
              <a:rPr kumimoji="1" lang="zh-CN" altLang="en-US" smtClean="0"/>
              <a:t>2020.11.13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CEEED-A8CE-9948-A41C-5E7E80065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9C749-665C-8349-94D2-F6D465B6D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77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j-ea"/>
          <a:ea typeface="+mj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42357-60E1-7141-A130-E46098CF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86959"/>
            <a:ext cx="12191999" cy="1939510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kumimoji="1" lang="zh-CN" altLang="en-US" sz="3600" dirty="0">
                <a:solidFill>
                  <a:srgbClr val="FFC000"/>
                </a:solidFill>
              </a:rPr>
              <a:t>组会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3D7781-29E6-214D-95C6-41546FEC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357" y="3255264"/>
            <a:ext cx="10166430" cy="2002536"/>
          </a:xfrm>
        </p:spPr>
        <p:txBody>
          <a:bodyPr>
            <a:normAutofit/>
          </a:bodyPr>
          <a:lstStyle/>
          <a:p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屈原斌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000" b="1" dirty="0"/>
              <a:t>ybqu@cnu.edu.cn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首都师范大学</a:t>
            </a:r>
            <a:endParaRPr kumimoji="1"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2866D-E8E3-4B42-B89D-683A6042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2288-F197-A548-9996-FE5E03972E94}" type="datetime1">
              <a:rPr kumimoji="1" lang="zh-CN" altLang="en-US" smtClean="0"/>
              <a:t>2020.11.13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DEECE-4446-2D4C-89FF-7F397F2C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89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Baseline</a:t>
            </a:r>
            <a:r>
              <a:rPr kumimoji="1" lang="zh-CN" altLang="en-US" dirty="0"/>
              <a:t>实验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2020.11.13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10</a:t>
            </a:fld>
            <a:endParaRPr kumimoji="1" lang="zh-CN" altLang="en-US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3141D3B2-3D8C-455F-BB62-4E9A4B3EF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577318"/>
              </p:ext>
            </p:extLst>
          </p:nvPr>
        </p:nvGraphicFramePr>
        <p:xfrm>
          <a:off x="6407611" y="516822"/>
          <a:ext cx="48240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131787183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83252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5947478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776774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2406905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0095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4666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6524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总体</a:t>
                      </a:r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(macro avg)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4184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其他题目下作文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1134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随机打乱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2236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优美散文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200221"/>
                  </a:ext>
                </a:extLst>
              </a:tr>
            </a:tbl>
          </a:graphicData>
        </a:graphic>
      </p:graphicFrame>
      <p:graphicFrame>
        <p:nvGraphicFramePr>
          <p:cNvPr id="8" name="表格 3">
            <a:extLst>
              <a:ext uri="{FF2B5EF4-FFF2-40B4-BE49-F238E27FC236}">
                <a16:creationId xmlns:a16="http://schemas.microsoft.com/office/drawing/2014/main" id="{91A8CF8E-4CF3-4C97-90A8-1B883859D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485786"/>
              </p:ext>
            </p:extLst>
          </p:nvPr>
        </p:nvGraphicFramePr>
        <p:xfrm>
          <a:off x="835152" y="3560752"/>
          <a:ext cx="48240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131787183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83252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5947478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776774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240690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0095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466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6524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总体</a:t>
                      </a:r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(macro avg)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418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其他题目下作文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1134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随机打乱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2236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优美散文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200221"/>
                  </a:ext>
                </a:extLst>
              </a:tr>
            </a:tbl>
          </a:graphicData>
        </a:graphic>
      </p:graphicFrame>
      <p:graphicFrame>
        <p:nvGraphicFramePr>
          <p:cNvPr id="10" name="表格 3">
            <a:extLst>
              <a:ext uri="{FF2B5EF4-FFF2-40B4-BE49-F238E27FC236}">
                <a16:creationId xmlns:a16="http://schemas.microsoft.com/office/drawing/2014/main" id="{ECCD2DC7-D4E2-4152-AEC5-30058D937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359183"/>
              </p:ext>
            </p:extLst>
          </p:nvPr>
        </p:nvGraphicFramePr>
        <p:xfrm>
          <a:off x="6407611" y="3560752"/>
          <a:ext cx="4824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131787183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83252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5947478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776774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24069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009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46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65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总体</a:t>
                      </a:r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(macro avg)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41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其他题目下作文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11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随机打乱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22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优美散文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2002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A0AD4A46-A6C5-46AA-81BF-63273DCFF5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1317"/>
                <a:ext cx="10515600" cy="1594157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实验结果：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模型：</a:t>
                </a:r>
                <a:r>
                  <a:rPr kumimoji="1" lang="en-US" altLang="zh-CN" dirty="0" err="1"/>
                  <a:t>HBiLstm</a:t>
                </a:r>
                <a:r>
                  <a:rPr kumimoji="1" lang="zh-CN" altLang="en-US" dirty="0"/>
                  <a:t>字向量模型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数据集：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A0AD4A46-A6C5-46AA-81BF-63273DCFF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1317"/>
                <a:ext cx="10515600" cy="1594157"/>
              </a:xfrm>
              <a:blipFill>
                <a:blip r:embed="rId3"/>
                <a:stretch>
                  <a:fillRect l="-1043" t="-3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48D78EEC-85CD-443E-83B1-4EBF6CF41863}"/>
              </a:ext>
            </a:extLst>
          </p:cNvPr>
          <p:cNvSpPr txBox="1"/>
          <p:nvPr/>
        </p:nvSpPr>
        <p:spPr>
          <a:xfrm>
            <a:off x="2276373" y="6126599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8.1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aver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106EC7-CC1B-4EFD-9625-209E32B867A1}"/>
              </a:ext>
            </a:extLst>
          </p:cNvPr>
          <p:cNvSpPr txBox="1"/>
          <p:nvPr/>
        </p:nvSpPr>
        <p:spPr>
          <a:xfrm>
            <a:off x="7855244" y="308137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8.2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max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3CB876-C713-4BEC-A46A-38AB53250FB4}"/>
              </a:ext>
            </a:extLst>
          </p:cNvPr>
          <p:cNvSpPr txBox="1"/>
          <p:nvPr/>
        </p:nvSpPr>
        <p:spPr>
          <a:xfrm>
            <a:off x="7949184" y="616958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8.3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top3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399716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Baseline</a:t>
            </a:r>
            <a:r>
              <a:rPr kumimoji="1" lang="zh-CN" altLang="en-US" dirty="0"/>
              <a:t>实验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2020.11.13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11</a:t>
            </a:fld>
            <a:endParaRPr kumimoji="1" lang="zh-CN" altLang="en-US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E86286DE-51FB-403F-84F8-8960FA873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586934"/>
              </p:ext>
            </p:extLst>
          </p:nvPr>
        </p:nvGraphicFramePr>
        <p:xfrm>
          <a:off x="6420486" y="3560752"/>
          <a:ext cx="481694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6946">
                  <a:extLst>
                    <a:ext uri="{9D8B030D-6E8A-4147-A177-3AD203B41FA5}">
                      <a16:colId xmlns:a16="http://schemas.microsoft.com/office/drawing/2014/main" val="131787183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83252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5947478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776774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2406905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0095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4666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6524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总体</a:t>
                      </a:r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(macro avg)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4184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其他题目下作文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1134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随机打乱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2236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优美散文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200221"/>
                  </a:ext>
                </a:extLst>
              </a:tr>
            </a:tbl>
          </a:graphicData>
        </a:graphic>
      </p:graphicFrame>
      <p:graphicFrame>
        <p:nvGraphicFramePr>
          <p:cNvPr id="8" name="表格 3">
            <a:extLst>
              <a:ext uri="{FF2B5EF4-FFF2-40B4-BE49-F238E27FC236}">
                <a16:creationId xmlns:a16="http://schemas.microsoft.com/office/drawing/2014/main" id="{897CE300-0802-466D-AB69-9F87F5FC6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44131"/>
              </p:ext>
            </p:extLst>
          </p:nvPr>
        </p:nvGraphicFramePr>
        <p:xfrm>
          <a:off x="838200" y="3560752"/>
          <a:ext cx="48240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131787183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83252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5947478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776774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240690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009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466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652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总体</a:t>
                      </a:r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(macro avg)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418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其他题目下作文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113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随机打乱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223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优美散文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200221"/>
                  </a:ext>
                </a:extLst>
              </a:tr>
            </a:tbl>
          </a:graphicData>
        </a:graphic>
      </p:graphicFrame>
      <p:graphicFrame>
        <p:nvGraphicFramePr>
          <p:cNvPr id="10" name="表格 3">
            <a:extLst>
              <a:ext uri="{FF2B5EF4-FFF2-40B4-BE49-F238E27FC236}">
                <a16:creationId xmlns:a16="http://schemas.microsoft.com/office/drawing/2014/main" id="{BAA565FC-5F9C-4520-B8EA-5847C97FA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437230"/>
              </p:ext>
            </p:extLst>
          </p:nvPr>
        </p:nvGraphicFramePr>
        <p:xfrm>
          <a:off x="6420486" y="508927"/>
          <a:ext cx="48240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131787183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83252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5947478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776774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240690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0095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466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6524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总体</a:t>
                      </a:r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(macro avg)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418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其他题目下作文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1134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随机打乱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2236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优美散文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2002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A946F444-7298-47BF-88C9-667165E92D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1317"/>
                <a:ext cx="10515600" cy="1594157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实验结果：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模型：</a:t>
                </a:r>
                <a:r>
                  <a:rPr kumimoji="1" lang="en-US" altLang="zh-CN" dirty="0" err="1"/>
                  <a:t>HBiLstm</a:t>
                </a:r>
                <a:r>
                  <a:rPr kumimoji="1" lang="zh-CN" altLang="en-US" dirty="0"/>
                  <a:t>词向量模型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数据集：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A946F444-7298-47BF-88C9-667165E92D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1317"/>
                <a:ext cx="10515600" cy="1594157"/>
              </a:xfrm>
              <a:blipFill>
                <a:blip r:embed="rId3"/>
                <a:stretch>
                  <a:fillRect l="-1043" t="-3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5759CCA-59FB-4EF1-AD0B-9C5AD45D9AF9}"/>
              </a:ext>
            </a:extLst>
          </p:cNvPr>
          <p:cNvSpPr txBox="1"/>
          <p:nvPr/>
        </p:nvSpPr>
        <p:spPr>
          <a:xfrm>
            <a:off x="7971022" y="6126599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9.3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top3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F34D71-5A28-4FD3-B36B-FA9D0F5B597E}"/>
              </a:ext>
            </a:extLst>
          </p:cNvPr>
          <p:cNvSpPr txBox="1"/>
          <p:nvPr/>
        </p:nvSpPr>
        <p:spPr>
          <a:xfrm>
            <a:off x="7864592" y="307378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9.2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max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4CF9B0-A7DB-4177-B050-8233E40E5E52}"/>
              </a:ext>
            </a:extLst>
          </p:cNvPr>
          <p:cNvSpPr txBox="1"/>
          <p:nvPr/>
        </p:nvSpPr>
        <p:spPr>
          <a:xfrm>
            <a:off x="2279421" y="6126599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9.1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aver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1515960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Baseline</a:t>
            </a:r>
            <a:r>
              <a:rPr kumimoji="1" lang="zh-CN" altLang="en-US" dirty="0"/>
              <a:t>实验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2020.11.13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12</a:t>
            </a:fld>
            <a:endParaRPr kumimoji="1" lang="zh-CN" altLang="en-US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E37175D-7BDF-4DAC-B9FC-6052636F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957919"/>
              </p:ext>
            </p:extLst>
          </p:nvPr>
        </p:nvGraphicFramePr>
        <p:xfrm>
          <a:off x="6641592" y="3623301"/>
          <a:ext cx="4824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131787183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83252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5947478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776774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240690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0095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466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6524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总体</a:t>
                      </a:r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(macro avg)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418406"/>
                  </a:ext>
                </a:extLst>
              </a:tr>
            </a:tbl>
          </a:graphicData>
        </a:graphic>
      </p:graphicFrame>
      <p:graphicFrame>
        <p:nvGraphicFramePr>
          <p:cNvPr id="8" name="表格 3">
            <a:extLst>
              <a:ext uri="{FF2B5EF4-FFF2-40B4-BE49-F238E27FC236}">
                <a16:creationId xmlns:a16="http://schemas.microsoft.com/office/drawing/2014/main" id="{D2769333-F3C2-4FDE-A05F-7E26689AF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7071"/>
              </p:ext>
            </p:extLst>
          </p:nvPr>
        </p:nvGraphicFramePr>
        <p:xfrm>
          <a:off x="1272000" y="3623301"/>
          <a:ext cx="4824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131787183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83252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5947478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776774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240690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0095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466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6524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总体</a:t>
                      </a:r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(macro avg)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4184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EB7F57F6-E438-42C6-BB8E-A5E08E70B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1317"/>
                <a:ext cx="10515600" cy="1594157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实验结果：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模型：</a:t>
                </a:r>
                <a:r>
                  <a:rPr kumimoji="1" lang="en-US" altLang="zh-CN" dirty="0" err="1"/>
                  <a:t>HBiLstm</a:t>
                </a:r>
                <a:r>
                  <a:rPr kumimoji="1" lang="zh-CN" altLang="en-US" dirty="0"/>
                  <a:t>词向量模型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数据集：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EB7F57F6-E438-42C6-BB8E-A5E08E70B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1317"/>
                <a:ext cx="10515600" cy="1594157"/>
              </a:xfrm>
              <a:blipFill>
                <a:blip r:embed="rId3"/>
                <a:stretch>
                  <a:fillRect l="-1043" t="-3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A80FB60C-D1EC-45AC-BE91-CD8AC5C7E614}"/>
              </a:ext>
            </a:extLst>
          </p:cNvPr>
          <p:cNvSpPr txBox="1"/>
          <p:nvPr/>
        </p:nvSpPr>
        <p:spPr>
          <a:xfrm>
            <a:off x="1510969" y="5086341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10.1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HBiLstm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字向量模型取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topk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=3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D1481CA-7314-42B4-AD6A-ECB718D549E6}"/>
              </a:ext>
            </a:extLst>
          </p:cNvPr>
          <p:cNvSpPr txBox="1"/>
          <p:nvPr/>
        </p:nvSpPr>
        <p:spPr>
          <a:xfrm>
            <a:off x="6880561" y="5086341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10.2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HBiLstm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词向量模型取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topk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=3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47413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C259DF88-C5A5-4FB4-A1E4-7382AF0ED7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166165"/>
                  </p:ext>
                </p:extLst>
              </p:nvPr>
            </p:nvGraphicFramePr>
            <p:xfrm>
              <a:off x="838200" y="1676643"/>
              <a:ext cx="9581580" cy="42673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93860">
                      <a:extLst>
                        <a:ext uri="{9D8B030D-6E8A-4147-A177-3AD203B41FA5}">
                          <a16:colId xmlns:a16="http://schemas.microsoft.com/office/drawing/2014/main" val="1114464839"/>
                        </a:ext>
                      </a:extLst>
                    </a:gridCol>
                    <a:gridCol w="3193860">
                      <a:extLst>
                        <a:ext uri="{9D8B030D-6E8A-4147-A177-3AD203B41FA5}">
                          <a16:colId xmlns:a16="http://schemas.microsoft.com/office/drawing/2014/main" val="2527805899"/>
                        </a:ext>
                      </a:extLst>
                    </a:gridCol>
                    <a:gridCol w="3193860">
                      <a:extLst>
                        <a:ext uri="{9D8B030D-6E8A-4147-A177-3AD203B41FA5}">
                          <a16:colId xmlns:a16="http://schemas.microsoft.com/office/drawing/2014/main" val="476403729"/>
                        </a:ext>
                      </a:extLst>
                    </a:gridCol>
                  </a:tblGrid>
                  <a:tr h="5025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计划项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具体任务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备注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849227"/>
                      </a:ext>
                    </a:extLst>
                  </a:tr>
                  <a:tr h="1239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重标数据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AutoNum type="arabicPeriod"/>
                          </a:pPr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分析数据；</a:t>
                          </a:r>
                          <a:endParaRPr lang="en-US" altLang="zh-CN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marL="342900" indent="-342900" algn="l">
                            <a:buAutoNum type="arabicPeriod"/>
                          </a:pPr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数据仲裁；</a:t>
                          </a:r>
                          <a:endParaRPr lang="en-US" altLang="zh-CN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需要和资源部同步进行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9843458"/>
                      </a:ext>
                    </a:extLst>
                  </a:tr>
                  <a:tr h="16110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Baseline</a:t>
                          </a:r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实验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AutoNum type="arabicPeriod"/>
                          </a:pPr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完成</a:t>
                          </a:r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Bert</a:t>
                          </a:r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分类模型的训练，重新测试；</a:t>
                          </a:r>
                          <a:endParaRPr lang="en-US" altLang="zh-CN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marL="342900" indent="-342900" algn="l">
                            <a:buAutoNum type="arabicPeriod"/>
                          </a:pPr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分析错误数据；</a:t>
                          </a:r>
                          <a:endParaRPr lang="en-US" altLang="zh-CN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marL="342900" indent="-342900" algn="l">
                            <a:buAutoNum type="arabicPeriod"/>
                          </a:pPr>
                          <a:r>
                            <a:rPr lang="zh-CN" altLang="en-US" b="0" i="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+mn-lt"/>
                            </a:rPr>
                            <a:t>分析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𝐷𝑎𝑡𝑎𝑆𝑒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指标差的原因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7325912"/>
                      </a:ext>
                    </a:extLst>
                  </a:tr>
                  <a:tr h="8674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𝐷𝑎𝑡𝑎𝑆𝑒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数据</m:t>
                              </m:r>
                            </m:oMath>
                          </a14:m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处理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AutoNum type="arabicPeriod"/>
                          </a:pPr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补充正样本数；</a:t>
                          </a:r>
                          <a:endParaRPr lang="en-US" altLang="zh-CN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marL="342900" indent="-342900" algn="l">
                            <a:buAutoNum type="arabicPeriod"/>
                          </a:pPr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确定数据如何在</a:t>
                          </a:r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baseline</a:t>
                          </a:r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上使用；</a:t>
                          </a:r>
                          <a:endParaRPr lang="en-US" altLang="zh-CN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-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08226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C259DF88-C5A5-4FB4-A1E4-7382AF0ED7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166165"/>
                  </p:ext>
                </p:extLst>
              </p:nvPr>
            </p:nvGraphicFramePr>
            <p:xfrm>
              <a:off x="838200" y="1676643"/>
              <a:ext cx="9581580" cy="42673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93860">
                      <a:extLst>
                        <a:ext uri="{9D8B030D-6E8A-4147-A177-3AD203B41FA5}">
                          <a16:colId xmlns:a16="http://schemas.microsoft.com/office/drawing/2014/main" val="1114464839"/>
                        </a:ext>
                      </a:extLst>
                    </a:gridCol>
                    <a:gridCol w="3193860">
                      <a:extLst>
                        <a:ext uri="{9D8B030D-6E8A-4147-A177-3AD203B41FA5}">
                          <a16:colId xmlns:a16="http://schemas.microsoft.com/office/drawing/2014/main" val="2527805899"/>
                        </a:ext>
                      </a:extLst>
                    </a:gridCol>
                    <a:gridCol w="3193860">
                      <a:extLst>
                        <a:ext uri="{9D8B030D-6E8A-4147-A177-3AD203B41FA5}">
                          <a16:colId xmlns:a16="http://schemas.microsoft.com/office/drawing/2014/main" val="476403729"/>
                        </a:ext>
                      </a:extLst>
                    </a:gridCol>
                  </a:tblGrid>
                  <a:tr h="5025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计划项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具体任务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备注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849227"/>
                      </a:ext>
                    </a:extLst>
                  </a:tr>
                  <a:tr h="1239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重标数据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AutoNum type="arabicPeriod"/>
                          </a:pPr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分析数据；</a:t>
                          </a:r>
                          <a:endParaRPr lang="en-US" altLang="zh-CN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marL="342900" indent="-342900" algn="l">
                            <a:buAutoNum type="arabicPeriod"/>
                          </a:pPr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数据仲裁；</a:t>
                          </a:r>
                          <a:endParaRPr lang="en-US" altLang="zh-CN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需要和资源部同步进行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9843458"/>
                      </a:ext>
                    </a:extLst>
                  </a:tr>
                  <a:tr h="16110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Baseline</a:t>
                          </a:r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实验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08679" r="-100190" b="-61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732591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1" t="-368667" r="-200573" b="-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AutoNum type="arabicPeriod"/>
                          </a:pPr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补充正样本数；</a:t>
                          </a:r>
                          <a:endParaRPr lang="en-US" altLang="zh-CN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marL="342900" indent="-342900" algn="l">
                            <a:buAutoNum type="arabicPeriod"/>
                          </a:pPr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确定数据如何在</a:t>
                          </a:r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baseline</a:t>
                          </a:r>
                          <a:r>
                            <a:rPr lang="zh-CN" alt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上使用；</a:t>
                          </a:r>
                          <a:endParaRPr lang="en-US" altLang="zh-CN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-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08226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0901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上周工作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F8DA3B-D7E1-3F4E-9342-205AFD6C64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dirty="0"/>
                  <a:t>数据集构建</a:t>
                </a:r>
                <a:endParaRPr kumimoji="1" lang="en-US" altLang="zh-CN" dirty="0"/>
              </a:p>
              <a:p>
                <a:r>
                  <a:rPr kumimoji="1" lang="zh-CN" altLang="en-US" dirty="0"/>
                  <a:t>标注数据分析</a:t>
                </a:r>
                <a:endParaRPr kumimoji="1" lang="en-US" altLang="zh-CN" dirty="0"/>
              </a:p>
              <a:p>
                <a:r>
                  <a:rPr kumimoji="1" lang="en-US" altLang="zh-CN" dirty="0"/>
                  <a:t>Baseline</a:t>
                </a:r>
                <a:r>
                  <a:rPr kumimoji="1" lang="zh-CN" altLang="en-US" dirty="0"/>
                  <a:t>实验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F8DA3B-D7E1-3F4E-9342-205AFD6C64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2020.11.13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72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979C3FE-1767-1C4B-9F05-B5BBFD317B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dirty="0"/>
                  <a:t>数据集构建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979C3FE-1767-1C4B-9F05-B5BBFD317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F8DA3B-D7E1-3F4E-9342-205AFD6C64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1317"/>
                <a:ext cx="6303264" cy="330702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kumimoji="1" lang="zh-CN" altLang="en-US" dirty="0"/>
                  <a:t>数据量：</a:t>
                </a:r>
                <a:r>
                  <a:rPr kumimoji="1" lang="en-US" altLang="zh-CN" dirty="0"/>
                  <a:t>30</a:t>
                </a:r>
                <a:r>
                  <a:rPr kumimoji="1" lang="zh-CN" altLang="en-US" dirty="0"/>
                  <a:t>题目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zh-CN" dirty="0"/>
                  <a:t>50</a:t>
                </a:r>
                <a:r>
                  <a:rPr kumimoji="1" lang="zh-CN" altLang="en-US" dirty="0"/>
                  <a:t>篇作文</a:t>
                </a:r>
                <a:endParaRPr kumimoji="1" lang="en-US" altLang="zh-CN" dirty="0"/>
              </a:p>
              <a:p>
                <a:r>
                  <a:rPr kumimoji="1" lang="zh-CN" altLang="en-US" dirty="0"/>
                  <a:t>数据构建方法：</a:t>
                </a:r>
              </a:p>
              <a:p>
                <a:pPr lvl="1"/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正样本：从当前题目下一类卷</a:t>
                </a:r>
                <a:r>
                  <a:rPr kumimoji="1" lang="en-US" altLang="zh-CN" dirty="0"/>
                  <a:t>+</a:t>
                </a:r>
                <a:r>
                  <a:rPr kumimoji="1" lang="zh-CN" altLang="en-US" dirty="0"/>
                  <a:t>二类卷抽取</a:t>
                </a:r>
                <a:r>
                  <a:rPr kumimoji="1" lang="en-US" altLang="zh-CN" dirty="0"/>
                  <a:t>20</a:t>
                </a:r>
                <a:r>
                  <a:rPr kumimoji="1" lang="zh-CN" altLang="en-US" dirty="0"/>
                  <a:t>篇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负样本：</a:t>
                </a:r>
                <a:endParaRPr kumimoji="1" lang="en-US" altLang="zh-CN" dirty="0"/>
              </a:p>
              <a:p>
                <a:pPr lvl="2"/>
                <a:r>
                  <a:rPr kumimoji="1" lang="zh-CN" altLang="en-US" dirty="0"/>
                  <a:t>从其他题目下一类卷</a:t>
                </a:r>
                <a:r>
                  <a:rPr kumimoji="1" lang="en-US" altLang="zh-CN" dirty="0"/>
                  <a:t>+</a:t>
                </a:r>
                <a:r>
                  <a:rPr kumimoji="1" lang="zh-CN" altLang="en-US" dirty="0"/>
                  <a:t>二类卷抽取</a:t>
                </a:r>
                <a:r>
                  <a:rPr kumimoji="1" lang="en-US" altLang="zh-CN" dirty="0"/>
                  <a:t>20</a:t>
                </a:r>
                <a:r>
                  <a:rPr kumimoji="1" lang="zh-CN" altLang="en-US" dirty="0"/>
                  <a:t>篇</a:t>
                </a:r>
                <a:endParaRPr kumimoji="1" lang="en-US" altLang="zh-CN" dirty="0"/>
              </a:p>
              <a:p>
                <a:pPr lvl="2"/>
                <a:r>
                  <a:rPr kumimoji="1" lang="zh-CN" altLang="en-US" dirty="0"/>
                  <a:t>抽取其他题目下作文对段落或句子随机打乱</a:t>
                </a:r>
                <a:endParaRPr kumimoji="1" lang="en-US" altLang="zh-CN" dirty="0"/>
              </a:p>
              <a:p>
                <a:pPr lvl="2"/>
                <a:r>
                  <a:rPr kumimoji="1" lang="zh-CN" altLang="en-US" dirty="0"/>
                  <a:t>添加优美散文</a:t>
                </a:r>
                <a:endParaRPr kumimoji="1" lang="en-US" altLang="zh-CN" dirty="0"/>
              </a:p>
              <a:p>
                <a:r>
                  <a:rPr kumimoji="1" lang="zh-CN" altLang="en-US" dirty="0"/>
                  <a:t>样本分布：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见表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、表</a:t>
                </a:r>
                <a:r>
                  <a:rPr kumimoji="1" lang="en-US" altLang="zh-CN" dirty="0"/>
                  <a:t>2</a:t>
                </a:r>
              </a:p>
              <a:p>
                <a:pPr lvl="1"/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F8DA3B-D7E1-3F4E-9342-205AFD6C64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1317"/>
                <a:ext cx="6303264" cy="3307027"/>
              </a:xfrm>
              <a:blipFill>
                <a:blip r:embed="rId4"/>
                <a:stretch>
                  <a:fillRect l="-1354" t="-2578" r="-580" b="-1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2020.11.13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3</a:t>
            </a:fld>
            <a:endParaRPr kumimoji="1" lang="zh-CN" altLang="en-US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47F94AE6-3B65-4678-9C92-37042C707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706915"/>
              </p:ext>
            </p:extLst>
          </p:nvPr>
        </p:nvGraphicFramePr>
        <p:xfrm>
          <a:off x="7347284" y="3813048"/>
          <a:ext cx="4453012" cy="211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952">
                  <a:extLst>
                    <a:ext uri="{9D8B030D-6E8A-4147-A177-3AD203B41FA5}">
                      <a16:colId xmlns:a16="http://schemas.microsoft.com/office/drawing/2014/main" val="2434834311"/>
                    </a:ext>
                  </a:extLst>
                </a:gridCol>
                <a:gridCol w="1496060">
                  <a:extLst>
                    <a:ext uri="{9D8B030D-6E8A-4147-A177-3AD203B41FA5}">
                      <a16:colId xmlns:a16="http://schemas.microsoft.com/office/drawing/2014/main" val="358627726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161510166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382809534"/>
                    </a:ext>
                  </a:extLst>
                </a:gridCol>
              </a:tblGrid>
              <a:tr h="362796">
                <a:tc gridSpan="2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作文数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总计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8213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正样本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333819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负样本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其他题目下抽取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1906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随机打乱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7480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优美散文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00358"/>
                  </a:ext>
                </a:extLst>
              </a:tr>
            </a:tbl>
          </a:graphicData>
        </a:graphic>
      </p:graphicFrame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EDA4C6CD-ACCE-4ABD-A8D4-392D0C56E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57235"/>
              </p:ext>
            </p:extLst>
          </p:nvPr>
        </p:nvGraphicFramePr>
        <p:xfrm>
          <a:off x="7347284" y="1731317"/>
          <a:ext cx="4453012" cy="11871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6506">
                  <a:extLst>
                    <a:ext uri="{9D8B030D-6E8A-4147-A177-3AD203B41FA5}">
                      <a16:colId xmlns:a16="http://schemas.microsoft.com/office/drawing/2014/main" val="3078856248"/>
                    </a:ext>
                  </a:extLst>
                </a:gridCol>
                <a:gridCol w="2226506">
                  <a:extLst>
                    <a:ext uri="{9D8B030D-6E8A-4147-A177-3AD203B41FA5}">
                      <a16:colId xmlns:a16="http://schemas.microsoft.com/office/drawing/2014/main" val="1590296775"/>
                    </a:ext>
                  </a:extLst>
                </a:gridCol>
              </a:tblGrid>
              <a:tr h="395723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作文数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295613"/>
                  </a:ext>
                </a:extLst>
              </a:tr>
              <a:tr h="39572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正样本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600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440785"/>
                  </a:ext>
                </a:extLst>
              </a:tr>
              <a:tr h="39572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负样本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900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10356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95048E30-DC97-4763-9CA5-276342C5950F}"/>
              </a:ext>
            </a:extLst>
          </p:cNvPr>
          <p:cNvSpPr txBox="1"/>
          <p:nvPr/>
        </p:nvSpPr>
        <p:spPr>
          <a:xfrm>
            <a:off x="8429887" y="3006495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所有题目下样本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DAC52E-FC0E-41BD-90EE-2D95C6EB83BE}"/>
              </a:ext>
            </a:extLst>
          </p:cNvPr>
          <p:cNvSpPr txBox="1"/>
          <p:nvPr/>
        </p:nvSpPr>
        <p:spPr>
          <a:xfrm>
            <a:off x="8429887" y="6048662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单个题目下样本</a:t>
            </a:r>
          </a:p>
        </p:txBody>
      </p:sp>
    </p:spTree>
    <p:extLst>
      <p:ext uri="{BB962C8B-B14F-4D97-AF65-F5344CB8AC3E}">
        <p14:creationId xmlns:p14="http://schemas.microsoft.com/office/powerpoint/2010/main" val="336123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标注数据分析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F8DA3B-D7E1-3F4E-9342-205AFD6C64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1317"/>
                <a:ext cx="10515600" cy="422136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zh-CN" altLang="en-US" dirty="0"/>
                  <a:t>数据：</a:t>
                </a:r>
              </a:p>
              <a:p>
                <a:pPr lvl="1"/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𝐷𝑎𝑡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/>
                  <a:t>: 5</a:t>
                </a:r>
                <a:r>
                  <a:rPr kumimoji="1" lang="zh-CN" altLang="en-US" dirty="0"/>
                  <a:t>个题目，共</a:t>
                </a:r>
                <a:r>
                  <a:rPr kumimoji="1" lang="en-US" altLang="zh-CN" dirty="0"/>
                  <a:t>616</a:t>
                </a:r>
                <a:r>
                  <a:rPr kumimoji="1" lang="zh-CN" altLang="en-US" dirty="0"/>
                  <a:t>篇作文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𝐷𝑎𝑡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: 30</a:t>
                </a:r>
                <a:r>
                  <a:rPr kumimoji="1" lang="zh-CN" altLang="en-US" dirty="0"/>
                  <a:t>个题目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zh-CN" dirty="0"/>
                  <a:t>50</a:t>
                </a:r>
                <a:r>
                  <a:rPr kumimoji="1" lang="zh-CN" altLang="en-US" dirty="0"/>
                  <a:t>篇作文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分析结论：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 score=1</a:t>
                </a:r>
                <a:r>
                  <a:rPr kumimoji="1" lang="zh-CN" altLang="en-US" dirty="0"/>
                  <a:t>的标注数量差别较大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离题作文占比</a:t>
                </a:r>
                <a:r>
                  <a:rPr kumimoji="1" lang="en-US" altLang="zh-CN" dirty="0"/>
                  <a:t>70%</a:t>
                </a:r>
                <a:r>
                  <a:rPr kumimoji="1" lang="zh-CN" altLang="en-US" dirty="0"/>
                  <a:t>左右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 一致率较第二次试标降低</a:t>
                </a:r>
                <a:r>
                  <a:rPr kumimoji="1" lang="en-US" altLang="zh-CN" dirty="0"/>
                  <a:t>(60%</a:t>
                </a:r>
                <a:r>
                  <a:rPr kumimoji="1" lang="zh-CN" altLang="en-US" dirty="0"/>
                  <a:t>⋙</a:t>
                </a:r>
                <a:r>
                  <a:rPr kumimoji="1" lang="en-US" altLang="zh-CN" dirty="0"/>
                  <a:t>40%)</a:t>
                </a:r>
                <a:r>
                  <a:rPr kumimoji="1" lang="zh-CN" altLang="en-US" dirty="0"/>
                  <a:t>，跨二档率增加</a:t>
                </a:r>
                <a:r>
                  <a:rPr kumimoji="1" lang="en-US" altLang="zh-CN" dirty="0"/>
                  <a:t>(4%</a:t>
                </a:r>
                <a:r>
                  <a:rPr kumimoji="1" lang="zh-CN" altLang="en-US" dirty="0"/>
                  <a:t>⋙</a:t>
                </a:r>
                <a:r>
                  <a:rPr kumimoji="1" lang="en-US" altLang="zh-CN" dirty="0"/>
                  <a:t>15%)</a:t>
                </a:r>
              </a:p>
              <a:p>
                <a:r>
                  <a:rPr kumimoji="1" lang="zh-CN" altLang="en-US" dirty="0"/>
                  <a:t>重标：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跨二档和跨三档作文重新标注（跨二档作文</a:t>
                </a:r>
                <a:r>
                  <a:rPr kumimoji="1" lang="en-US" altLang="zh-CN" dirty="0"/>
                  <a:t>326</a:t>
                </a:r>
                <a:r>
                  <a:rPr kumimoji="1" lang="zh-CN" altLang="en-US" dirty="0"/>
                  <a:t>篇，跨三档作文</a:t>
                </a:r>
                <a:r>
                  <a:rPr kumimoji="1" lang="en-US" altLang="zh-CN" dirty="0"/>
                  <a:t>45</a:t>
                </a:r>
                <a:r>
                  <a:rPr kumimoji="1" lang="zh-CN" altLang="en-US" dirty="0"/>
                  <a:t>篇，共</a:t>
                </a:r>
                <a:r>
                  <a:rPr kumimoji="1" lang="en-US" altLang="zh-CN" dirty="0"/>
                  <a:t>371</a:t>
                </a:r>
                <a:r>
                  <a:rPr kumimoji="1" lang="zh-CN" altLang="en-US" dirty="0"/>
                  <a:t>篇）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F8DA3B-D7E1-3F4E-9342-205AFD6C64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1317"/>
                <a:ext cx="10515600" cy="4221366"/>
              </a:xfrm>
              <a:blipFill>
                <a:blip r:embed="rId3"/>
                <a:stretch>
                  <a:fillRect l="-928" t="-2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2020.11.13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757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2020.11.13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5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8">
                <a:extLst>
                  <a:ext uri="{FF2B5EF4-FFF2-40B4-BE49-F238E27FC236}">
                    <a16:creationId xmlns:a16="http://schemas.microsoft.com/office/drawing/2014/main" id="{4A99350A-72C7-44E5-9B40-7864843554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9388886"/>
                  </p:ext>
                </p:extLst>
              </p:nvPr>
            </p:nvGraphicFramePr>
            <p:xfrm>
              <a:off x="701040" y="3459934"/>
              <a:ext cx="10789920" cy="29700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7679">
                      <a:extLst>
                        <a:ext uri="{9D8B030D-6E8A-4147-A177-3AD203B41FA5}">
                          <a16:colId xmlns:a16="http://schemas.microsoft.com/office/drawing/2014/main" val="3171536139"/>
                        </a:ext>
                      </a:extLst>
                    </a:gridCol>
                    <a:gridCol w="1627337">
                      <a:extLst>
                        <a:ext uri="{9D8B030D-6E8A-4147-A177-3AD203B41FA5}">
                          <a16:colId xmlns:a16="http://schemas.microsoft.com/office/drawing/2014/main" val="2703523649"/>
                        </a:ext>
                      </a:extLst>
                    </a:gridCol>
                    <a:gridCol w="1332484">
                      <a:extLst>
                        <a:ext uri="{9D8B030D-6E8A-4147-A177-3AD203B41FA5}">
                          <a16:colId xmlns:a16="http://schemas.microsoft.com/office/drawing/2014/main" val="2876803680"/>
                        </a:ext>
                      </a:extLst>
                    </a:gridCol>
                    <a:gridCol w="1332484">
                      <a:extLst>
                        <a:ext uri="{9D8B030D-6E8A-4147-A177-3AD203B41FA5}">
                          <a16:colId xmlns:a16="http://schemas.microsoft.com/office/drawing/2014/main" val="3205261406"/>
                        </a:ext>
                      </a:extLst>
                    </a:gridCol>
                    <a:gridCol w="1332484">
                      <a:extLst>
                        <a:ext uri="{9D8B030D-6E8A-4147-A177-3AD203B41FA5}">
                          <a16:colId xmlns:a16="http://schemas.microsoft.com/office/drawing/2014/main" val="4258088511"/>
                        </a:ext>
                      </a:extLst>
                    </a:gridCol>
                    <a:gridCol w="1332484">
                      <a:extLst>
                        <a:ext uri="{9D8B030D-6E8A-4147-A177-3AD203B41FA5}">
                          <a16:colId xmlns:a16="http://schemas.microsoft.com/office/drawing/2014/main" val="3237636666"/>
                        </a:ext>
                      </a:extLst>
                    </a:gridCol>
                    <a:gridCol w="1332484">
                      <a:extLst>
                        <a:ext uri="{9D8B030D-6E8A-4147-A177-3AD203B41FA5}">
                          <a16:colId xmlns:a16="http://schemas.microsoft.com/office/drawing/2014/main" val="531526277"/>
                        </a:ext>
                      </a:extLst>
                    </a:gridCol>
                    <a:gridCol w="1332484">
                      <a:extLst>
                        <a:ext uri="{9D8B030D-6E8A-4147-A177-3AD203B41FA5}">
                          <a16:colId xmlns:a16="http://schemas.microsoft.com/office/drawing/2014/main" val="761962947"/>
                        </a:ext>
                      </a:extLst>
                    </a:gridCol>
                  </a:tblGrid>
                  <a:tr h="807353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  <a:r>
                            <a:rPr lang="zh-CN" altLang="en-US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类一致率</a:t>
                          </a:r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(1,2,3,4)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r>
                            <a:rPr lang="zh-CN" altLang="en-US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类一致率</a:t>
                          </a:r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(1,[2/3],4)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r>
                            <a:rPr lang="zh-CN" altLang="en-US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类一致率</a:t>
                          </a:r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([1/2/3],4)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跨一档率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跨二档率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跨三档率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80014247"/>
                      </a:ext>
                    </a:extLst>
                  </a:tr>
                  <a:tr h="304415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试标</a:t>
                          </a:r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28%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42%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60%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50%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18%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4%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2019227"/>
                      </a:ext>
                    </a:extLst>
                  </a:tr>
                  <a:tr h="53272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试标</a:t>
                          </a:r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标注</a:t>
                          </a:r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1-</a:t>
                          </a:r>
                          <a:r>
                            <a:rPr lang="zh-CN" altLang="en-US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标注</a:t>
                          </a:r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56%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60%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76%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32%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10%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2%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00101659"/>
                      </a:ext>
                    </a:extLst>
                  </a:tr>
                  <a:tr h="532727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标注</a:t>
                          </a:r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1-</a:t>
                          </a:r>
                          <a:r>
                            <a:rPr lang="zh-CN" altLang="en-US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标注</a:t>
                          </a:r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62%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70%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76%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34%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4%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0%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267850"/>
                      </a:ext>
                    </a:extLst>
                  </a:tr>
                  <a:tr h="30441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正式标注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𝐃𝐚𝐭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40.9%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55.3%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67.2%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39.8%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15.4%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3.9%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888751"/>
                      </a:ext>
                    </a:extLst>
                  </a:tr>
                  <a:tr h="304415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𝐃𝐚𝐭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44%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56.8%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75.1%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39.2%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15.4%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1.4%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15310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8">
                <a:extLst>
                  <a:ext uri="{FF2B5EF4-FFF2-40B4-BE49-F238E27FC236}">
                    <a16:creationId xmlns:a16="http://schemas.microsoft.com/office/drawing/2014/main" id="{4A99350A-72C7-44E5-9B40-7864843554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9388886"/>
                  </p:ext>
                </p:extLst>
              </p:nvPr>
            </p:nvGraphicFramePr>
            <p:xfrm>
              <a:off x="701040" y="3459934"/>
              <a:ext cx="10789920" cy="29700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7679">
                      <a:extLst>
                        <a:ext uri="{9D8B030D-6E8A-4147-A177-3AD203B41FA5}">
                          <a16:colId xmlns:a16="http://schemas.microsoft.com/office/drawing/2014/main" val="3171536139"/>
                        </a:ext>
                      </a:extLst>
                    </a:gridCol>
                    <a:gridCol w="1627337">
                      <a:extLst>
                        <a:ext uri="{9D8B030D-6E8A-4147-A177-3AD203B41FA5}">
                          <a16:colId xmlns:a16="http://schemas.microsoft.com/office/drawing/2014/main" val="2703523649"/>
                        </a:ext>
                      </a:extLst>
                    </a:gridCol>
                    <a:gridCol w="1332484">
                      <a:extLst>
                        <a:ext uri="{9D8B030D-6E8A-4147-A177-3AD203B41FA5}">
                          <a16:colId xmlns:a16="http://schemas.microsoft.com/office/drawing/2014/main" val="2876803680"/>
                        </a:ext>
                      </a:extLst>
                    </a:gridCol>
                    <a:gridCol w="1332484">
                      <a:extLst>
                        <a:ext uri="{9D8B030D-6E8A-4147-A177-3AD203B41FA5}">
                          <a16:colId xmlns:a16="http://schemas.microsoft.com/office/drawing/2014/main" val="3205261406"/>
                        </a:ext>
                      </a:extLst>
                    </a:gridCol>
                    <a:gridCol w="1332484">
                      <a:extLst>
                        <a:ext uri="{9D8B030D-6E8A-4147-A177-3AD203B41FA5}">
                          <a16:colId xmlns:a16="http://schemas.microsoft.com/office/drawing/2014/main" val="4258088511"/>
                        </a:ext>
                      </a:extLst>
                    </a:gridCol>
                    <a:gridCol w="1332484">
                      <a:extLst>
                        <a:ext uri="{9D8B030D-6E8A-4147-A177-3AD203B41FA5}">
                          <a16:colId xmlns:a16="http://schemas.microsoft.com/office/drawing/2014/main" val="3237636666"/>
                        </a:ext>
                      </a:extLst>
                    </a:gridCol>
                    <a:gridCol w="1332484">
                      <a:extLst>
                        <a:ext uri="{9D8B030D-6E8A-4147-A177-3AD203B41FA5}">
                          <a16:colId xmlns:a16="http://schemas.microsoft.com/office/drawing/2014/main" val="531526277"/>
                        </a:ext>
                      </a:extLst>
                    </a:gridCol>
                    <a:gridCol w="1332484">
                      <a:extLst>
                        <a:ext uri="{9D8B030D-6E8A-4147-A177-3AD203B41FA5}">
                          <a16:colId xmlns:a16="http://schemas.microsoft.com/office/drawing/2014/main" val="761962947"/>
                        </a:ext>
                      </a:extLst>
                    </a:gridCol>
                  </a:tblGrid>
                  <a:tr h="807353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  <a:r>
                            <a:rPr lang="zh-CN" altLang="en-US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类一致率</a:t>
                          </a:r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(1,2,3,4)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r>
                            <a:rPr lang="zh-CN" altLang="en-US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类一致率</a:t>
                          </a:r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(1,[2/3],4)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r>
                            <a:rPr lang="zh-CN" altLang="en-US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类一致率</a:t>
                          </a:r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([1/2/3],4)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跨一档率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跨二档率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跨三档率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80014247"/>
                      </a:ext>
                    </a:extLst>
                  </a:tr>
                  <a:tr h="3657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试标</a:t>
                          </a:r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28%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42%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60%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50%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18%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4%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2019227"/>
                      </a:ext>
                    </a:extLst>
                  </a:tr>
                  <a:tr h="53272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试标</a:t>
                          </a:r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标注</a:t>
                          </a:r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1-</a:t>
                          </a:r>
                          <a:r>
                            <a:rPr lang="zh-CN" altLang="en-US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标注</a:t>
                          </a:r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56%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60%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76%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32%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10%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2%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00101659"/>
                      </a:ext>
                    </a:extLst>
                  </a:tr>
                  <a:tr h="532727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标注</a:t>
                          </a:r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1-</a:t>
                          </a:r>
                          <a:r>
                            <a:rPr lang="zh-CN" altLang="en-US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标注</a:t>
                          </a:r>
                          <a:r>
                            <a:rPr lang="en-US" altLang="zh-CN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62%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70%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76%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34%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4%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0%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267850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正式标注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659" t="-615000" r="-492135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40.9%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55.3%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67.2%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39.8%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15.4%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3.9%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88875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659" t="-715000" r="-49213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44%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56.8%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75.1%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39.2%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15.4%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</a:rPr>
                            <a:t>1.4%</a:t>
                          </a:r>
                          <a:endParaRPr lang="zh-CN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153104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表格 6">
            <a:extLst>
              <a:ext uri="{FF2B5EF4-FFF2-40B4-BE49-F238E27FC236}">
                <a16:creationId xmlns:a16="http://schemas.microsoft.com/office/drawing/2014/main" id="{8D372769-F3E1-492E-9402-2E2AF4A5A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262735"/>
              </p:ext>
            </p:extLst>
          </p:nvPr>
        </p:nvGraphicFramePr>
        <p:xfrm>
          <a:off x="701040" y="388022"/>
          <a:ext cx="107899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8320">
                  <a:extLst>
                    <a:ext uri="{9D8B030D-6E8A-4147-A177-3AD203B41FA5}">
                      <a16:colId xmlns:a16="http://schemas.microsoft.com/office/drawing/2014/main" val="1344572218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3926689813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2775745954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1469630292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3494188905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1182683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score=1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score=2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score=3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score=4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总计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46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标注</a:t>
                      </a:r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257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616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8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标注</a:t>
                      </a:r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121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175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218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616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510291"/>
                  </a:ext>
                </a:extLst>
              </a:tr>
            </a:tbl>
          </a:graphicData>
        </a:graphic>
      </p:graphicFrame>
      <p:graphicFrame>
        <p:nvGraphicFramePr>
          <p:cNvPr id="14" name="表格 6">
            <a:extLst>
              <a:ext uri="{FF2B5EF4-FFF2-40B4-BE49-F238E27FC236}">
                <a16:creationId xmlns:a16="http://schemas.microsoft.com/office/drawing/2014/main" id="{BAEC789F-1F7F-4739-B72A-3C4CD3079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43043"/>
              </p:ext>
            </p:extLst>
          </p:nvPr>
        </p:nvGraphicFramePr>
        <p:xfrm>
          <a:off x="701040" y="1932690"/>
          <a:ext cx="1078992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8320">
                  <a:extLst>
                    <a:ext uri="{9D8B030D-6E8A-4147-A177-3AD203B41FA5}">
                      <a16:colId xmlns:a16="http://schemas.microsoft.com/office/drawing/2014/main" val="1344572218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3926689813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2775745954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1469630292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3494188905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1182683968"/>
                    </a:ext>
                  </a:extLst>
                </a:gridCol>
              </a:tblGrid>
              <a:tr h="350585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score=1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score=2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score=3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score=4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总计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468910"/>
                  </a:ext>
                </a:extLst>
              </a:tr>
              <a:tr h="350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标注</a:t>
                      </a:r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335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346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390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429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1500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86574"/>
                  </a:ext>
                </a:extLst>
              </a:tr>
              <a:tr h="350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标注</a:t>
                      </a:r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530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355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336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279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1500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5102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D3CDC3B-DB13-4871-A4E6-34EFDEE88812}"/>
                  </a:ext>
                </a:extLst>
              </p:cNvPr>
              <p:cNvSpPr txBox="1"/>
              <p:nvPr/>
            </p:nvSpPr>
            <p:spPr>
              <a:xfrm>
                <a:off x="4990441" y="1519026"/>
                <a:ext cx="2211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表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3.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𝐷𝑎𝑡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标注结果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D3CDC3B-DB13-4871-A4E6-34EFDEE88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441" y="1519026"/>
                <a:ext cx="2211118" cy="369332"/>
              </a:xfrm>
              <a:prstGeom prst="rect">
                <a:avLst/>
              </a:prstGeom>
              <a:blipFill>
                <a:blip r:embed="rId4"/>
                <a:stretch>
                  <a:fillRect l="-2486" t="-11475" r="-1934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A958A64-BF8C-474D-B1F2-5810DB170FF0}"/>
                  </a:ext>
                </a:extLst>
              </p:cNvPr>
              <p:cNvSpPr txBox="1"/>
              <p:nvPr/>
            </p:nvSpPr>
            <p:spPr>
              <a:xfrm>
                <a:off x="4990441" y="3040760"/>
                <a:ext cx="2274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表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4.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𝐷𝑎𝑡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标注结果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A958A64-BF8C-474D-B1F2-5810DB170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441" y="3040760"/>
                <a:ext cx="2274149" cy="369332"/>
              </a:xfrm>
              <a:prstGeom prst="rect">
                <a:avLst/>
              </a:prstGeom>
              <a:blipFill>
                <a:blip r:embed="rId5"/>
                <a:stretch>
                  <a:fillRect l="-2413" t="-13333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7047DA5F-EAF9-4949-A317-8CA02C467312}"/>
              </a:ext>
            </a:extLst>
          </p:cNvPr>
          <p:cNvSpPr txBox="1"/>
          <p:nvPr/>
        </p:nvSpPr>
        <p:spPr>
          <a:xfrm>
            <a:off x="4952097" y="645107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5.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一致率统计结果</a:t>
            </a:r>
          </a:p>
        </p:txBody>
      </p:sp>
    </p:spTree>
    <p:extLst>
      <p:ext uri="{BB962C8B-B14F-4D97-AF65-F5344CB8AC3E}">
        <p14:creationId xmlns:p14="http://schemas.microsoft.com/office/powerpoint/2010/main" val="409895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标注数据分析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317"/>
            <a:ext cx="2897073" cy="4294579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各题目下单独统计：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/>
              <a:t>各题目下分布基本一致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/>
              <a:t>题目</a:t>
            </a:r>
            <a:r>
              <a:rPr kumimoji="1" lang="en-US" altLang="zh-CN" dirty="0"/>
              <a:t>27</a:t>
            </a:r>
            <a:r>
              <a:rPr kumimoji="1" lang="zh-CN" altLang="en-US" dirty="0"/>
              <a:t>下跨</a:t>
            </a:r>
            <a:r>
              <a:rPr kumimoji="1" lang="en-US" altLang="zh-CN" dirty="0"/>
              <a:t>2</a:t>
            </a:r>
            <a:r>
              <a:rPr kumimoji="1" lang="zh-CN" altLang="en-US" dirty="0"/>
              <a:t>档作文数较多，主要原因是最后</a:t>
            </a:r>
            <a:r>
              <a:rPr kumimoji="1" lang="en-US" altLang="zh-CN" dirty="0"/>
              <a:t>14</a:t>
            </a:r>
            <a:r>
              <a:rPr kumimoji="1" lang="zh-CN" altLang="en-US" dirty="0"/>
              <a:t>篇作文内容重复，标注结果都为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和</a:t>
            </a:r>
            <a:r>
              <a:rPr kumimoji="1" lang="en-US" altLang="zh-CN" dirty="0"/>
              <a:t>4</a:t>
            </a:r>
            <a:r>
              <a:rPr kumimoji="1" lang="zh-CN" altLang="en-US" dirty="0"/>
              <a:t>（标注存在一些问题）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2020.11.13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6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5CE88E-4895-4983-A3E7-3A63F6E26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441" y="1690688"/>
            <a:ext cx="8103444" cy="49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7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标注数据分析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317"/>
            <a:ext cx="10515600" cy="618691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举例：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2020.11.13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7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F6595F-2E04-4FA5-8BC6-213B8787E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76" y="2324057"/>
            <a:ext cx="10442448" cy="436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7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Baseline</a:t>
            </a:r>
            <a:r>
              <a:rPr kumimoji="1" lang="zh-CN" altLang="en-US" dirty="0"/>
              <a:t>实验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2020.11.13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8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E3216C91-A4DE-4D27-B678-B3E3770373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1317"/>
                <a:ext cx="10515600" cy="462503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kumimoji="1" lang="zh-CN" altLang="en-US" dirty="0"/>
                  <a:t>模型：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BertModel</a:t>
                </a:r>
                <a:r>
                  <a:rPr kumimoji="1" lang="zh-CN" altLang="en-US" dirty="0"/>
                  <a:t>：原始模型，取第一维向量作为文本表示；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 </a:t>
                </a:r>
                <a:r>
                  <a:rPr kumimoji="1" lang="en-US" altLang="zh-CN" dirty="0" err="1"/>
                  <a:t>HBiLstm</a:t>
                </a:r>
                <a:endParaRPr kumimoji="1" lang="en-US" altLang="zh-CN" dirty="0"/>
              </a:p>
              <a:p>
                <a:pPr lvl="2"/>
                <a:r>
                  <a:rPr kumimoji="1" lang="zh-CN" altLang="en-US" dirty="0"/>
                  <a:t>字向量</a:t>
                </a:r>
                <a:endParaRPr kumimoji="1" lang="en-US" altLang="zh-CN" dirty="0"/>
              </a:p>
              <a:p>
                <a:pPr lvl="2"/>
                <a:r>
                  <a:rPr kumimoji="1" lang="zh-CN" altLang="en-US" dirty="0"/>
                  <a:t>词向量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实验设置：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 </a:t>
                </a:r>
                <a:r>
                  <a:rPr kumimoji="1" lang="en-US" altLang="zh-CN" dirty="0" err="1"/>
                  <a:t>topk</a:t>
                </a:r>
                <a:r>
                  <a:rPr kumimoji="1" lang="en-US" altLang="zh-CN" dirty="0"/>
                  <a:t>=3</a:t>
                </a:r>
              </a:p>
              <a:p>
                <a:pPr lvl="1"/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阈值取</a:t>
                </a:r>
                <a:r>
                  <a:rPr kumimoji="1" lang="en-US" altLang="zh-CN" dirty="0"/>
                  <a:t>1</a:t>
                </a:r>
              </a:p>
              <a:p>
                <a:r>
                  <a:rPr kumimoji="1" lang="zh-CN" altLang="en-US" dirty="0"/>
                  <a:t>数据集：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只使用</m:t>
                    </m:r>
                  </m:oMath>
                </a14:m>
                <a:r>
                  <a:rPr kumimoji="1" lang="zh-CN" altLang="en-US" dirty="0"/>
                  <a:t>四类一致的</a:t>
                </a:r>
                <a:r>
                  <a:rPr kumimoji="1" lang="en-US" altLang="zh-CN" dirty="0"/>
                  <a:t>score=1</a:t>
                </a:r>
                <a:r>
                  <a:rPr kumimoji="1" lang="zh-CN" altLang="en-US" dirty="0"/>
                  <a:t>和</a:t>
                </a:r>
                <a:r>
                  <a:rPr kumimoji="1" lang="en-US" altLang="zh-CN" dirty="0"/>
                  <a:t>4</a:t>
                </a:r>
                <a:r>
                  <a:rPr kumimoji="1" lang="zh-CN" altLang="en-US" dirty="0"/>
                  <a:t>的作文，数据量见右表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实验结论：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 Bert</a:t>
                </a:r>
                <a:r>
                  <a:rPr kumimoji="1" lang="zh-CN" altLang="en-US" dirty="0"/>
                  <a:t>模型效果较差（取平均的结果优于取第一维的结果）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 </a:t>
                </a:r>
                <a:r>
                  <a:rPr kumimoji="1" lang="en-US" altLang="zh-CN" dirty="0" err="1"/>
                  <a:t>HBiLstm</a:t>
                </a:r>
                <a:r>
                  <a:rPr kumimoji="1" lang="zh-CN" altLang="en-US" dirty="0"/>
                  <a:t>字向量模型指标优于词向量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取</a:t>
                </a:r>
                <a:r>
                  <a:rPr kumimoji="1" lang="en-US" altLang="zh-CN" dirty="0" err="1"/>
                  <a:t>topk</a:t>
                </a:r>
                <a:r>
                  <a:rPr kumimoji="1" lang="en-US" altLang="zh-CN" dirty="0"/>
                  <a:t>=3</a:t>
                </a:r>
                <a:r>
                  <a:rPr kumimoji="1" lang="zh-CN" altLang="en-US" dirty="0"/>
                  <a:t>的结果优于取</a:t>
                </a:r>
                <a:r>
                  <a:rPr kumimoji="1" lang="en-US" altLang="zh-CN" dirty="0"/>
                  <a:t>aver</a:t>
                </a:r>
                <a:r>
                  <a:rPr kumimoji="1" lang="zh-CN" altLang="en-US" dirty="0"/>
                  <a:t>和</a:t>
                </a:r>
                <a:r>
                  <a:rPr kumimoji="1" lang="en-US" altLang="zh-CN" dirty="0"/>
                  <a:t>max</a:t>
                </a:r>
              </a:p>
              <a:p>
                <a:pPr lvl="1"/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kumimoji="1" lang="zh-CN" altLang="en-US" dirty="0"/>
                  <a:t>结果</a:t>
                </a:r>
                <a:r>
                  <a:rPr kumimoji="1" lang="zh-CN" altLang="en-US"/>
                  <a:t>很差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E3216C91-A4DE-4D27-B678-B3E3770373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1317"/>
                <a:ext cx="10515600" cy="4625033"/>
              </a:xfrm>
              <a:blipFill>
                <a:blip r:embed="rId3"/>
                <a:stretch>
                  <a:fillRect l="-522" t="-1976" b="-1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040612D7-0C7B-442D-B4B8-9D83815EB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01411"/>
              </p:ext>
            </p:extLst>
          </p:nvPr>
        </p:nvGraphicFramePr>
        <p:xfrm>
          <a:off x="9054592" y="4493567"/>
          <a:ext cx="2160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446049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4698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作文数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35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score=1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328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73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score=4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275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24314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5C34C11-1DF4-4EC2-B2C7-B007FD716135}"/>
                  </a:ext>
                </a:extLst>
              </p:cNvPr>
              <p:cNvSpPr txBox="1"/>
              <p:nvPr/>
            </p:nvSpPr>
            <p:spPr>
              <a:xfrm>
                <a:off x="8982930" y="5652098"/>
                <a:ext cx="2303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0" dirty="0">
                    <a:solidFill>
                      <a:schemeClr val="accent1">
                        <a:lumMod val="50000"/>
                      </a:schemeClr>
                    </a:solidFill>
                  </a:rPr>
                  <a:t>表</a:t>
                </a:r>
                <a:r>
                  <a:rPr lang="en-US" altLang="zh-CN" b="0" dirty="0">
                    <a:solidFill>
                      <a:schemeClr val="accent1">
                        <a:lumMod val="50000"/>
                      </a:schemeClr>
                    </a:solidFill>
                  </a:rPr>
                  <a:t>6.</a:t>
                </a:r>
                <a:r>
                  <a:rPr lang="zh-CN" altLang="en-US" b="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1">
                        <a:lumMod val="50000"/>
                      </a:schemeClr>
                    </a:solidFill>
                  </a:rPr>
                  <a:t>作文数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5C34C11-1DF4-4EC2-B2C7-B007FD716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930" y="5652098"/>
                <a:ext cx="2303323" cy="369332"/>
              </a:xfrm>
              <a:prstGeom prst="rect">
                <a:avLst/>
              </a:prstGeom>
              <a:blipFill>
                <a:blip r:embed="rId4"/>
                <a:stretch>
                  <a:fillRect l="-2387" t="-11475" r="-18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59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Baseline</a:t>
            </a:r>
            <a:r>
              <a:rPr kumimoji="1" lang="zh-CN" altLang="en-US" dirty="0"/>
              <a:t>实验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2020.11.13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9</a:t>
            </a:fld>
            <a:endParaRPr kumimoji="1" lang="zh-CN" altLang="en-US"/>
          </a:p>
        </p:txBody>
      </p:sp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5407861B-1049-42E6-B902-AF721FCB2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024592"/>
              </p:ext>
            </p:extLst>
          </p:nvPr>
        </p:nvGraphicFramePr>
        <p:xfrm>
          <a:off x="838200" y="3560752"/>
          <a:ext cx="48240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131787183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83252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5947478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776774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2406905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0095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4666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6524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总体</a:t>
                      </a:r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(macro avg)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4184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其他题目下作文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1134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随机打乱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2236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优美散文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200221"/>
                  </a:ext>
                </a:extLst>
              </a:tr>
            </a:tbl>
          </a:graphicData>
        </a:graphic>
      </p:graphicFrame>
      <p:graphicFrame>
        <p:nvGraphicFramePr>
          <p:cNvPr id="13" name="表格 3">
            <a:extLst>
              <a:ext uri="{FF2B5EF4-FFF2-40B4-BE49-F238E27FC236}">
                <a16:creationId xmlns:a16="http://schemas.microsoft.com/office/drawing/2014/main" id="{640B3B80-DB4C-491E-8787-C7C9D0185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83916"/>
              </p:ext>
            </p:extLst>
          </p:nvPr>
        </p:nvGraphicFramePr>
        <p:xfrm>
          <a:off x="6262608" y="503238"/>
          <a:ext cx="48240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131787183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83252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5947478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776774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240690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0095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4666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6524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总体</a:t>
                      </a:r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(macro avg)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4184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其他题目下作文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1134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随机打乱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2236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优美散文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200221"/>
                  </a:ext>
                </a:extLst>
              </a:tr>
            </a:tbl>
          </a:graphicData>
        </a:graphic>
      </p:graphicFrame>
      <p:graphicFrame>
        <p:nvGraphicFramePr>
          <p:cNvPr id="15" name="表格 3">
            <a:extLst>
              <a:ext uri="{FF2B5EF4-FFF2-40B4-BE49-F238E27FC236}">
                <a16:creationId xmlns:a16="http://schemas.microsoft.com/office/drawing/2014/main" id="{52E445B8-D1CD-4941-84FC-B4146468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238631"/>
              </p:ext>
            </p:extLst>
          </p:nvPr>
        </p:nvGraphicFramePr>
        <p:xfrm>
          <a:off x="6262608" y="3560752"/>
          <a:ext cx="48240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131787183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83252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5947478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776774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2406905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0095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4666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0.49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6524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总体</a:t>
                      </a:r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(macro avg)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4184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其他题目下作文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1134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随机打乱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2236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优美散文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2002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5D641157-E639-49C3-8697-B1EA72C306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1317"/>
                <a:ext cx="10515600" cy="1594157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实验结果：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模型：</a:t>
                </a:r>
                <a:r>
                  <a:rPr kumimoji="1" lang="en-US" altLang="zh-CN" dirty="0" err="1"/>
                  <a:t>BertModel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数据集：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5D641157-E639-49C3-8697-B1EA72C306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1317"/>
                <a:ext cx="10515600" cy="1594157"/>
              </a:xfrm>
              <a:blipFill>
                <a:blip r:embed="rId3"/>
                <a:stretch>
                  <a:fillRect l="-1043" t="-3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6824D6FF-A156-43DC-AF23-C82BF69673E9}"/>
              </a:ext>
            </a:extLst>
          </p:cNvPr>
          <p:cNvSpPr txBox="1"/>
          <p:nvPr/>
        </p:nvSpPr>
        <p:spPr>
          <a:xfrm>
            <a:off x="7716653" y="307378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7.2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max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67F436-6944-4353-B0F1-8A51D7B48EF5}"/>
              </a:ext>
            </a:extLst>
          </p:cNvPr>
          <p:cNvSpPr txBox="1"/>
          <p:nvPr/>
        </p:nvSpPr>
        <p:spPr>
          <a:xfrm>
            <a:off x="7850133" y="611081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7.3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top3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4FE3BE-DD5D-43C0-8803-82F88EF7D079}"/>
              </a:ext>
            </a:extLst>
          </p:cNvPr>
          <p:cNvSpPr txBox="1"/>
          <p:nvPr/>
        </p:nvSpPr>
        <p:spPr>
          <a:xfrm>
            <a:off x="2279421" y="611081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7.1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取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aver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404883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中文PPT模板" id="{2BEB2337-02B1-D34D-A7AF-15FEE997FD5A}" vid="{3A33E98D-568A-1741-A7A2-CFA4E510488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实验室中文PPT模板</Template>
  <TotalTime>481</TotalTime>
  <Words>1372</Words>
  <Application>Microsoft Office PowerPoint</Application>
  <PresentationFormat>宽屏</PresentationFormat>
  <Paragraphs>586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微软雅黑</vt:lpstr>
      <vt:lpstr>Arial</vt:lpstr>
      <vt:lpstr>Cambria Math</vt:lpstr>
      <vt:lpstr>Times New Roman</vt:lpstr>
      <vt:lpstr>Wingdings</vt:lpstr>
      <vt:lpstr>Office 主题​​</vt:lpstr>
      <vt:lpstr>组会</vt:lpstr>
      <vt:lpstr>上周工作</vt:lpstr>
      <vt:lpstr>DataSet_2数据集构建</vt:lpstr>
      <vt:lpstr>标注数据分析</vt:lpstr>
      <vt:lpstr>PowerPoint 演示文稿</vt:lpstr>
      <vt:lpstr>标注数据分析</vt:lpstr>
      <vt:lpstr>标注数据分析</vt:lpstr>
      <vt:lpstr>Baseline实验</vt:lpstr>
      <vt:lpstr>Baseline实验</vt:lpstr>
      <vt:lpstr>Baseline实验</vt:lpstr>
      <vt:lpstr>Baseline实验</vt:lpstr>
      <vt:lpstr>Baseline实验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中文PPT模板</dc:title>
  <dc:creator>Qu yuanbin</dc:creator>
  <cp:lastModifiedBy>Qu yuanbin</cp:lastModifiedBy>
  <cp:revision>160</cp:revision>
  <cp:lastPrinted>2020-10-20T06:37:41Z</cp:lastPrinted>
  <dcterms:created xsi:type="dcterms:W3CDTF">2020-10-30T08:06:32Z</dcterms:created>
  <dcterms:modified xsi:type="dcterms:W3CDTF">2020-11-13T01:52:04Z</dcterms:modified>
</cp:coreProperties>
</file>