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0" r:id="rId4"/>
    <p:sldId id="291" r:id="rId5"/>
    <p:sldId id="276" r:id="rId6"/>
    <p:sldId id="281" r:id="rId7"/>
    <p:sldId id="277" r:id="rId8"/>
    <p:sldId id="284" r:id="rId9"/>
    <p:sldId id="282" r:id="rId10"/>
    <p:sldId id="283" r:id="rId11"/>
    <p:sldId id="285" r:id="rId12"/>
    <p:sldId id="286" r:id="rId13"/>
    <p:sldId id="287" r:id="rId14"/>
    <p:sldId id="288" r:id="rId15"/>
    <p:sldId id="289" r:id="rId16"/>
    <p:sldId id="290" r:id="rId17"/>
    <p:sldId id="293" r:id="rId18"/>
    <p:sldId id="294" r:id="rId19"/>
    <p:sldId id="29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/>
    <p:restoredTop sz="95994"/>
  </p:normalViewPr>
  <p:slideViewPr>
    <p:cSldViewPr snapToGrid="0" snapToObjects="1">
      <p:cViewPr varScale="1">
        <p:scale>
          <a:sx n="70" d="100"/>
          <a:sy n="70" d="100"/>
        </p:scale>
        <p:origin x="60" y="4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6A8BD-C49D-0048-BFB2-D42EEAE99376}" type="datetimeFigureOut">
              <a:rPr kumimoji="1" lang="zh-CN" altLang="en-US" smtClean="0"/>
              <a:t>2020.11.19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8754C-69E8-9E40-BBFD-45455C58E8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885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am</a:t>
            </a:r>
            <a:r>
              <a:rPr kumimoji="1" lang="zh-CN" altLang="en-US" dirty="0"/>
              <a:t> </a:t>
            </a:r>
            <a:r>
              <a:rPr kumimoji="1" lang="en-US" altLang="zh-CN" dirty="0"/>
              <a:t>Wei</a:t>
            </a:r>
            <a:r>
              <a:rPr kumimoji="1" lang="zh-CN" altLang="en-US" dirty="0"/>
              <a:t> </a:t>
            </a:r>
            <a:r>
              <a:rPr kumimoji="1" lang="en-US" altLang="zh-CN" dirty="0"/>
              <a:t>Song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Capital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Normal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University,</a:t>
            </a:r>
            <a:r>
              <a:rPr kumimoji="1" lang="zh-CN" altLang="en-US" dirty="0"/>
              <a:t> </a:t>
            </a:r>
            <a:r>
              <a:rPr kumimoji="1" lang="en-US" altLang="zh-CN" dirty="0"/>
              <a:t>China.</a:t>
            </a:r>
          </a:p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introduce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paper,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discourse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self-attention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discourse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element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identification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argumentative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essays.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joint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Ifytek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research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Harbin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Institute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/>
              <a:t>Technology.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3656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6386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1594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5565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3377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3125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5484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78262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51596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13429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0761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2800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0860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0748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690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2023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3671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9701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9036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73C2A-CF5A-814E-9407-E497286874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164235-AF0C-0A4C-9CC9-A1F185878A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j-ea"/>
                <a:ea typeface="+mj-ea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报告人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B8C1C-E32E-DF48-B022-A5381933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BC12-7CE0-2344-9A1E-943D7D86BB3C}" type="datetime1">
              <a:rPr kumimoji="1" lang="zh-CN" altLang="en-US" smtClean="0"/>
              <a:t>2020.11.19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E0A15-9AB7-1542-B809-9A4131D7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54278-71A1-854C-AE34-4B4DA016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22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1FE2B-83AC-0842-88A6-B3872F64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CFDD59-6925-294E-B8FA-3E10F1646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23DBBB-7F77-014D-A874-97937375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6B60-5671-EA4C-9361-E42A603F5044}" type="datetime1">
              <a:rPr kumimoji="1" lang="zh-CN" altLang="en-US" smtClean="0"/>
              <a:t>2020.11.19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A62414-C0B6-904D-9E42-19A2BA026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BE9CFC-238E-6D42-90E0-711CE9D9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280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A3ECAA-B177-ED46-831B-4C3B9B1D3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C55EC7-F225-EB48-8CDA-699EE5843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72BCB-725E-1549-BA7D-769E4BDA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7D76-A4B7-FB4C-9F23-3499EF120D88}" type="datetime1">
              <a:rPr kumimoji="1" lang="zh-CN" altLang="en-US" smtClean="0"/>
              <a:t>2020.11.19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60E410-A07D-814B-92E8-24048CEB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6BEF8-ED2C-E64A-9FE9-B5248902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200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EF73A-A3D0-CC42-819A-BDBB364660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132E01-9B87-3A4A-BB95-206A82830546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100000"/>
              </a:lnSpc>
              <a:buFont typeface="Wingdings" pitchFamily="2" charset="2"/>
              <a:buChar char="p"/>
              <a:defRPr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defRPr>
            </a:lvl2pPr>
            <a:lvl3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  <a:cs typeface="Times New Roman" panose="02020603050405020304" pitchFamily="18" charset="0"/>
              </a:defRPr>
            </a:lvl3pPr>
          </a:lstStyle>
          <a:p>
            <a:r>
              <a:rPr kumimoji="1" lang="zh-CN" altLang="en-US" dirty="0"/>
              <a:t>第一
第二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第一层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 第二层 
 第二层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CB0A8-64A3-D342-9CF3-C7DFE6F0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2020.11.19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E1D02A-F5C2-CD40-B5F2-FA10248B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4D325-D530-F441-83D5-5215948E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197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2C0A7-6EA0-EA41-9ED3-E12963691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C1887E-560C-CB43-BA2C-F801E6572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724663-013B-074B-88FA-ABA3A493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06C0-1E2A-3B45-8D2B-845F9960A1E2}" type="datetime1">
              <a:rPr kumimoji="1" lang="zh-CN" altLang="en-US" smtClean="0"/>
              <a:t>2020.11.19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87B48-F2DE-A54C-A605-CACFD52C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2A106A-1ABE-2840-9130-1E173D40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589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09761-C9E2-9341-A55C-0F3F72E2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21B92-9532-9D46-8EC0-1B0827693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1A5835-41A4-D449-93A8-74D6BC25E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ACB22D-8E18-1D44-B801-F1A92486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A175-E50F-124A-A7EE-6231F7116BE0}" type="datetime1">
              <a:rPr kumimoji="1" lang="zh-CN" altLang="en-US" smtClean="0"/>
              <a:t>2020.11.19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478D40-AC77-BD40-8919-AC317E42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2C172D-0CFF-EE4B-8ABE-9A752C73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445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E8AD0-8629-2F4E-B4BC-44EF1125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FCD4CD-53D8-154C-95A4-D5EB5759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AD816B-6F1C-3740-A881-2A9CA2A0A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90E038-78D2-C543-AA00-ADB21DEF6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4DA036-66A3-F148-A957-05D18C5FA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1D79E1-132F-334D-B1E0-A3C8B08F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FC5C-B301-C849-89D6-7467770338A6}" type="datetime1">
              <a:rPr kumimoji="1" lang="zh-CN" altLang="en-US" smtClean="0"/>
              <a:t>2020.11.19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CAFB97-C034-124E-A2CC-DE13D129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B3DAE0-B1B8-F542-B0D5-AB0A5F6B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310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3D260-D316-8B44-97B7-19E309C5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34D878-4488-E540-8D51-C0127D7F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B86B-B0A4-DF47-8F8F-9A8263402C82}" type="datetime1">
              <a:rPr kumimoji="1" lang="zh-CN" altLang="en-US" smtClean="0"/>
              <a:t>2020.11.19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E582DF-608D-1845-A695-EAD66B92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7C3579-D703-3F4C-9F25-B5F3C1B7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465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8FD6ED-0B12-2346-AD27-DB5C8171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279D-8514-674D-9B8A-0C3572E9C912}" type="datetime1">
              <a:rPr kumimoji="1" lang="zh-CN" altLang="en-US" smtClean="0"/>
              <a:t>2020.11.19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47D752-2E70-D944-8EAF-648FAE46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2B654C-26B2-3A4C-863D-DDA03EA1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10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C929A-FD40-B642-982E-C0DA4E57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C2A23-5327-0043-BC4A-AB884F91F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19B6A8-7A6B-8F4B-8E60-66CFC5357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521183-EEAB-7544-A569-733EEBCB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E63D-82FD-5A4B-A074-2490653C2491}" type="datetime1">
              <a:rPr kumimoji="1" lang="zh-CN" altLang="en-US" smtClean="0"/>
              <a:t>2020.11.19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B0C317-BC71-A749-BAB7-BBD6453B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D637D6-DB82-CB4B-90BA-68B480C2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882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14B22-5B13-6245-A60D-79C069C8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6DD8DC-2B47-6D46-868A-933ED236A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59F9E6-ED71-0847-9F1B-4E4124F18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D16336-6B5F-F847-BAB7-9669C617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529F4-15CC-F644-A018-0EC935AC3153}" type="datetime1">
              <a:rPr kumimoji="1" lang="zh-CN" altLang="en-US" smtClean="0"/>
              <a:t>2020.11.19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808D10-1CED-0044-A056-EC1CC3F2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DCF4CD-2D85-184A-A2F5-0315AEDD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18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0C5CBF-F5A0-524A-BCA7-F6AA3371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标题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BC7C1B-641E-3A4E-888B-9391CB5AE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第一</a:t>
            </a:r>
            <a:endParaRPr kumimoji="1" lang="en-US" altLang="zh-CN" dirty="0"/>
          </a:p>
          <a:p>
            <a:r>
              <a:rPr kumimoji="1" lang="zh-CN" altLang="en-US" dirty="0"/>
              <a:t>第二</a:t>
            </a:r>
            <a:endParaRPr kumimoji="1" lang="en-US" altLang="zh-CN" dirty="0"/>
          </a:p>
          <a:p>
            <a:r>
              <a:rPr kumimoji="1" lang="zh-CN" altLang="en-US" dirty="0"/>
              <a:t>第三</a:t>
            </a:r>
            <a:endParaRPr kumimoji="1" lang="en-US" altLang="zh-CN" dirty="0"/>
          </a:p>
          <a:p>
            <a:r>
              <a:rPr kumimoji="1" lang="zh-CN" altLang="en-US" dirty="0"/>
              <a:t>第四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CADF1-1709-444C-B9F5-95347B83B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7A511-8F1C-AB42-A849-9D0FEFE624FD}" type="datetime1">
              <a:rPr kumimoji="1" lang="zh-CN" altLang="en-US" smtClean="0"/>
              <a:t>2020.11.19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0CEEED-A8CE-9948-A41C-5E7E80065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D9C749-665C-8349-94D2-F6D465B6D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77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j-ea"/>
          <a:ea typeface="+mj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42357-60E1-7141-A130-E46098CF2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86959"/>
            <a:ext cx="12191999" cy="1939510"/>
          </a:xfrm>
          <a:solidFill>
            <a:srgbClr val="002060"/>
          </a:solidFill>
        </p:spPr>
        <p:txBody>
          <a:bodyPr anchor="ctr">
            <a:normAutofit/>
          </a:bodyPr>
          <a:lstStyle/>
          <a:p>
            <a:r>
              <a:rPr kumimoji="1" lang="zh-CN" altLang="en-US" sz="3600" dirty="0">
                <a:solidFill>
                  <a:srgbClr val="FFC000"/>
                </a:solidFill>
              </a:rPr>
              <a:t>组会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3D7781-29E6-214D-95C6-41546FECF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9357" y="3255264"/>
            <a:ext cx="10166430" cy="2002536"/>
          </a:xfrm>
        </p:spPr>
        <p:txBody>
          <a:bodyPr>
            <a:normAutofit/>
          </a:bodyPr>
          <a:lstStyle/>
          <a:p>
            <a:endParaRPr kumimoji="1"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zh-CN" altLang="en-US" sz="2000" b="1" dirty="0"/>
              <a:t>屈原斌</a:t>
            </a:r>
            <a:endParaRPr kumimoji="1"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en-US" altLang="zh-CN" sz="2000" b="1" dirty="0"/>
              <a:t>ybqu@cnu.edu.cn</a:t>
            </a:r>
            <a:endParaRPr kumimoji="1"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zh-CN" altLang="en-US" sz="2000" b="1" dirty="0"/>
              <a:t>首都师范大学</a:t>
            </a:r>
            <a:endParaRPr kumimoji="1" lang="en-US" altLang="zh-CN" sz="2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62866D-E8E3-4B42-B89D-683A6042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2288-F197-A548-9996-FE5E03972E94}" type="datetime1">
              <a:rPr kumimoji="1" lang="zh-CN" altLang="en-US" smtClean="0"/>
              <a:t>2020.11.19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2DEECE-4446-2D4C-89FF-7F397F2C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6891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2020.11.19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10</a:t>
            </a:fld>
            <a:endParaRPr kumimoji="1" lang="zh-CN" altLang="en-US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5C5CACC6-CD22-4714-B059-AD50E0C10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064816"/>
              </p:ext>
            </p:extLst>
          </p:nvPr>
        </p:nvGraphicFramePr>
        <p:xfrm>
          <a:off x="450753" y="612301"/>
          <a:ext cx="5602667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7954100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6704132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769315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4457470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397305164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86393930"/>
                    </a:ext>
                  </a:extLst>
                </a:gridCol>
              </a:tblGrid>
              <a:tr h="324000">
                <a:tc gridSpan="2"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F1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9885019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1.00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273608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1.00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0.001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0.002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7667467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45261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Threshold=5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7015172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5133137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0809133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Threshold=10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540303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275413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1700936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Threshold=15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469669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058021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420957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Threshold=20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627439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02244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453970"/>
                  </a:ext>
                </a:extLst>
              </a:tr>
            </a:tbl>
          </a:graphicData>
        </a:graphic>
      </p:graphicFrame>
      <p:graphicFrame>
        <p:nvGraphicFramePr>
          <p:cNvPr id="16" name="表格 8">
            <a:extLst>
              <a:ext uri="{FF2B5EF4-FFF2-40B4-BE49-F238E27FC236}">
                <a16:creationId xmlns:a16="http://schemas.microsoft.com/office/drawing/2014/main" id="{491B6823-2478-4D15-8879-4D9CB18DC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643623"/>
              </p:ext>
            </p:extLst>
          </p:nvPr>
        </p:nvGraphicFramePr>
        <p:xfrm>
          <a:off x="6257953" y="605477"/>
          <a:ext cx="5566667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7954100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6704132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769315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4457470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3973051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86393930"/>
                    </a:ext>
                  </a:extLst>
                </a:gridCol>
              </a:tblGrid>
              <a:tr h="324000">
                <a:tc gridSpan="2"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F1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9885019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0.997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273608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7667467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45261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Threshold=5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7015172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5133137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0809133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Threshold=10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540303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275413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1700936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Threshold=15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469669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058021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420957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Threshold=20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627439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02244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453970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9B32B287-3ECB-400F-8CEF-F87C0A4E2A9B}"/>
              </a:ext>
            </a:extLst>
          </p:cNvPr>
          <p:cNvSpPr txBox="1"/>
          <p:nvPr/>
        </p:nvSpPr>
        <p:spPr>
          <a:xfrm>
            <a:off x="1232209" y="143349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6.1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HBiLstm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字向量模型取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top3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结果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DE8F2D3-AA82-4618-857E-0ED85A28546B}"/>
              </a:ext>
            </a:extLst>
          </p:cNvPr>
          <p:cNvSpPr txBox="1"/>
          <p:nvPr/>
        </p:nvSpPr>
        <p:spPr>
          <a:xfrm>
            <a:off x="7039409" y="143349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6.2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HBiLstm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词向量模型取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top3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结果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26C936C-3CE0-4DB4-BC30-2797E99BB764}"/>
                  </a:ext>
                </a:extLst>
              </p:cNvPr>
              <p:cNvSpPr txBox="1"/>
              <p:nvPr/>
            </p:nvSpPr>
            <p:spPr>
              <a:xfrm>
                <a:off x="0" y="24207"/>
                <a:ext cx="11929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𝐷𝑎𝑡𝑎𝑆𝑒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26C936C-3CE0-4DB4-BC30-2797E99BB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207"/>
                <a:ext cx="119295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5953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2020.11.19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11</a:t>
            </a:fld>
            <a:endParaRPr kumimoji="1" lang="zh-CN" altLang="en-US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5C5CACC6-CD22-4714-B059-AD50E0C10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143132"/>
              </p:ext>
            </p:extLst>
          </p:nvPr>
        </p:nvGraphicFramePr>
        <p:xfrm>
          <a:off x="450753" y="612301"/>
          <a:ext cx="5530667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7954100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6704132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769315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445747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73051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86393930"/>
                    </a:ext>
                  </a:extLst>
                </a:gridCol>
              </a:tblGrid>
              <a:tr h="324000">
                <a:tc gridSpan="2"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F1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9885019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273608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7667467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45261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Threshold=5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7015172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5133137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0809133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Threshold=10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540303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275413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1700936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Threshold=15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469669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058021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420957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Threshold=20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627439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02244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453970"/>
                  </a:ext>
                </a:extLst>
              </a:tr>
            </a:tbl>
          </a:graphicData>
        </a:graphic>
      </p:graphicFrame>
      <p:graphicFrame>
        <p:nvGraphicFramePr>
          <p:cNvPr id="16" name="表格 8">
            <a:extLst>
              <a:ext uri="{FF2B5EF4-FFF2-40B4-BE49-F238E27FC236}">
                <a16:creationId xmlns:a16="http://schemas.microsoft.com/office/drawing/2014/main" id="{491B6823-2478-4D15-8879-4D9CB18DC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945795"/>
              </p:ext>
            </p:extLst>
          </p:nvPr>
        </p:nvGraphicFramePr>
        <p:xfrm>
          <a:off x="6257953" y="605477"/>
          <a:ext cx="5530667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7954100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6704132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769315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445747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73051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86393930"/>
                    </a:ext>
                  </a:extLst>
                </a:gridCol>
              </a:tblGrid>
              <a:tr h="324000">
                <a:tc gridSpan="2"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F1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9885019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1.00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273608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1.00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7667467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45261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Threshold=5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7015172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5133137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0809133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Threshold=10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540303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275413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1700936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Threshold=15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469669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058021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420957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Threshold=20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627439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02244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453970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9B32B287-3ECB-400F-8CEF-F87C0A4E2A9B}"/>
              </a:ext>
            </a:extLst>
          </p:cNvPr>
          <p:cNvSpPr txBox="1"/>
          <p:nvPr/>
        </p:nvSpPr>
        <p:spPr>
          <a:xfrm>
            <a:off x="1232209" y="143349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7.1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BertModel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_[CLS]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取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aver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结果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DE8F2D3-AA82-4618-857E-0ED85A28546B}"/>
              </a:ext>
            </a:extLst>
          </p:cNvPr>
          <p:cNvSpPr txBox="1"/>
          <p:nvPr/>
        </p:nvSpPr>
        <p:spPr>
          <a:xfrm>
            <a:off x="7039409" y="143349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7.2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BertModel_mean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取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aver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结果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BF41CC5-3AC9-4D25-9676-09E9C1E0BE35}"/>
                  </a:ext>
                </a:extLst>
              </p:cNvPr>
              <p:cNvSpPr txBox="1"/>
              <p:nvPr/>
            </p:nvSpPr>
            <p:spPr>
              <a:xfrm>
                <a:off x="0" y="24207"/>
                <a:ext cx="1187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𝐷𝑎𝑡𝑎𝑆𝑒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BF41CC5-3AC9-4D25-9676-09E9C1E0B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207"/>
                <a:ext cx="118763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168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2020.11.19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12</a:t>
            </a:fld>
            <a:endParaRPr kumimoji="1" lang="zh-CN" altLang="en-US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5C5CACC6-CD22-4714-B059-AD50E0C10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895922"/>
              </p:ext>
            </p:extLst>
          </p:nvPr>
        </p:nvGraphicFramePr>
        <p:xfrm>
          <a:off x="450753" y="612301"/>
          <a:ext cx="5530667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7954100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6704132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769315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445747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73051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86393930"/>
                    </a:ext>
                  </a:extLst>
                </a:gridCol>
              </a:tblGrid>
              <a:tr h="324000">
                <a:tc gridSpan="2"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F1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9885019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273608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7667467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45261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Threshold=5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7015172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5133137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0809133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Threshold=10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540303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275413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1700936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Threshold=15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469669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058021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420957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Threshold=20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627439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02244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453970"/>
                  </a:ext>
                </a:extLst>
              </a:tr>
            </a:tbl>
          </a:graphicData>
        </a:graphic>
      </p:graphicFrame>
      <p:graphicFrame>
        <p:nvGraphicFramePr>
          <p:cNvPr id="16" name="表格 8">
            <a:extLst>
              <a:ext uri="{FF2B5EF4-FFF2-40B4-BE49-F238E27FC236}">
                <a16:creationId xmlns:a16="http://schemas.microsoft.com/office/drawing/2014/main" id="{491B6823-2478-4D15-8879-4D9CB18DC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247115"/>
              </p:ext>
            </p:extLst>
          </p:nvPr>
        </p:nvGraphicFramePr>
        <p:xfrm>
          <a:off x="6257953" y="605477"/>
          <a:ext cx="5530667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7954100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6704132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769315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445747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73051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86393930"/>
                    </a:ext>
                  </a:extLst>
                </a:gridCol>
              </a:tblGrid>
              <a:tr h="324000">
                <a:tc gridSpan="2"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F1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9885019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273608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7667467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45261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Threshold=5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7015172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5133137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0809133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Threshold=10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540303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275413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1700936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Threshold=15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469669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058021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420957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Threshold=20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627439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02244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453970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9B32B287-3ECB-400F-8CEF-F87C0A4E2A9B}"/>
              </a:ext>
            </a:extLst>
          </p:cNvPr>
          <p:cNvSpPr txBox="1"/>
          <p:nvPr/>
        </p:nvSpPr>
        <p:spPr>
          <a:xfrm>
            <a:off x="1232209" y="143349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8.1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BertModel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_[CLS]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取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max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结果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DE8F2D3-AA82-4618-857E-0ED85A28546B}"/>
              </a:ext>
            </a:extLst>
          </p:cNvPr>
          <p:cNvSpPr txBox="1"/>
          <p:nvPr/>
        </p:nvSpPr>
        <p:spPr>
          <a:xfrm>
            <a:off x="7039409" y="143349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8.2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BertModel_mean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取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max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结果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E29B4E8-5F21-42E1-B11E-184F8F763CC3}"/>
                  </a:ext>
                </a:extLst>
              </p:cNvPr>
              <p:cNvSpPr txBox="1"/>
              <p:nvPr/>
            </p:nvSpPr>
            <p:spPr>
              <a:xfrm>
                <a:off x="0" y="24207"/>
                <a:ext cx="1187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𝐷𝑎𝑡𝑎𝑆𝑒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E29B4E8-5F21-42E1-B11E-184F8F763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207"/>
                <a:ext cx="118763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506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2020.11.19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13</a:t>
            </a:fld>
            <a:endParaRPr kumimoji="1" lang="zh-CN" altLang="en-US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5C5CACC6-CD22-4714-B059-AD50E0C10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587231"/>
              </p:ext>
            </p:extLst>
          </p:nvPr>
        </p:nvGraphicFramePr>
        <p:xfrm>
          <a:off x="450753" y="612301"/>
          <a:ext cx="5530667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7954100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6704132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769315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445747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73051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86393930"/>
                    </a:ext>
                  </a:extLst>
                </a:gridCol>
              </a:tblGrid>
              <a:tr h="324000">
                <a:tc gridSpan="2"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F1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9885019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273608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7667467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45261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Threshold=5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7015172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5133137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9.57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0809133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Threshold=10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540303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275413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1700936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Threshold=15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469669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058021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420957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Threshold=20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627439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02244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9.59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9.63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453970"/>
                  </a:ext>
                </a:extLst>
              </a:tr>
            </a:tbl>
          </a:graphicData>
        </a:graphic>
      </p:graphicFrame>
      <p:graphicFrame>
        <p:nvGraphicFramePr>
          <p:cNvPr id="16" name="表格 8">
            <a:extLst>
              <a:ext uri="{FF2B5EF4-FFF2-40B4-BE49-F238E27FC236}">
                <a16:creationId xmlns:a16="http://schemas.microsoft.com/office/drawing/2014/main" id="{491B6823-2478-4D15-8879-4D9CB18DC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681350"/>
              </p:ext>
            </p:extLst>
          </p:nvPr>
        </p:nvGraphicFramePr>
        <p:xfrm>
          <a:off x="6257953" y="605477"/>
          <a:ext cx="5530667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7954100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6704132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769315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445747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73051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86393930"/>
                    </a:ext>
                  </a:extLst>
                </a:gridCol>
              </a:tblGrid>
              <a:tr h="324000">
                <a:tc gridSpan="2"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F1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9885019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273608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7667467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45261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Threshold=5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7015172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5133137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0809133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Threshold=10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540303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275413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1700936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Threshold=15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469669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058021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420957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Threshold=20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627439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02244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453970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9B32B287-3ECB-400F-8CEF-F87C0A4E2A9B}"/>
              </a:ext>
            </a:extLst>
          </p:cNvPr>
          <p:cNvSpPr txBox="1"/>
          <p:nvPr/>
        </p:nvSpPr>
        <p:spPr>
          <a:xfrm>
            <a:off x="1232209" y="143349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9.1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BertModel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_[CLS]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取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top3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结果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DE8F2D3-AA82-4618-857E-0ED85A28546B}"/>
              </a:ext>
            </a:extLst>
          </p:cNvPr>
          <p:cNvSpPr txBox="1"/>
          <p:nvPr/>
        </p:nvSpPr>
        <p:spPr>
          <a:xfrm>
            <a:off x="7039409" y="143349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9.2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BertModel_mean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取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top3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结果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9A72C09-0CEE-43B1-9ED8-3BBE07DBD6CD}"/>
                  </a:ext>
                </a:extLst>
              </p:cNvPr>
              <p:cNvSpPr txBox="1"/>
              <p:nvPr/>
            </p:nvSpPr>
            <p:spPr>
              <a:xfrm>
                <a:off x="0" y="24207"/>
                <a:ext cx="1187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𝐷𝑎𝑡𝑎𝑆𝑒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9A72C09-0CEE-43B1-9ED8-3BBE07DBD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207"/>
                <a:ext cx="118763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9895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2020.11.19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14</a:t>
            </a:fld>
            <a:endParaRPr kumimoji="1" lang="zh-CN" altLang="en-US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5C5CACC6-CD22-4714-B059-AD50E0C10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652022"/>
              </p:ext>
            </p:extLst>
          </p:nvPr>
        </p:nvGraphicFramePr>
        <p:xfrm>
          <a:off x="450753" y="612301"/>
          <a:ext cx="5530667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7954100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6704132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769315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445747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73051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86393930"/>
                    </a:ext>
                  </a:extLst>
                </a:gridCol>
              </a:tblGrid>
              <a:tr h="324000">
                <a:tc gridSpan="2"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F1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9885019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273608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7667467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45261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Threshold=5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7015172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5133137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0809133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Threshold=10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540303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275413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1700936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Threshold=15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469669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058021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420957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Threshold=20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627439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02244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453970"/>
                  </a:ext>
                </a:extLst>
              </a:tr>
            </a:tbl>
          </a:graphicData>
        </a:graphic>
      </p:graphicFrame>
      <p:graphicFrame>
        <p:nvGraphicFramePr>
          <p:cNvPr id="16" name="表格 8">
            <a:extLst>
              <a:ext uri="{FF2B5EF4-FFF2-40B4-BE49-F238E27FC236}">
                <a16:creationId xmlns:a16="http://schemas.microsoft.com/office/drawing/2014/main" id="{491B6823-2478-4D15-8879-4D9CB18DC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113928"/>
              </p:ext>
            </p:extLst>
          </p:nvPr>
        </p:nvGraphicFramePr>
        <p:xfrm>
          <a:off x="6257953" y="605477"/>
          <a:ext cx="5566667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7954100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6704132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769315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4457470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3973051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86393930"/>
                    </a:ext>
                  </a:extLst>
                </a:gridCol>
              </a:tblGrid>
              <a:tr h="324000">
                <a:tc gridSpan="2"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F1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9885019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0.996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273608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7667467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45261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Threshold=5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7015172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5133137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0809133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Threshold=10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540303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275413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1700936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Threshold=15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469669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058021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420957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Threshold=20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627439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02244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453970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9B32B287-3ECB-400F-8CEF-F87C0A4E2A9B}"/>
              </a:ext>
            </a:extLst>
          </p:cNvPr>
          <p:cNvSpPr txBox="1"/>
          <p:nvPr/>
        </p:nvSpPr>
        <p:spPr>
          <a:xfrm>
            <a:off x="1232209" y="143349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10.1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BertModel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_[CLS]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取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aver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结果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DE8F2D3-AA82-4618-857E-0ED85A28546B}"/>
              </a:ext>
            </a:extLst>
          </p:cNvPr>
          <p:cNvSpPr txBox="1"/>
          <p:nvPr/>
        </p:nvSpPr>
        <p:spPr>
          <a:xfrm>
            <a:off x="7039409" y="143349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10.2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BertModel_mean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取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aver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结果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1E80222-06DF-400E-A885-FBC5E1DA3B1F}"/>
                  </a:ext>
                </a:extLst>
              </p:cNvPr>
              <p:cNvSpPr txBox="1"/>
              <p:nvPr/>
            </p:nvSpPr>
            <p:spPr>
              <a:xfrm>
                <a:off x="0" y="24207"/>
                <a:ext cx="11929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𝐷𝑎𝑡𝑎𝑆𝑒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1E80222-06DF-400E-A885-FBC5E1DA3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207"/>
                <a:ext cx="119295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932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2020.11.19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15</a:t>
            </a:fld>
            <a:endParaRPr kumimoji="1" lang="zh-CN" altLang="en-US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5C5CACC6-CD22-4714-B059-AD50E0C10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623301"/>
              </p:ext>
            </p:extLst>
          </p:nvPr>
        </p:nvGraphicFramePr>
        <p:xfrm>
          <a:off x="450753" y="612301"/>
          <a:ext cx="5530667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7954100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6704132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769315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445747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73051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86393930"/>
                    </a:ext>
                  </a:extLst>
                </a:gridCol>
              </a:tblGrid>
              <a:tr h="324000">
                <a:tc gridSpan="2"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F1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9885019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273608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7667467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45261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Threshold=5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7015172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5133137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0809133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Threshold=10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540303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275413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1700936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Threshold=15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469669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058021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420957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Threshold=20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627439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02244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453970"/>
                  </a:ext>
                </a:extLst>
              </a:tr>
            </a:tbl>
          </a:graphicData>
        </a:graphic>
      </p:graphicFrame>
      <p:graphicFrame>
        <p:nvGraphicFramePr>
          <p:cNvPr id="16" name="表格 8">
            <a:extLst>
              <a:ext uri="{FF2B5EF4-FFF2-40B4-BE49-F238E27FC236}">
                <a16:creationId xmlns:a16="http://schemas.microsoft.com/office/drawing/2014/main" id="{491B6823-2478-4D15-8879-4D9CB18DC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89123"/>
              </p:ext>
            </p:extLst>
          </p:nvPr>
        </p:nvGraphicFramePr>
        <p:xfrm>
          <a:off x="6257953" y="605477"/>
          <a:ext cx="5566667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7954100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6704132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769315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4457470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3973051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86393930"/>
                    </a:ext>
                  </a:extLst>
                </a:gridCol>
              </a:tblGrid>
              <a:tr h="324000">
                <a:tc gridSpan="2"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F1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9885019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0.999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273608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7667467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45261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Threshold=5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7015172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5133137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0809133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Threshold=10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540303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275413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1700936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Threshold=15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469669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058021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420957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Threshold=20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627439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02244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453970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9B32B287-3ECB-400F-8CEF-F87C0A4E2A9B}"/>
              </a:ext>
            </a:extLst>
          </p:cNvPr>
          <p:cNvSpPr txBox="1"/>
          <p:nvPr/>
        </p:nvSpPr>
        <p:spPr>
          <a:xfrm>
            <a:off x="1232209" y="143349"/>
            <a:ext cx="3796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11.1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BertModel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_[CLS]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取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max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结果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DE8F2D3-AA82-4618-857E-0ED85A28546B}"/>
              </a:ext>
            </a:extLst>
          </p:cNvPr>
          <p:cNvSpPr txBox="1"/>
          <p:nvPr/>
        </p:nvSpPr>
        <p:spPr>
          <a:xfrm>
            <a:off x="7039409" y="143349"/>
            <a:ext cx="3796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11.2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BertModel_mean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取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max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结果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C5B691F-4E41-40C4-BC20-82B01459A268}"/>
                  </a:ext>
                </a:extLst>
              </p:cNvPr>
              <p:cNvSpPr txBox="1"/>
              <p:nvPr/>
            </p:nvSpPr>
            <p:spPr>
              <a:xfrm>
                <a:off x="0" y="24207"/>
                <a:ext cx="11929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𝐷𝑎𝑡𝑎𝑆𝑒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C5B691F-4E41-40C4-BC20-82B01459A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207"/>
                <a:ext cx="119295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886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2020.11.19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16</a:t>
            </a:fld>
            <a:endParaRPr kumimoji="1" lang="zh-CN" altLang="en-US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5C5CACC6-CD22-4714-B059-AD50E0C10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876747"/>
              </p:ext>
            </p:extLst>
          </p:nvPr>
        </p:nvGraphicFramePr>
        <p:xfrm>
          <a:off x="450753" y="612301"/>
          <a:ext cx="5530667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7954100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6704132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769315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445747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73051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86393930"/>
                    </a:ext>
                  </a:extLst>
                </a:gridCol>
              </a:tblGrid>
              <a:tr h="324000">
                <a:tc gridSpan="2"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F1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9885019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273608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7667467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45261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Threshold=5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7015172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5133137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0809133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Threshold=10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540303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275413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1700936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Threshold=15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469669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058021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420957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Threshold=20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627439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02244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453970"/>
                  </a:ext>
                </a:extLst>
              </a:tr>
            </a:tbl>
          </a:graphicData>
        </a:graphic>
      </p:graphicFrame>
      <p:graphicFrame>
        <p:nvGraphicFramePr>
          <p:cNvPr id="16" name="表格 8">
            <a:extLst>
              <a:ext uri="{FF2B5EF4-FFF2-40B4-BE49-F238E27FC236}">
                <a16:creationId xmlns:a16="http://schemas.microsoft.com/office/drawing/2014/main" id="{491B6823-2478-4D15-8879-4D9CB18DC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453418"/>
              </p:ext>
            </p:extLst>
          </p:nvPr>
        </p:nvGraphicFramePr>
        <p:xfrm>
          <a:off x="6257953" y="605477"/>
          <a:ext cx="5530667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7954100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6704132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769315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445747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73051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86393930"/>
                    </a:ext>
                  </a:extLst>
                </a:gridCol>
              </a:tblGrid>
              <a:tr h="324000">
                <a:tc gridSpan="2"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F1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9885019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273608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7667467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45261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Threshold=5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7015172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5133137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0809133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Threshold=10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540303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275413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1700936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Threshold=15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469669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058021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420957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Threshold=20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627439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02244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453970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9B32B287-3ECB-400F-8CEF-F87C0A4E2A9B}"/>
              </a:ext>
            </a:extLst>
          </p:cNvPr>
          <p:cNvSpPr txBox="1"/>
          <p:nvPr/>
        </p:nvSpPr>
        <p:spPr>
          <a:xfrm>
            <a:off x="1232209" y="143349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12.1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BertModel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_[CLS]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取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top3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结果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DE8F2D3-AA82-4618-857E-0ED85A28546B}"/>
              </a:ext>
            </a:extLst>
          </p:cNvPr>
          <p:cNvSpPr txBox="1"/>
          <p:nvPr/>
        </p:nvSpPr>
        <p:spPr>
          <a:xfrm>
            <a:off x="7039409" y="143349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12.2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BertModel_mean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取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top3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结果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A58F8CD-155D-4A20-88AA-DD70889194E6}"/>
                  </a:ext>
                </a:extLst>
              </p:cNvPr>
              <p:cNvSpPr txBox="1"/>
              <p:nvPr/>
            </p:nvSpPr>
            <p:spPr>
              <a:xfrm>
                <a:off x="0" y="24207"/>
                <a:ext cx="11929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𝐷𝑎𝑡𝑎𝑆𝑒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A58F8CD-155D-4A20-88AA-DD7088919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207"/>
                <a:ext cx="119295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500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错误分析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DA3B-D7E1-3F4E-9342-205AFD6C6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31317"/>
            <a:ext cx="10892051" cy="4533005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测试作文题目和范文题目相同</a:t>
            </a: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2020.11.19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17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E2E4B2-0272-4B1C-8C79-AD610D422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46" y="2338786"/>
            <a:ext cx="5828571" cy="410476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CD3F371-C9FD-4FFC-85FE-10CDDA308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224" y="3526304"/>
            <a:ext cx="5671215" cy="66666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1107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错误分析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DA3B-D7E1-3F4E-9342-205AFD6C6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31317"/>
            <a:ext cx="10892051" cy="4533005"/>
          </a:xfrm>
        </p:spPr>
        <p:txBody>
          <a:bodyPr>
            <a:normAutofit/>
          </a:bodyPr>
          <a:lstStyle/>
          <a:p>
            <a:r>
              <a:rPr kumimoji="1" lang="zh-CN" altLang="en-US"/>
              <a:t>测试作文和范文都有转写错误</a:t>
            </a: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2020.11.19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18</a:t>
            </a:fld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B19911D-8C63-4100-BFFD-2F9662F7C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14" y="2445352"/>
            <a:ext cx="5714286" cy="34952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52C3A8B-7F4F-4ECD-A507-932B7EC62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224" y="2431066"/>
            <a:ext cx="5800000" cy="3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595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7B2FD-95FA-1948-A3FA-4E68773A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下周计划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C259DF88-C5A5-4FB4-A1E4-7382AF0ED7D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38200" y="1676643"/>
              <a:ext cx="9581580" cy="42204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93860">
                      <a:extLst>
                        <a:ext uri="{9D8B030D-6E8A-4147-A177-3AD203B41FA5}">
                          <a16:colId xmlns:a16="http://schemas.microsoft.com/office/drawing/2014/main" val="1114464839"/>
                        </a:ext>
                      </a:extLst>
                    </a:gridCol>
                    <a:gridCol w="3193860">
                      <a:extLst>
                        <a:ext uri="{9D8B030D-6E8A-4147-A177-3AD203B41FA5}">
                          <a16:colId xmlns:a16="http://schemas.microsoft.com/office/drawing/2014/main" val="2527805899"/>
                        </a:ext>
                      </a:extLst>
                    </a:gridCol>
                    <a:gridCol w="3193860">
                      <a:extLst>
                        <a:ext uri="{9D8B030D-6E8A-4147-A177-3AD203B41FA5}">
                          <a16:colId xmlns:a16="http://schemas.microsoft.com/office/drawing/2014/main" val="476403729"/>
                        </a:ext>
                      </a:extLst>
                    </a:gridCol>
                  </a:tblGrid>
                  <a:tr h="5025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计划项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具体任务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备注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6849227"/>
                      </a:ext>
                    </a:extLst>
                  </a:tr>
                  <a:tr h="1239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分析数据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342900" indent="-342900" algn="l">
                            <a:buAutoNum type="arabicPeriod"/>
                          </a:pPr>
                          <a:r>
                            <a:rPr lang="zh-CN" alt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重标数据分析；</a:t>
                          </a:r>
                          <a:endParaRPr lang="en-US" altLang="zh-CN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9843458"/>
                      </a:ext>
                    </a:extLst>
                  </a:tr>
                  <a:tr h="16110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实验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342900" indent="-342900" algn="l">
                            <a:buAutoNum type="arabicPeriod"/>
                          </a:pPr>
                          <a:r>
                            <a:rPr lang="zh-CN" alt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完成</a:t>
                          </a:r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Bert</a:t>
                          </a:r>
                          <a:r>
                            <a:rPr lang="zh-CN" alt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分类模型的训练，重新测试；</a:t>
                          </a:r>
                          <a:endParaRPr lang="en-US" altLang="zh-CN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  <a:p>
                          <a:pPr marL="342900" indent="-342900" algn="l">
                            <a:buAutoNum type="arabicPeriod"/>
                          </a:pPr>
                          <a:r>
                            <a:rPr lang="zh-CN" alt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分析错误数据；</a:t>
                          </a:r>
                          <a:endParaRPr lang="en-US" altLang="zh-CN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  <a:p>
                          <a:pPr marL="342900" indent="-342900" algn="l">
                            <a:buAutoNum type="arabicPeriod"/>
                          </a:pPr>
                          <a:r>
                            <a:rPr lang="zh-CN" alt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尝试其他方案；</a:t>
                          </a:r>
                          <a:endParaRPr lang="en-US" altLang="zh-CN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7325912"/>
                      </a:ext>
                    </a:extLst>
                  </a:tr>
                  <a:tr h="8674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zh-CN" alt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数据</m:t>
                              </m:r>
                            </m:oMath>
                          </a14:m>
                          <a:r>
                            <a:rPr lang="zh-CN" alt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集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342900" indent="-342900" algn="l">
                            <a:buAutoNum type="arabicPeriod"/>
                          </a:pPr>
                          <a:r>
                            <a:rPr lang="zh-CN" alt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排除数据集和范文集存在的一些问题；</a:t>
                          </a:r>
                          <a:endParaRPr lang="en-US" altLang="zh-CN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-</a:t>
                          </a:r>
                          <a:endParaRPr lang="zh-CN" altLang="en-US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4082261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C259DF88-C5A5-4FB4-A1E4-7382AF0ED7D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38200" y="1676643"/>
              <a:ext cx="9581580" cy="42204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93860">
                      <a:extLst>
                        <a:ext uri="{9D8B030D-6E8A-4147-A177-3AD203B41FA5}">
                          <a16:colId xmlns:a16="http://schemas.microsoft.com/office/drawing/2014/main" val="1114464839"/>
                        </a:ext>
                      </a:extLst>
                    </a:gridCol>
                    <a:gridCol w="3193860">
                      <a:extLst>
                        <a:ext uri="{9D8B030D-6E8A-4147-A177-3AD203B41FA5}">
                          <a16:colId xmlns:a16="http://schemas.microsoft.com/office/drawing/2014/main" val="2527805899"/>
                        </a:ext>
                      </a:extLst>
                    </a:gridCol>
                    <a:gridCol w="3193860">
                      <a:extLst>
                        <a:ext uri="{9D8B030D-6E8A-4147-A177-3AD203B41FA5}">
                          <a16:colId xmlns:a16="http://schemas.microsoft.com/office/drawing/2014/main" val="476403729"/>
                        </a:ext>
                      </a:extLst>
                    </a:gridCol>
                  </a:tblGrid>
                  <a:tr h="5025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计划项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具体任务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备注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6849227"/>
                      </a:ext>
                    </a:extLst>
                  </a:tr>
                  <a:tr h="1239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分析数据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342900" indent="-342900" algn="l">
                            <a:buAutoNum type="arabicPeriod"/>
                          </a:pPr>
                          <a:r>
                            <a:rPr lang="zh-CN" alt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重标数据分析；</a:t>
                          </a:r>
                          <a:endParaRPr lang="en-US" altLang="zh-CN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9843458"/>
                      </a:ext>
                    </a:extLst>
                  </a:tr>
                  <a:tr h="16110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实验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342900" indent="-342900" algn="l">
                            <a:buAutoNum type="arabicPeriod"/>
                          </a:pPr>
                          <a:r>
                            <a:rPr lang="zh-CN" alt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完成</a:t>
                          </a:r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Bert</a:t>
                          </a:r>
                          <a:r>
                            <a:rPr lang="zh-CN" alt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分类模型的训练，重新测试；</a:t>
                          </a:r>
                          <a:endParaRPr lang="en-US" altLang="zh-CN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  <a:p>
                          <a:pPr marL="342900" indent="-342900" algn="l">
                            <a:buAutoNum type="arabicPeriod"/>
                          </a:pPr>
                          <a:r>
                            <a:rPr lang="zh-CN" alt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分析错误数据；</a:t>
                          </a:r>
                          <a:endParaRPr lang="en-US" altLang="zh-CN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  <a:p>
                          <a:pPr marL="342900" indent="-342900" algn="l">
                            <a:buAutoNum type="arabicPeriod"/>
                          </a:pPr>
                          <a:r>
                            <a:rPr lang="zh-CN" alt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尝试其他方案；</a:t>
                          </a:r>
                          <a:endParaRPr lang="en-US" altLang="zh-CN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7325912"/>
                      </a:ext>
                    </a:extLst>
                  </a:tr>
                  <a:tr h="86749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1" t="-389437" r="-200573" b="-1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342900" indent="-342900" algn="l">
                            <a:buAutoNum type="arabicPeriod"/>
                          </a:pPr>
                          <a:r>
                            <a:rPr lang="zh-CN" alt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排除数据集和范文集存在的一些问题；</a:t>
                          </a:r>
                          <a:endParaRPr lang="en-US" altLang="zh-CN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-</a:t>
                          </a:r>
                          <a:endParaRPr lang="zh-CN" altLang="en-US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408226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1803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上周工作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DA3B-D7E1-3F4E-9342-205AFD6C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Baseline</a:t>
            </a:r>
            <a:r>
              <a:rPr kumimoji="1" lang="zh-CN" altLang="en-US" dirty="0"/>
              <a:t>实验</a:t>
            </a:r>
            <a:endParaRPr kumimoji="1" lang="en-US" altLang="zh-CN" dirty="0"/>
          </a:p>
          <a:p>
            <a:r>
              <a:rPr kumimoji="1" lang="zh-CN" altLang="en-US" dirty="0"/>
              <a:t>错误分析</a:t>
            </a: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2020.11.19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172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F8DA3B-D7E1-3F4E-9342-205AFD6C64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31317"/>
                <a:ext cx="6303264" cy="330702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𝐷𝑎𝑡𝑎𝑆𝑒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 数据量：</a:t>
                </a:r>
                <a:r>
                  <a:rPr kumimoji="1" lang="en-US" altLang="zh-CN" dirty="0"/>
                  <a:t>35</a:t>
                </a:r>
                <a:r>
                  <a:rPr kumimoji="1" lang="zh-CN" altLang="en-US" dirty="0"/>
                  <a:t>题目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kumimoji="1" lang="en-US" altLang="zh-CN" dirty="0"/>
                  <a:t>50</a:t>
                </a:r>
                <a:r>
                  <a:rPr kumimoji="1" lang="zh-CN" altLang="en-US" dirty="0"/>
                  <a:t>篇作文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样本分布见表</a:t>
                </a:r>
                <a:r>
                  <a:rPr kumimoji="1" lang="en-US" altLang="zh-CN" dirty="0"/>
                  <a:t>1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𝐷𝑎𝑡𝑎𝑆𝑒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en-US" dirty="0"/>
                  <a:t>：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 数据量：</a:t>
                </a:r>
                <a:r>
                  <a:rPr kumimoji="1" lang="en-US" altLang="zh-CN" dirty="0"/>
                  <a:t>30</a:t>
                </a:r>
                <a:r>
                  <a:rPr kumimoji="1" lang="zh-CN" altLang="en-US" dirty="0"/>
                  <a:t>题目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kumimoji="1" lang="en-US" altLang="zh-CN" dirty="0"/>
                  <a:t>50</a:t>
                </a:r>
                <a:r>
                  <a:rPr kumimoji="1" lang="zh-CN" altLang="en-US" dirty="0"/>
                  <a:t>篇作文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样本分布见表</a:t>
                </a:r>
                <a:r>
                  <a:rPr kumimoji="1" lang="en-US" altLang="zh-CN" dirty="0"/>
                  <a:t>2</a:t>
                </a:r>
                <a:r>
                  <a:rPr kumimoji="1" lang="zh-CN" altLang="en-US" dirty="0"/>
                  <a:t>、</a:t>
                </a:r>
                <a:r>
                  <a:rPr kumimoji="1" lang="en-US" altLang="zh-CN" dirty="0"/>
                  <a:t>3</a:t>
                </a:r>
              </a:p>
              <a:p>
                <a:pPr lvl="1"/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F8DA3B-D7E1-3F4E-9342-205AFD6C64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31317"/>
                <a:ext cx="6303264" cy="330702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2020.11.19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3</a:t>
            </a:fld>
            <a:endParaRPr kumimoji="1" lang="zh-CN" altLang="en-US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47F94AE6-3B65-4678-9C92-37042C707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648419"/>
              </p:ext>
            </p:extLst>
          </p:nvPr>
        </p:nvGraphicFramePr>
        <p:xfrm>
          <a:off x="7347284" y="3813048"/>
          <a:ext cx="4453012" cy="2118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2952">
                  <a:extLst>
                    <a:ext uri="{9D8B030D-6E8A-4147-A177-3AD203B41FA5}">
                      <a16:colId xmlns:a16="http://schemas.microsoft.com/office/drawing/2014/main" val="2434834311"/>
                    </a:ext>
                  </a:extLst>
                </a:gridCol>
                <a:gridCol w="1496060">
                  <a:extLst>
                    <a:ext uri="{9D8B030D-6E8A-4147-A177-3AD203B41FA5}">
                      <a16:colId xmlns:a16="http://schemas.microsoft.com/office/drawing/2014/main" val="3586277260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161510166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382809534"/>
                    </a:ext>
                  </a:extLst>
                </a:gridCol>
              </a:tblGrid>
              <a:tr h="362796">
                <a:tc gridSpan="2"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作文数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总计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82130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正样本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333819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负样本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其他题目下抽取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1906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随机打乱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74808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优美散文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500358"/>
                  </a:ext>
                </a:extLst>
              </a:tr>
            </a:tbl>
          </a:graphicData>
        </a:graphic>
      </p:graphicFrame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EDA4C6CD-ACCE-4ABD-A8D4-392D0C56E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57235"/>
              </p:ext>
            </p:extLst>
          </p:nvPr>
        </p:nvGraphicFramePr>
        <p:xfrm>
          <a:off x="7347284" y="1731317"/>
          <a:ext cx="4453012" cy="11871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6506">
                  <a:extLst>
                    <a:ext uri="{9D8B030D-6E8A-4147-A177-3AD203B41FA5}">
                      <a16:colId xmlns:a16="http://schemas.microsoft.com/office/drawing/2014/main" val="3078856248"/>
                    </a:ext>
                  </a:extLst>
                </a:gridCol>
                <a:gridCol w="2226506">
                  <a:extLst>
                    <a:ext uri="{9D8B030D-6E8A-4147-A177-3AD203B41FA5}">
                      <a16:colId xmlns:a16="http://schemas.microsoft.com/office/drawing/2014/main" val="1590296775"/>
                    </a:ext>
                  </a:extLst>
                </a:gridCol>
              </a:tblGrid>
              <a:tr h="395723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作文数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9295613"/>
                  </a:ext>
                </a:extLst>
              </a:tr>
              <a:tr h="395723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正样本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600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3440785"/>
                  </a:ext>
                </a:extLst>
              </a:tr>
              <a:tr h="395723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负样本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900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210356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95048E30-DC97-4763-9CA5-276342C5950F}"/>
              </a:ext>
            </a:extLst>
          </p:cNvPr>
          <p:cNvSpPr txBox="1"/>
          <p:nvPr/>
        </p:nvSpPr>
        <p:spPr>
          <a:xfrm>
            <a:off x="8429887" y="3006495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所有题目下样本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3DAC52E-FC0E-41BD-90EE-2D95C6EB83BE}"/>
              </a:ext>
            </a:extLst>
          </p:cNvPr>
          <p:cNvSpPr txBox="1"/>
          <p:nvPr/>
        </p:nvSpPr>
        <p:spPr>
          <a:xfrm>
            <a:off x="8429887" y="6048662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单个题目下样本</a:t>
            </a:r>
          </a:p>
        </p:txBody>
      </p:sp>
      <p:graphicFrame>
        <p:nvGraphicFramePr>
          <p:cNvPr id="6" name="表格 10">
            <a:extLst>
              <a:ext uri="{FF2B5EF4-FFF2-40B4-BE49-F238E27FC236}">
                <a16:creationId xmlns:a16="http://schemas.microsoft.com/office/drawing/2014/main" id="{31D3EA18-418A-4FD8-8F02-9322E4DA0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840061"/>
              </p:ext>
            </p:extLst>
          </p:nvPr>
        </p:nvGraphicFramePr>
        <p:xfrm>
          <a:off x="921463" y="4744239"/>
          <a:ext cx="4453012" cy="11871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6506">
                  <a:extLst>
                    <a:ext uri="{9D8B030D-6E8A-4147-A177-3AD203B41FA5}">
                      <a16:colId xmlns:a16="http://schemas.microsoft.com/office/drawing/2014/main" val="3078856248"/>
                    </a:ext>
                  </a:extLst>
                </a:gridCol>
                <a:gridCol w="2226506">
                  <a:extLst>
                    <a:ext uri="{9D8B030D-6E8A-4147-A177-3AD203B41FA5}">
                      <a16:colId xmlns:a16="http://schemas.microsoft.com/office/drawing/2014/main" val="1590296775"/>
                    </a:ext>
                  </a:extLst>
                </a:gridCol>
              </a:tblGrid>
              <a:tr h="395723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作文数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9295613"/>
                  </a:ext>
                </a:extLst>
              </a:tr>
              <a:tr h="395723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正样本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328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3440785"/>
                  </a:ext>
                </a:extLst>
              </a:tr>
              <a:tr h="395723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负样本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1422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210356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B900A94E-D2D1-43A3-8A61-36D048E3F314}"/>
              </a:ext>
            </a:extLst>
          </p:cNvPr>
          <p:cNvSpPr txBox="1"/>
          <p:nvPr/>
        </p:nvSpPr>
        <p:spPr>
          <a:xfrm>
            <a:off x="2004066" y="5997159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所有题目下样本</a:t>
            </a:r>
          </a:p>
        </p:txBody>
      </p:sp>
    </p:spTree>
    <p:extLst>
      <p:ext uri="{BB962C8B-B14F-4D97-AF65-F5344CB8AC3E}">
        <p14:creationId xmlns:p14="http://schemas.microsoft.com/office/powerpoint/2010/main" val="3361233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实验设置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F8DA3B-D7E1-3F4E-9342-205AFD6C64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31317"/>
                <a:ext cx="10892051" cy="4533005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方案：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 已有作文题目</a:t>
                </a:r>
                <a:r>
                  <a:rPr kumimoji="1" lang="en-US" altLang="zh-CN" dirty="0"/>
                  <a:t>330</a:t>
                </a:r>
                <a:r>
                  <a:rPr kumimoji="1" lang="zh-CN" altLang="en-US" dirty="0"/>
                  <a:t>个（分类模型训练集），每个题目下抽取</a:t>
                </a:r>
                <a:r>
                  <a:rPr kumimoji="1" lang="en-US" altLang="zh-CN" dirty="0"/>
                  <a:t>10</a:t>
                </a:r>
                <a:r>
                  <a:rPr kumimoji="1" lang="zh-CN" altLang="en-US" dirty="0"/>
                  <a:t>篇范文；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 测试作文题目，每个题目下抽取</a:t>
                </a:r>
                <a:r>
                  <a:rPr kumimoji="1" lang="en-US" altLang="zh-CN" dirty="0"/>
                  <a:t>10</a:t>
                </a:r>
                <a:r>
                  <a:rPr kumimoji="1" lang="zh-CN" altLang="en-US" dirty="0"/>
                  <a:t>篇范文；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 计算测试作文与正确题目范文的相似度在与</a:t>
                </a:r>
                <a:r>
                  <a:rPr kumimoji="1" lang="en-US" altLang="zh-CN" dirty="0"/>
                  <a:t>330</a:t>
                </a:r>
                <a:r>
                  <a:rPr kumimoji="1" lang="zh-CN" altLang="en-US" dirty="0"/>
                  <a:t>个作文题目范文相似度列表中的排名，若排名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kumimoji="1" lang="zh-CN" altLang="en-US" dirty="0"/>
                  <a:t>阈值则判定为不离题，否则判定为离题；；</a:t>
                </a:r>
                <a:endParaRPr kumimoji="1" lang="en-US" altLang="zh-CN" dirty="0"/>
              </a:p>
              <a:p>
                <a:r>
                  <a:rPr kumimoji="1" lang="zh-CN" altLang="en-US" dirty="0"/>
                  <a:t>模型：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HbiLstm</a:t>
                </a:r>
                <a:r>
                  <a:rPr kumimoji="1" lang="zh-CN" altLang="en-US" dirty="0"/>
                  <a:t>字向量、词向量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 </a:t>
                </a:r>
                <a:r>
                  <a:rPr kumimoji="1" lang="en-US" altLang="zh-CN" dirty="0" err="1"/>
                  <a:t>BertModel</a:t>
                </a:r>
                <a:r>
                  <a:rPr kumimoji="1" lang="zh-CN" altLang="en-US" dirty="0"/>
                  <a:t>取</a:t>
                </a:r>
                <a:r>
                  <a:rPr kumimoji="1" lang="en-US" altLang="zh-CN" dirty="0"/>
                  <a:t>[CLS]</a:t>
                </a:r>
                <a:r>
                  <a:rPr kumimoji="1" lang="zh-CN" altLang="en-US" dirty="0"/>
                  <a:t>表示、取平均表示</a:t>
                </a:r>
                <a:endParaRPr kumimoji="1" lang="en-US" altLang="zh-CN" dirty="0"/>
              </a:p>
              <a:p>
                <a:pPr lvl="1"/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F8DA3B-D7E1-3F4E-9342-205AFD6C64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31317"/>
                <a:ext cx="10892051" cy="4533005"/>
              </a:xfrm>
              <a:blipFill>
                <a:blip r:embed="rId3"/>
                <a:stretch>
                  <a:fillRect l="-951" t="-13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2020.11.19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744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2020.11.19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5</a:t>
            </a:fld>
            <a:endParaRPr kumimoji="1" lang="zh-CN" altLang="en-US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5C5CACC6-CD22-4714-B059-AD50E0C10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00401"/>
              </p:ext>
            </p:extLst>
          </p:nvPr>
        </p:nvGraphicFramePr>
        <p:xfrm>
          <a:off x="450753" y="612301"/>
          <a:ext cx="5530667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7954100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6704132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769315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445747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73051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86393930"/>
                    </a:ext>
                  </a:extLst>
                </a:gridCol>
              </a:tblGrid>
              <a:tr h="324000">
                <a:tc gridSpan="2"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F1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9885019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273608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7667467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45261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Threshold=5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7015172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5133137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0809133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Threshold=10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540303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275413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1700936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Threshold=15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469669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058021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420957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Threshold=20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627439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02244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453970"/>
                  </a:ext>
                </a:extLst>
              </a:tr>
            </a:tbl>
          </a:graphicData>
        </a:graphic>
      </p:graphicFrame>
      <p:graphicFrame>
        <p:nvGraphicFramePr>
          <p:cNvPr id="16" name="表格 8">
            <a:extLst>
              <a:ext uri="{FF2B5EF4-FFF2-40B4-BE49-F238E27FC236}">
                <a16:creationId xmlns:a16="http://schemas.microsoft.com/office/drawing/2014/main" id="{491B6823-2478-4D15-8879-4D9CB18DC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418353"/>
              </p:ext>
            </p:extLst>
          </p:nvPr>
        </p:nvGraphicFramePr>
        <p:xfrm>
          <a:off x="6257953" y="605477"/>
          <a:ext cx="5602667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7954100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6704132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769315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4457470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397305164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86393930"/>
                    </a:ext>
                  </a:extLst>
                </a:gridCol>
              </a:tblGrid>
              <a:tr h="324000">
                <a:tc gridSpan="2"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F1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9885019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1.00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273608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1.00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0.002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0.004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7667467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45261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Threshold=5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7015172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5133137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0809133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Threshold=10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540303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275413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1700936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Threshold=15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469669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058021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420957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Threshold=20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627439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02244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453970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9B32B287-3ECB-400F-8CEF-F87C0A4E2A9B}"/>
              </a:ext>
            </a:extLst>
          </p:cNvPr>
          <p:cNvSpPr txBox="1"/>
          <p:nvPr/>
        </p:nvSpPr>
        <p:spPr>
          <a:xfrm>
            <a:off x="1232209" y="143349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1.1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HBiLstm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字向量模型取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aver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结果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DE8F2D3-AA82-4618-857E-0ED85A28546B}"/>
              </a:ext>
            </a:extLst>
          </p:cNvPr>
          <p:cNvSpPr txBox="1"/>
          <p:nvPr/>
        </p:nvSpPr>
        <p:spPr>
          <a:xfrm>
            <a:off x="7039409" y="143349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1.2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HBiLstm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词向量模型取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aver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结果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E4C0ADA-2594-4B33-BE90-C383202C495C}"/>
                  </a:ext>
                </a:extLst>
              </p:cNvPr>
              <p:cNvSpPr txBox="1"/>
              <p:nvPr/>
            </p:nvSpPr>
            <p:spPr>
              <a:xfrm>
                <a:off x="0" y="24207"/>
                <a:ext cx="1187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𝐷𝑎𝑡𝑎𝑆𝑒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E4C0ADA-2594-4B33-BE90-C383202C4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207"/>
                <a:ext cx="118763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386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2020.11.19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6</a:t>
            </a:fld>
            <a:endParaRPr kumimoji="1" lang="zh-CN" altLang="en-US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5C5CACC6-CD22-4714-B059-AD50E0C10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317491"/>
              </p:ext>
            </p:extLst>
          </p:nvPr>
        </p:nvGraphicFramePr>
        <p:xfrm>
          <a:off x="450753" y="612301"/>
          <a:ext cx="5530667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7954100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6704132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769315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445747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73051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86393930"/>
                    </a:ext>
                  </a:extLst>
                </a:gridCol>
              </a:tblGrid>
              <a:tr h="324000">
                <a:tc gridSpan="2"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F1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9885019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273608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7667467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45261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Threshold=5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7015172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5133137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0809133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Threshold=10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540303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275413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1700936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Threshold=15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469669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058021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420957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Threshold=20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627439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02244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453970"/>
                  </a:ext>
                </a:extLst>
              </a:tr>
            </a:tbl>
          </a:graphicData>
        </a:graphic>
      </p:graphicFrame>
      <p:graphicFrame>
        <p:nvGraphicFramePr>
          <p:cNvPr id="16" name="表格 8">
            <a:extLst>
              <a:ext uri="{FF2B5EF4-FFF2-40B4-BE49-F238E27FC236}">
                <a16:creationId xmlns:a16="http://schemas.microsoft.com/office/drawing/2014/main" id="{491B6823-2478-4D15-8879-4D9CB18DC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796386"/>
              </p:ext>
            </p:extLst>
          </p:nvPr>
        </p:nvGraphicFramePr>
        <p:xfrm>
          <a:off x="6257953" y="605477"/>
          <a:ext cx="5530667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7954100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6704132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769315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445747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73051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86393930"/>
                    </a:ext>
                  </a:extLst>
                </a:gridCol>
              </a:tblGrid>
              <a:tr h="324000">
                <a:tc gridSpan="2"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F1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9885019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273608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7667467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45261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Threshold=5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7015172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5133137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0809133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Threshold=10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540303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275413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1700936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Threshold=15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469669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058021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420957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Threshold=20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627439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02244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453970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9B32B287-3ECB-400F-8CEF-F87C0A4E2A9B}"/>
              </a:ext>
            </a:extLst>
          </p:cNvPr>
          <p:cNvSpPr txBox="1"/>
          <p:nvPr/>
        </p:nvSpPr>
        <p:spPr>
          <a:xfrm>
            <a:off x="1232209" y="143349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2.1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HBiLstm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字向量模型取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max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结果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DE8F2D3-AA82-4618-857E-0ED85A28546B}"/>
              </a:ext>
            </a:extLst>
          </p:cNvPr>
          <p:cNvSpPr txBox="1"/>
          <p:nvPr/>
        </p:nvSpPr>
        <p:spPr>
          <a:xfrm>
            <a:off x="7039409" y="143349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2.2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HBiLstm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词向量模型取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max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结果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72CD046-3337-4C76-82C7-3617C44E5513}"/>
                  </a:ext>
                </a:extLst>
              </p:cNvPr>
              <p:cNvSpPr txBox="1"/>
              <p:nvPr/>
            </p:nvSpPr>
            <p:spPr>
              <a:xfrm>
                <a:off x="0" y="24207"/>
                <a:ext cx="1187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𝐷𝑎𝑡𝑎𝑆𝑒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72CD046-3337-4C76-82C7-3617C44E5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207"/>
                <a:ext cx="118763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660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2020.11.19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7</a:t>
            </a:fld>
            <a:endParaRPr kumimoji="1" lang="zh-CN" altLang="en-US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5C5CACC6-CD22-4714-B059-AD50E0C10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244112"/>
              </p:ext>
            </p:extLst>
          </p:nvPr>
        </p:nvGraphicFramePr>
        <p:xfrm>
          <a:off x="450753" y="612301"/>
          <a:ext cx="5530667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7954100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6704132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769315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445747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73051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86393930"/>
                    </a:ext>
                  </a:extLst>
                </a:gridCol>
              </a:tblGrid>
              <a:tr h="324000">
                <a:tc gridSpan="2"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F1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9885019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273608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7667467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45261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Threshold=5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7015172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5133137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0809133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Threshold=10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540303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275413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1700936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Threshold=15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469669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058021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420957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Threshold=20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627439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02244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453970"/>
                  </a:ext>
                </a:extLst>
              </a:tr>
            </a:tbl>
          </a:graphicData>
        </a:graphic>
      </p:graphicFrame>
      <p:graphicFrame>
        <p:nvGraphicFramePr>
          <p:cNvPr id="16" name="表格 8">
            <a:extLst>
              <a:ext uri="{FF2B5EF4-FFF2-40B4-BE49-F238E27FC236}">
                <a16:creationId xmlns:a16="http://schemas.microsoft.com/office/drawing/2014/main" id="{491B6823-2478-4D15-8879-4D9CB18DC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100098"/>
              </p:ext>
            </p:extLst>
          </p:nvPr>
        </p:nvGraphicFramePr>
        <p:xfrm>
          <a:off x="6257953" y="605477"/>
          <a:ext cx="5566667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7954100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6704132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769315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4457470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3973051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86393930"/>
                    </a:ext>
                  </a:extLst>
                </a:gridCol>
              </a:tblGrid>
              <a:tr h="324000">
                <a:tc gridSpan="2"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F1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9885019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1.00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273608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0.004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7667467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45261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Threshold=5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7015172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5133137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0809133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Threshold=10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540303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275413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1700936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Threshold=15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469669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058021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420957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Threshold=20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627439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02244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453970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9B32B287-3ECB-400F-8CEF-F87C0A4E2A9B}"/>
              </a:ext>
            </a:extLst>
          </p:cNvPr>
          <p:cNvSpPr txBox="1"/>
          <p:nvPr/>
        </p:nvSpPr>
        <p:spPr>
          <a:xfrm>
            <a:off x="1232209" y="143349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3.1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HBiLstm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字向量模型取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top3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结果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DE8F2D3-AA82-4618-857E-0ED85A28546B}"/>
              </a:ext>
            </a:extLst>
          </p:cNvPr>
          <p:cNvSpPr txBox="1"/>
          <p:nvPr/>
        </p:nvSpPr>
        <p:spPr>
          <a:xfrm>
            <a:off x="7039409" y="143349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3.2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HBiLstm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词向量模型取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top3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结果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7E75D45-F272-4456-AB87-324553157057}"/>
                  </a:ext>
                </a:extLst>
              </p:cNvPr>
              <p:cNvSpPr txBox="1"/>
              <p:nvPr/>
            </p:nvSpPr>
            <p:spPr>
              <a:xfrm>
                <a:off x="0" y="24207"/>
                <a:ext cx="1187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𝐷𝑎𝑡𝑎𝑆𝑒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7E75D45-F272-4456-AB87-324553157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207"/>
                <a:ext cx="118763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7985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2020.11.19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8</a:t>
            </a:fld>
            <a:endParaRPr kumimoji="1" lang="zh-CN" altLang="en-US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5C5CACC6-CD22-4714-B059-AD50E0C10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207467"/>
              </p:ext>
            </p:extLst>
          </p:nvPr>
        </p:nvGraphicFramePr>
        <p:xfrm>
          <a:off x="450753" y="612301"/>
          <a:ext cx="5566667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7954100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6704132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769315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4457470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3973051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86393930"/>
                    </a:ext>
                  </a:extLst>
                </a:gridCol>
              </a:tblGrid>
              <a:tr h="3240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.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F1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9885019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1.00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273608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1.00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0.003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7667467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45261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Threshold=5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1.00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7015172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5133137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0809133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Threshold=10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540303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275413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1700936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Threshold=15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469669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058021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420957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Threshold=20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627439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02244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453970"/>
                  </a:ext>
                </a:extLst>
              </a:tr>
            </a:tbl>
          </a:graphicData>
        </a:graphic>
      </p:graphicFrame>
      <p:graphicFrame>
        <p:nvGraphicFramePr>
          <p:cNvPr id="16" name="表格 8">
            <a:extLst>
              <a:ext uri="{FF2B5EF4-FFF2-40B4-BE49-F238E27FC236}">
                <a16:creationId xmlns:a16="http://schemas.microsoft.com/office/drawing/2014/main" id="{491B6823-2478-4D15-8879-4D9CB18DC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7164"/>
              </p:ext>
            </p:extLst>
          </p:nvPr>
        </p:nvGraphicFramePr>
        <p:xfrm>
          <a:off x="6257953" y="605477"/>
          <a:ext cx="5530667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7954100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6704132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769315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445747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73051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86393930"/>
                    </a:ext>
                  </a:extLst>
                </a:gridCol>
              </a:tblGrid>
              <a:tr h="324000">
                <a:tc gridSpan="2"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F1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9885019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273608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7667467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45261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Threshold=5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7015172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5133137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0809133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Threshold=10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540303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275413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1700936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Threshold=15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469669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058021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420957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Threshold=20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627439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02244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453970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9B32B287-3ECB-400F-8CEF-F87C0A4E2A9B}"/>
              </a:ext>
            </a:extLst>
          </p:cNvPr>
          <p:cNvSpPr txBox="1"/>
          <p:nvPr/>
        </p:nvSpPr>
        <p:spPr>
          <a:xfrm>
            <a:off x="1232209" y="143349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4.1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HBiLstm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字向量模型取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aver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结果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DE8F2D3-AA82-4618-857E-0ED85A28546B}"/>
              </a:ext>
            </a:extLst>
          </p:cNvPr>
          <p:cNvSpPr txBox="1"/>
          <p:nvPr/>
        </p:nvSpPr>
        <p:spPr>
          <a:xfrm>
            <a:off x="7039409" y="143349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4.2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HBiLstm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词向量模型取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aver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结果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D7D3B20-2ADA-438D-B5A5-C295DE833A4D}"/>
                  </a:ext>
                </a:extLst>
              </p:cNvPr>
              <p:cNvSpPr txBox="1"/>
              <p:nvPr/>
            </p:nvSpPr>
            <p:spPr>
              <a:xfrm>
                <a:off x="0" y="24207"/>
                <a:ext cx="11929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𝐷𝑎𝑡𝑎𝑆𝑒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D7D3B20-2ADA-438D-B5A5-C295DE833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207"/>
                <a:ext cx="119295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069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2020.11.19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9</a:t>
            </a:fld>
            <a:endParaRPr kumimoji="1" lang="zh-CN" altLang="en-US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5C5CACC6-CD22-4714-B059-AD50E0C10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603803"/>
              </p:ext>
            </p:extLst>
          </p:nvPr>
        </p:nvGraphicFramePr>
        <p:xfrm>
          <a:off x="450753" y="612301"/>
          <a:ext cx="5602667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7954100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6704132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769315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4457470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397305164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86393930"/>
                    </a:ext>
                  </a:extLst>
                </a:gridCol>
              </a:tblGrid>
              <a:tr h="324000">
                <a:tc gridSpan="2"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F1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9885019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1.00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273608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0.001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0.002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7667467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45261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Threshold=5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7015172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5133137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0809133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Threshold=10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540303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275413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1700936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Threshold=15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469669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058021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420957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Threshold=20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627439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02244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453970"/>
                  </a:ext>
                </a:extLst>
              </a:tr>
            </a:tbl>
          </a:graphicData>
        </a:graphic>
      </p:graphicFrame>
      <p:graphicFrame>
        <p:nvGraphicFramePr>
          <p:cNvPr id="16" name="表格 8">
            <a:extLst>
              <a:ext uri="{FF2B5EF4-FFF2-40B4-BE49-F238E27FC236}">
                <a16:creationId xmlns:a16="http://schemas.microsoft.com/office/drawing/2014/main" id="{491B6823-2478-4D15-8879-4D9CB18DC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14439"/>
              </p:ext>
            </p:extLst>
          </p:nvPr>
        </p:nvGraphicFramePr>
        <p:xfrm>
          <a:off x="6257953" y="605477"/>
          <a:ext cx="5530667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7954100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6704132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769315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445747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73051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86393930"/>
                    </a:ext>
                  </a:extLst>
                </a:gridCol>
              </a:tblGrid>
              <a:tr h="324000">
                <a:tc gridSpan="2"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F1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9885019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273608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7667467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45261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Threshold=5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7015172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5133137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0809133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Threshold=10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540303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275413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1700936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Threshold=15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469669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058021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420957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Threshold=20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627439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02244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macro avg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453970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9B32B287-3ECB-400F-8CEF-F87C0A4E2A9B}"/>
              </a:ext>
            </a:extLst>
          </p:cNvPr>
          <p:cNvSpPr txBox="1"/>
          <p:nvPr/>
        </p:nvSpPr>
        <p:spPr>
          <a:xfrm>
            <a:off x="1232209" y="143349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5.1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HBiLstm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字向量模型取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max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结果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DE8F2D3-AA82-4618-857E-0ED85A28546B}"/>
              </a:ext>
            </a:extLst>
          </p:cNvPr>
          <p:cNvSpPr txBox="1"/>
          <p:nvPr/>
        </p:nvSpPr>
        <p:spPr>
          <a:xfrm>
            <a:off x="7039409" y="143349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5.2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HBiLstm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词向量模型取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max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结果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A630613-5094-433C-AC2E-AF8E24D192F2}"/>
                  </a:ext>
                </a:extLst>
              </p:cNvPr>
              <p:cNvSpPr txBox="1"/>
              <p:nvPr/>
            </p:nvSpPr>
            <p:spPr>
              <a:xfrm>
                <a:off x="0" y="24207"/>
                <a:ext cx="11929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𝐷𝑎𝑡𝑎𝑆𝑒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A630613-5094-433C-AC2E-AF8E24D19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207"/>
                <a:ext cx="119295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782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实验室中文PPT模板" id="{2BEB2337-02B1-D34D-A7AF-15FEE997FD5A}" vid="{3A33E98D-568A-1741-A7A2-CFA4E510488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实验室中文PPT模板</Template>
  <TotalTime>649</TotalTime>
  <Words>3347</Words>
  <Application>Microsoft Office PowerPoint</Application>
  <PresentationFormat>宽屏</PresentationFormat>
  <Paragraphs>2179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微软雅黑</vt:lpstr>
      <vt:lpstr>Arial</vt:lpstr>
      <vt:lpstr>Cambria Math</vt:lpstr>
      <vt:lpstr>Times New Roman</vt:lpstr>
      <vt:lpstr>Wingdings</vt:lpstr>
      <vt:lpstr>Office 主题​​</vt:lpstr>
      <vt:lpstr>组会</vt:lpstr>
      <vt:lpstr>上周工作</vt:lpstr>
      <vt:lpstr>数据集</vt:lpstr>
      <vt:lpstr>实验设置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错误分析</vt:lpstr>
      <vt:lpstr>错误分析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中文PPT模板</dc:title>
  <dc:creator>Qu yuanbin</dc:creator>
  <cp:lastModifiedBy>Qu yuanbin</cp:lastModifiedBy>
  <cp:revision>255</cp:revision>
  <cp:lastPrinted>2020-10-20T06:37:41Z</cp:lastPrinted>
  <dcterms:created xsi:type="dcterms:W3CDTF">2020-10-30T08:06:32Z</dcterms:created>
  <dcterms:modified xsi:type="dcterms:W3CDTF">2020-11-19T09:43:35Z</dcterms:modified>
</cp:coreProperties>
</file>