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3" r:id="rId4"/>
    <p:sldId id="314" r:id="rId5"/>
    <p:sldId id="315" r:id="rId6"/>
    <p:sldId id="316" r:id="rId7"/>
    <p:sldId id="320" r:id="rId8"/>
    <p:sldId id="317" r:id="rId9"/>
    <p:sldId id="319" r:id="rId10"/>
    <p:sldId id="318" r:id="rId11"/>
    <p:sldId id="310" r:id="rId12"/>
    <p:sldId id="312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 varScale="1">
        <p:scale>
          <a:sx n="110" d="100"/>
          <a:sy n="110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11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72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00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2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30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54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50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75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151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63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2020.12.04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实验结果三（表示可视化）：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DataSet1</a:t>
            </a:r>
          </a:p>
          <a:p>
            <a:pPr lvl="2"/>
            <a:r>
              <a:rPr kumimoji="1" lang="zh-CN" altLang="en-US" dirty="0"/>
              <a:t>抽取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个题目对范文集和测试集可视化</a:t>
            </a:r>
          </a:p>
          <a:p>
            <a:pPr lvl="2"/>
            <a:r>
              <a:rPr kumimoji="1" lang="zh-CN" altLang="en-US" dirty="0"/>
              <a:t>抽取单个题目对范文集、离题作文、不离题作文可视化（范文：离题作文：不离题作文</a:t>
            </a:r>
            <a:r>
              <a:rPr kumimoji="1" lang="en-US" altLang="zh-CN" dirty="0"/>
              <a:t>=10</a:t>
            </a:r>
            <a:r>
              <a:rPr kumimoji="1" lang="zh-CN" altLang="en-US" dirty="0"/>
              <a:t>：</a:t>
            </a:r>
            <a:r>
              <a:rPr kumimoji="1" lang="en-US" altLang="zh-CN" dirty="0"/>
              <a:t>9</a:t>
            </a:r>
            <a:r>
              <a:rPr kumimoji="1" lang="zh-CN" altLang="en-US" dirty="0"/>
              <a:t>：</a:t>
            </a:r>
            <a:r>
              <a:rPr kumimoji="1" lang="en-US" altLang="zh-CN" dirty="0"/>
              <a:t>41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31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11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02BA94-134D-4F3D-9DA6-CB52956DB518}"/>
                  </a:ext>
                </a:extLst>
              </p:cNvPr>
              <p:cNvSpPr txBox="1"/>
              <p:nvPr/>
            </p:nvSpPr>
            <p:spPr>
              <a:xfrm>
                <a:off x="7676896" y="66179"/>
                <a:ext cx="441287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=341:1409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02BA94-134D-4F3D-9DA6-CB52956D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896" y="66179"/>
                <a:ext cx="4412875" cy="369332"/>
              </a:xfrm>
              <a:prstGeom prst="rect">
                <a:avLst/>
              </a:prstGeom>
              <a:blipFill>
                <a:blip r:embed="rId3"/>
                <a:stretch>
                  <a:fillRect t="-11290" r="-551" b="-2580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CAF1AD-8E5C-4978-B16A-FD2D499DC875}"/>
              </a:ext>
            </a:extLst>
          </p:cNvPr>
          <p:cNvGrpSpPr/>
          <p:nvPr/>
        </p:nvGrpSpPr>
        <p:grpSpPr>
          <a:xfrm>
            <a:off x="756074" y="435511"/>
            <a:ext cx="4450975" cy="4536000"/>
            <a:chOff x="374466" y="564852"/>
            <a:chExt cx="4450975" cy="4536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76CB20-17C8-49FE-BFF1-70CF2D2D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466" y="564852"/>
              <a:ext cx="4450975" cy="126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96D5DC1-DBD8-4CF7-93D0-1DD6CC73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466" y="2202852"/>
              <a:ext cx="4438285" cy="126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1461472-D9EC-43D7-8F74-66058045C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466" y="3840852"/>
              <a:ext cx="4438286" cy="126000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528F47A-DA23-4B1A-846D-399ACA61CA87}"/>
              </a:ext>
            </a:extLst>
          </p:cNvPr>
          <p:cNvGrpSpPr/>
          <p:nvPr/>
        </p:nvGrpSpPr>
        <p:grpSpPr>
          <a:xfrm>
            <a:off x="6987439" y="531288"/>
            <a:ext cx="4461641" cy="4536000"/>
            <a:chOff x="6233791" y="564852"/>
            <a:chExt cx="4461641" cy="4536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E3BB51B-1E9C-4CCA-AEAE-DBC4A670A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3791" y="564852"/>
              <a:ext cx="4379515" cy="126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36D12E9-0605-4281-9C9D-317DC9816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33791" y="2202852"/>
              <a:ext cx="4461641" cy="126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A8649F6-A577-4363-AB16-1B6DC17E0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33791" y="3840852"/>
              <a:ext cx="4404918" cy="126000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28BC5A74-2AFE-47F1-A2DF-A916862E89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7393" y="5278912"/>
            <a:ext cx="4337215" cy="126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63A0952-7512-4675-82C4-5C85A446C4A6}"/>
              </a:ext>
            </a:extLst>
          </p:cNvPr>
          <p:cNvSpPr txBox="1"/>
          <p:nvPr/>
        </p:nvSpPr>
        <p:spPr>
          <a:xfrm>
            <a:off x="1617312" y="1742543"/>
            <a:ext cx="27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HBiLstm_W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(DataSet1)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38D8C3-A233-4822-B278-BE8F88D3E996}"/>
              </a:ext>
            </a:extLst>
          </p:cNvPr>
          <p:cNvSpPr txBox="1"/>
          <p:nvPr/>
        </p:nvSpPr>
        <p:spPr>
          <a:xfrm>
            <a:off x="1557199" y="3333135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HABiLstm_W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(DataSet1)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1C6530-FC4B-4F9A-9618-EBBFAB73B13B}"/>
              </a:ext>
            </a:extLst>
          </p:cNvPr>
          <p:cNvSpPr txBox="1"/>
          <p:nvPr/>
        </p:nvSpPr>
        <p:spPr>
          <a:xfrm>
            <a:off x="1346403" y="5018167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HABiLstm_W</a:t>
            </a:r>
            <a:r>
              <a:rPr lang="en-US" altLang="zh-CN" sz="1400" dirty="0"/>
              <a:t>(+64)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(DataSet1)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98AC82-2BC1-474E-AAE0-41D28DAC0492}"/>
              </a:ext>
            </a:extLst>
          </p:cNvPr>
          <p:cNvSpPr txBox="1"/>
          <p:nvPr/>
        </p:nvSpPr>
        <p:spPr>
          <a:xfrm>
            <a:off x="8155025" y="1801615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HBiLstm_C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(DataSet1)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E93763-45BA-4F0F-8E78-9312375E6485}"/>
              </a:ext>
            </a:extLst>
          </p:cNvPr>
          <p:cNvSpPr txBox="1"/>
          <p:nvPr/>
        </p:nvSpPr>
        <p:spPr>
          <a:xfrm>
            <a:off x="8094912" y="3464399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HABiLstm_C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(DataSet1)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FBDD41-0DF9-4C10-BDCD-56BFC05479D9}"/>
              </a:ext>
            </a:extLst>
          </p:cNvPr>
          <p:cNvSpPr txBox="1"/>
          <p:nvPr/>
        </p:nvSpPr>
        <p:spPr>
          <a:xfrm>
            <a:off x="7884118" y="5031639"/>
            <a:ext cx="3217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HABiLstm_C</a:t>
            </a:r>
            <a:r>
              <a:rPr lang="en-US" altLang="zh-CN" sz="1400" dirty="0"/>
              <a:t>(+64)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(DataSet1)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2C5E44-F633-4570-B772-8D0577606654}"/>
              </a:ext>
            </a:extLst>
          </p:cNvPr>
          <p:cNvSpPr txBox="1"/>
          <p:nvPr/>
        </p:nvSpPr>
        <p:spPr>
          <a:xfrm>
            <a:off x="4823055" y="6554152"/>
            <a:ext cx="25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Bert_CLS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(DataSet1)</a:t>
            </a:r>
            <a:endParaRPr lang="zh-CN" altLang="en-US" sz="14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9571DA7-1F2B-4600-916F-D16DB8399D3E}"/>
              </a:ext>
            </a:extLst>
          </p:cNvPr>
          <p:cNvGrpSpPr/>
          <p:nvPr/>
        </p:nvGrpSpPr>
        <p:grpSpPr>
          <a:xfrm>
            <a:off x="5550408" y="768096"/>
            <a:ext cx="997262" cy="599782"/>
            <a:chOff x="5550408" y="768096"/>
            <a:chExt cx="997262" cy="599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E2EE56B-C2F9-42B1-B1CE-9324C82DB7B4}"/>
                </a:ext>
              </a:extLst>
            </p:cNvPr>
            <p:cNvSpPr/>
            <p:nvPr/>
          </p:nvSpPr>
          <p:spPr>
            <a:xfrm>
              <a:off x="5678424" y="886968"/>
              <a:ext cx="45719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1ADAF0D-70CA-45E4-AEFB-978FFF49DE1F}"/>
                </a:ext>
              </a:extLst>
            </p:cNvPr>
            <p:cNvGrpSpPr/>
            <p:nvPr/>
          </p:nvGrpSpPr>
          <p:grpSpPr>
            <a:xfrm>
              <a:off x="5550408" y="768096"/>
              <a:ext cx="997262" cy="599782"/>
              <a:chOff x="5550408" y="768096"/>
              <a:chExt cx="997262" cy="599782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BCB8A22-21F5-4278-BAB6-B1F17E93DD02}"/>
                  </a:ext>
                </a:extLst>
              </p:cNvPr>
              <p:cNvSpPr/>
              <p:nvPr/>
            </p:nvSpPr>
            <p:spPr>
              <a:xfrm>
                <a:off x="5550408" y="768096"/>
                <a:ext cx="978408" cy="59978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E011B09-55FC-4421-8CE5-C0E25E57C7D1}"/>
                  </a:ext>
                </a:extLst>
              </p:cNvPr>
              <p:cNvSpPr/>
              <p:nvPr/>
            </p:nvSpPr>
            <p:spPr>
              <a:xfrm>
                <a:off x="5678424" y="1051560"/>
                <a:ext cx="45719" cy="4572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0E7254D-299D-4546-BD70-E26F3DFF888E}"/>
                  </a:ext>
                </a:extLst>
              </p:cNvPr>
              <p:cNvSpPr/>
              <p:nvPr/>
            </p:nvSpPr>
            <p:spPr>
              <a:xfrm>
                <a:off x="5678424" y="1207008"/>
                <a:ext cx="45719" cy="457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5CCA9B8-A012-432D-974A-F17CAAC6B340}"/>
                  </a:ext>
                </a:extLst>
              </p:cNvPr>
              <p:cNvSpPr txBox="1"/>
              <p:nvPr/>
            </p:nvSpPr>
            <p:spPr>
              <a:xfrm>
                <a:off x="5724143" y="786384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离题作文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C6EEB0-1857-4709-B795-8E58FB43C6E1}"/>
                  </a:ext>
                </a:extLst>
              </p:cNvPr>
              <p:cNvSpPr txBox="1"/>
              <p:nvPr/>
            </p:nvSpPr>
            <p:spPr>
              <a:xfrm>
                <a:off x="5724143" y="95707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范文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E179B35-6D8F-4990-8773-1411A5E89043}"/>
                  </a:ext>
                </a:extLst>
              </p:cNvPr>
              <p:cNvSpPr txBox="1"/>
              <p:nvPr/>
            </p:nvSpPr>
            <p:spPr>
              <a:xfrm>
                <a:off x="5721803" y="1121657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不离题作文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3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12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02BA94-134D-4F3D-9DA6-CB52956DB518}"/>
                  </a:ext>
                </a:extLst>
              </p:cNvPr>
              <p:cNvSpPr txBox="1"/>
              <p:nvPr/>
            </p:nvSpPr>
            <p:spPr>
              <a:xfrm>
                <a:off x="7837221" y="93568"/>
                <a:ext cx="4289957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=750:750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02BA94-134D-4F3D-9DA6-CB52956D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21" y="93568"/>
                <a:ext cx="4289957" cy="369332"/>
              </a:xfrm>
              <a:prstGeom prst="rect">
                <a:avLst/>
              </a:prstGeom>
              <a:blipFill>
                <a:blip r:embed="rId3"/>
                <a:stretch>
                  <a:fillRect t="-9524" r="-567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83121491-4E07-422E-B523-3A7F64F1C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560" y="5303447"/>
            <a:ext cx="4394880" cy="126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143E7EA-3B11-4E99-B05D-06FA0A246539}"/>
              </a:ext>
            </a:extLst>
          </p:cNvPr>
          <p:cNvGrpSpPr/>
          <p:nvPr/>
        </p:nvGrpSpPr>
        <p:grpSpPr>
          <a:xfrm>
            <a:off x="832176" y="460273"/>
            <a:ext cx="4354559" cy="4536000"/>
            <a:chOff x="299406" y="517658"/>
            <a:chExt cx="4354559" cy="4536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DF8615F-7692-4A0F-B48A-3C40F358C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406" y="517658"/>
              <a:ext cx="4324319" cy="1260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4B30C53-BD69-4714-8505-FB808F383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406" y="2155658"/>
              <a:ext cx="4324319" cy="126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85B79CB-09F4-427B-B321-C80DE261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9406" y="3793658"/>
              <a:ext cx="4354559" cy="1260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EC4306-8494-4D98-BCD8-41888A68BFA9}"/>
              </a:ext>
            </a:extLst>
          </p:cNvPr>
          <p:cNvGrpSpPr/>
          <p:nvPr/>
        </p:nvGrpSpPr>
        <p:grpSpPr>
          <a:xfrm>
            <a:off x="6928559" y="460273"/>
            <a:ext cx="4425241" cy="4536000"/>
            <a:chOff x="6541278" y="1199630"/>
            <a:chExt cx="4425241" cy="45360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8263C7C-2F78-4B31-890A-E8643ED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1278" y="1199630"/>
              <a:ext cx="4379759" cy="126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4394592-91FE-4E77-AE5F-4B9C6729D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41278" y="2837630"/>
              <a:ext cx="4389676" cy="1260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096811F-D0F8-457F-A160-F1926C718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41278" y="4475630"/>
              <a:ext cx="4425241" cy="1260000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EBAE30E-E445-4D2E-882F-175FB79FB5E5}"/>
              </a:ext>
            </a:extLst>
          </p:cNvPr>
          <p:cNvSpPr txBox="1"/>
          <p:nvPr/>
        </p:nvSpPr>
        <p:spPr>
          <a:xfrm>
            <a:off x="1617312" y="1742543"/>
            <a:ext cx="27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HBiLstm_W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(DataSet2)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5AFE1F-31BA-4063-A9E8-8897A4C523F3}"/>
              </a:ext>
            </a:extLst>
          </p:cNvPr>
          <p:cNvSpPr txBox="1"/>
          <p:nvPr/>
        </p:nvSpPr>
        <p:spPr>
          <a:xfrm>
            <a:off x="1557199" y="3333135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HABiLstm_W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(DataSet2)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0BCED2-77FB-42EB-BD0E-26340E9CB7FA}"/>
              </a:ext>
            </a:extLst>
          </p:cNvPr>
          <p:cNvSpPr txBox="1"/>
          <p:nvPr/>
        </p:nvSpPr>
        <p:spPr>
          <a:xfrm>
            <a:off x="1346403" y="5018167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HABiLstm_W</a:t>
            </a:r>
            <a:r>
              <a:rPr lang="en-US" altLang="zh-CN" sz="1400" dirty="0"/>
              <a:t>(+64)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(DataSet2)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C1F1DB-796D-4589-B436-959210A037AB}"/>
              </a:ext>
            </a:extLst>
          </p:cNvPr>
          <p:cNvSpPr txBox="1"/>
          <p:nvPr/>
        </p:nvSpPr>
        <p:spPr>
          <a:xfrm>
            <a:off x="8155025" y="1801615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HBiLstm_C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(DataSet2)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ECC6086-13C8-4A1E-80F2-E53A8D51B242}"/>
              </a:ext>
            </a:extLst>
          </p:cNvPr>
          <p:cNvSpPr txBox="1"/>
          <p:nvPr/>
        </p:nvSpPr>
        <p:spPr>
          <a:xfrm>
            <a:off x="8094912" y="3464399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HABiLstm_C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(DataSet2)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9E07DB-D26E-4135-8CD1-C1B4C0D5ABC6}"/>
              </a:ext>
            </a:extLst>
          </p:cNvPr>
          <p:cNvSpPr txBox="1"/>
          <p:nvPr/>
        </p:nvSpPr>
        <p:spPr>
          <a:xfrm>
            <a:off x="7884118" y="5031639"/>
            <a:ext cx="3217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HABiLstm_C</a:t>
            </a:r>
            <a:r>
              <a:rPr lang="en-US" altLang="zh-CN" sz="1400" dirty="0"/>
              <a:t>(+64)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(DataSet2)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84956E-96C9-4E23-8E6A-0F67B0B05FA2}"/>
              </a:ext>
            </a:extLst>
          </p:cNvPr>
          <p:cNvSpPr txBox="1"/>
          <p:nvPr/>
        </p:nvSpPr>
        <p:spPr>
          <a:xfrm>
            <a:off x="4823055" y="6554152"/>
            <a:ext cx="25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Bert_CLS</a:t>
            </a:r>
            <a:r>
              <a:rPr lang="zh-CN" altLang="en-US" sz="1400" dirty="0"/>
              <a:t>模型表示</a:t>
            </a:r>
            <a:r>
              <a:rPr lang="en-US" altLang="zh-CN" sz="1400" dirty="0"/>
              <a:t>(DataSet2)</a:t>
            </a:r>
            <a:endParaRPr lang="zh-CN" altLang="en-US" sz="14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EFBBD59-D27A-44A3-B571-C2B1886A80A4}"/>
              </a:ext>
            </a:extLst>
          </p:cNvPr>
          <p:cNvGrpSpPr/>
          <p:nvPr/>
        </p:nvGrpSpPr>
        <p:grpSpPr>
          <a:xfrm>
            <a:off x="5550408" y="768096"/>
            <a:ext cx="997262" cy="599782"/>
            <a:chOff x="5550408" y="768096"/>
            <a:chExt cx="997262" cy="59978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92F31D0-74B8-4EE9-8C8A-1DD88FFAC652}"/>
                </a:ext>
              </a:extLst>
            </p:cNvPr>
            <p:cNvSpPr/>
            <p:nvPr/>
          </p:nvSpPr>
          <p:spPr>
            <a:xfrm>
              <a:off x="5678424" y="886968"/>
              <a:ext cx="45719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443301C-04C7-44CF-9BD8-07474B8D5338}"/>
                </a:ext>
              </a:extLst>
            </p:cNvPr>
            <p:cNvGrpSpPr/>
            <p:nvPr/>
          </p:nvGrpSpPr>
          <p:grpSpPr>
            <a:xfrm>
              <a:off x="5550408" y="768096"/>
              <a:ext cx="997262" cy="599782"/>
              <a:chOff x="5550408" y="768096"/>
              <a:chExt cx="997262" cy="599782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B2B6506-F4C3-42CC-B4E3-4BCE1CD6B413}"/>
                  </a:ext>
                </a:extLst>
              </p:cNvPr>
              <p:cNvSpPr/>
              <p:nvPr/>
            </p:nvSpPr>
            <p:spPr>
              <a:xfrm>
                <a:off x="5550408" y="768096"/>
                <a:ext cx="978408" cy="59978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62A7A26-1E9C-4795-89B8-2A3B453F1214}"/>
                  </a:ext>
                </a:extLst>
              </p:cNvPr>
              <p:cNvSpPr/>
              <p:nvPr/>
            </p:nvSpPr>
            <p:spPr>
              <a:xfrm>
                <a:off x="5678424" y="1051560"/>
                <a:ext cx="45719" cy="4572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29AD670-2E57-43AC-9F1B-6FC8ABCC47D3}"/>
                  </a:ext>
                </a:extLst>
              </p:cNvPr>
              <p:cNvSpPr/>
              <p:nvPr/>
            </p:nvSpPr>
            <p:spPr>
              <a:xfrm>
                <a:off x="5678424" y="1207008"/>
                <a:ext cx="45719" cy="457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580AD4-C5ED-4C71-8518-D07E4897B3FD}"/>
                  </a:ext>
                </a:extLst>
              </p:cNvPr>
              <p:cNvSpPr txBox="1"/>
              <p:nvPr/>
            </p:nvSpPr>
            <p:spPr>
              <a:xfrm>
                <a:off x="5724143" y="786384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离题作文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C25E3B5-0158-4104-8DE6-7D0DDB463BF6}"/>
                  </a:ext>
                </a:extLst>
              </p:cNvPr>
              <p:cNvSpPr txBox="1"/>
              <p:nvPr/>
            </p:nvSpPr>
            <p:spPr>
              <a:xfrm>
                <a:off x="5724143" y="95707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范文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284010-9C9E-4001-83D9-5730D2D76A18}"/>
                  </a:ext>
                </a:extLst>
              </p:cNvPr>
              <p:cNvSpPr txBox="1"/>
              <p:nvPr/>
            </p:nvSpPr>
            <p:spPr>
              <a:xfrm>
                <a:off x="5721803" y="1121657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不离题作文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710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59DF88-C5A5-4FB4-A1E4-7382AF0ED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3430"/>
              </p:ext>
            </p:extLst>
          </p:nvPr>
        </p:nvGraphicFramePr>
        <p:xfrm>
          <a:off x="838200" y="1676643"/>
          <a:ext cx="9581580" cy="3352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860">
                  <a:extLst>
                    <a:ext uri="{9D8B030D-6E8A-4147-A177-3AD203B41FA5}">
                      <a16:colId xmlns:a16="http://schemas.microsoft.com/office/drawing/2014/main" val="1114464839"/>
                    </a:ext>
                  </a:extLst>
                </a:gridCol>
                <a:gridCol w="3193860">
                  <a:extLst>
                    <a:ext uri="{9D8B030D-6E8A-4147-A177-3AD203B41FA5}">
                      <a16:colId xmlns:a16="http://schemas.microsoft.com/office/drawing/2014/main" val="2527805899"/>
                    </a:ext>
                  </a:extLst>
                </a:gridCol>
                <a:gridCol w="3193860">
                  <a:extLst>
                    <a:ext uri="{9D8B030D-6E8A-4147-A177-3AD203B41FA5}">
                      <a16:colId xmlns:a16="http://schemas.microsoft.com/office/drawing/2014/main" val="476403729"/>
                    </a:ext>
                  </a:extLst>
                </a:gridCol>
              </a:tblGrid>
              <a:tr h="502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49227"/>
                  </a:ext>
                </a:extLst>
              </a:tr>
              <a:tr h="1239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更新方案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继续学习；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正文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&gt;&gt;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题目模型；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正文生成题目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43458"/>
                  </a:ext>
                </a:extLst>
              </a:tr>
              <a:tr h="1611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数据集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加入高中作文；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32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03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字向量模型：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HBiLstm_C</a:t>
            </a:r>
            <a:r>
              <a:rPr kumimoji="1" lang="en-US" altLang="zh-CN" dirty="0"/>
              <a:t>* </a:t>
            </a:r>
            <a:r>
              <a:rPr kumimoji="1" lang="zh-CN" altLang="en-US" dirty="0"/>
              <a:t>：随机初始化字向量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HABiLstm_C</a:t>
            </a:r>
            <a:r>
              <a:rPr kumimoji="1" lang="zh-CN" altLang="en-US" dirty="0"/>
              <a:t>：添加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层，固定字向量</a:t>
            </a:r>
          </a:p>
          <a:p>
            <a:pPr lvl="1"/>
            <a:r>
              <a:rPr kumimoji="1" lang="en-US" altLang="zh-CN" dirty="0" err="1"/>
              <a:t>HABiLstm_C</a:t>
            </a:r>
            <a:r>
              <a:rPr kumimoji="1" lang="en-US" altLang="zh-CN" dirty="0"/>
              <a:t>(+64)</a:t>
            </a:r>
            <a:r>
              <a:rPr kumimoji="1" lang="zh-CN" altLang="en-US" dirty="0"/>
              <a:t>：添加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层，固定字向量，添加测试题目（共</a:t>
            </a:r>
            <a:r>
              <a:rPr kumimoji="1" lang="en-US" altLang="zh-CN" dirty="0"/>
              <a:t>64</a:t>
            </a:r>
            <a:r>
              <a:rPr kumimoji="1" lang="zh-CN" altLang="en-US" dirty="0"/>
              <a:t>个）进行训练</a:t>
            </a:r>
            <a:endParaRPr kumimoji="1" lang="en-US" altLang="zh-CN" dirty="0"/>
          </a:p>
          <a:p>
            <a:r>
              <a:rPr kumimoji="1" lang="zh-CN" altLang="en-US" dirty="0"/>
              <a:t>词向量模型：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HBiLstm_W</a:t>
            </a:r>
            <a:r>
              <a:rPr kumimoji="1" lang="en-US" altLang="zh-CN" dirty="0"/>
              <a:t> *</a:t>
            </a:r>
            <a:r>
              <a:rPr kumimoji="1" lang="zh-CN" altLang="en-US" dirty="0"/>
              <a:t>：随机初始化词向量</a:t>
            </a:r>
          </a:p>
          <a:p>
            <a:pPr lvl="1"/>
            <a:r>
              <a:rPr kumimoji="1" lang="en-US" altLang="zh-CN" dirty="0" err="1"/>
              <a:t>HABiLstm_W</a:t>
            </a:r>
            <a:r>
              <a:rPr kumimoji="1" lang="zh-CN" altLang="en-US" dirty="0"/>
              <a:t>：添加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层，固定词向量</a:t>
            </a:r>
          </a:p>
          <a:p>
            <a:pPr lvl="1"/>
            <a:r>
              <a:rPr kumimoji="1" lang="en-US" altLang="zh-CN" dirty="0" err="1"/>
              <a:t>HABiLstm_W</a:t>
            </a:r>
            <a:r>
              <a:rPr kumimoji="1" lang="en-US" altLang="zh-CN" dirty="0"/>
              <a:t>(+64)</a:t>
            </a:r>
            <a:r>
              <a:rPr kumimoji="1" lang="zh-CN" altLang="en-US" dirty="0"/>
              <a:t>：添加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层，固定词向量，添加测试题目（共</a:t>
            </a:r>
            <a:r>
              <a:rPr kumimoji="1" lang="en-US" altLang="zh-CN" dirty="0"/>
              <a:t>64</a:t>
            </a:r>
            <a:r>
              <a:rPr kumimoji="1" lang="zh-CN" altLang="en-US" dirty="0"/>
              <a:t>个）进行训练</a:t>
            </a:r>
            <a:endParaRPr kumimoji="1" lang="en-US" altLang="zh-CN" dirty="0"/>
          </a:p>
          <a:p>
            <a:r>
              <a:rPr kumimoji="1" lang="en-US" altLang="zh-CN" dirty="0"/>
              <a:t>BERT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/>
              <a:t>Bert_CLS</a:t>
            </a:r>
            <a:r>
              <a:rPr kumimoji="1" lang="en-US" altLang="zh-CN" dirty="0"/>
              <a:t>*</a:t>
            </a:r>
            <a:r>
              <a:rPr kumimoji="1" lang="zh-CN" altLang="en-US" dirty="0"/>
              <a:t>：全部层进行微调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Bert_CLS2</a:t>
            </a:r>
            <a:r>
              <a:rPr kumimoji="1" lang="zh-CN" altLang="en-US" dirty="0"/>
              <a:t>：只微调最后三层参数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Bert_CLS2(+64)</a:t>
            </a:r>
            <a:r>
              <a:rPr kumimoji="1" lang="zh-CN" altLang="en-US" dirty="0"/>
              <a:t>：只微调最后三层参数，添加测试题目（共</a:t>
            </a:r>
            <a:r>
              <a:rPr kumimoji="1" lang="en-US" altLang="zh-CN" dirty="0"/>
              <a:t>64</a:t>
            </a:r>
            <a:r>
              <a:rPr kumimoji="1" lang="zh-CN" altLang="en-US" dirty="0"/>
              <a:t>个）进行训练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实验结果：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字向量模型指标优于词向量模型；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添加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指标优于原始模型；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38A89B3-83AB-4EB1-B42C-42D984A9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17617"/>
              </p:ext>
            </p:extLst>
          </p:nvPr>
        </p:nvGraphicFramePr>
        <p:xfrm>
          <a:off x="2032000" y="3299937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527357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28201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08733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53956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1638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7780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HBiLstm_C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0.899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0.902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0.899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0.898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0691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HABiLstm_C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0.918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8802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HABiLstm_C</a:t>
                      </a:r>
                      <a:r>
                        <a:rPr lang="en-US" altLang="zh-CN" sz="1200" dirty="0"/>
                        <a:t>(+64)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4898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HBiLstm_W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0.878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0.886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0.878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0.879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16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HABiLstm_W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993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HABiLstm_W</a:t>
                      </a:r>
                      <a:r>
                        <a:rPr lang="en-US" altLang="zh-CN" sz="1200" dirty="0"/>
                        <a:t>(+64)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0.908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0.908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0.908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685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Bert_CLS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0.878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0.884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0.869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0.871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949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Bert_CLS2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0.897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0.878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0.883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7072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Bert_CLS2*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6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时间效率统计：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38A89B3-83AB-4EB1-B42C-42D984A9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72723"/>
              </p:ext>
            </p:extLst>
          </p:nvPr>
        </p:nvGraphicFramePr>
        <p:xfrm>
          <a:off x="2032000" y="3299937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527357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28201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08733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53956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1638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HBiLstm_C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HBiLstm_W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HBiLstm_C</a:t>
                      </a:r>
                      <a:r>
                        <a:rPr lang="en-US" altLang="zh-CN" sz="1200" dirty="0"/>
                        <a:t>(+64)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HBiLstm_W</a:t>
                      </a:r>
                      <a:r>
                        <a:rPr lang="en-US" altLang="zh-CN" sz="1200" dirty="0"/>
                        <a:t>(64)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7780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GPU</a:t>
                      </a:r>
                      <a:endParaRPr lang="zh-CN" alt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TeslaV100-PCIE-32GB</a:t>
                      </a:r>
                      <a:r>
                        <a:rPr lang="zh-CN" altLang="en-US" sz="1200" dirty="0"/>
                        <a:t>，单卡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0691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训练数据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题目数（分类数）：</a:t>
                      </a:r>
                      <a:r>
                        <a:rPr lang="en-US" altLang="zh-CN" sz="1200" dirty="0"/>
                        <a:t>330</a:t>
                      </a:r>
                    </a:p>
                    <a:p>
                      <a:pPr algn="ctr"/>
                      <a:r>
                        <a:rPr lang="zh-CN" altLang="en-US" sz="1200" dirty="0"/>
                        <a:t>训练集：</a:t>
                      </a:r>
                      <a:r>
                        <a:rPr lang="en-US" altLang="zh-CN" sz="1200" dirty="0"/>
                        <a:t>145546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0.92</a:t>
                      </a:r>
                      <a:endParaRPr lang="zh-CN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题目数（分类数）：</a:t>
                      </a:r>
                      <a:r>
                        <a:rPr lang="en-US" altLang="zh-CN" sz="1200" dirty="0"/>
                        <a:t>394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+64</a:t>
                      </a:r>
                      <a:r>
                        <a:rPr lang="zh-CN" altLang="en-US" sz="1200" dirty="0"/>
                        <a:t>）</a:t>
                      </a:r>
                    </a:p>
                    <a:p>
                      <a:pPr algn="ctr"/>
                      <a:r>
                        <a:rPr lang="zh-CN" altLang="en-US" sz="1200" dirty="0"/>
                        <a:t>训练集：</a:t>
                      </a:r>
                      <a:r>
                        <a:rPr lang="en-US" altLang="zh-CN" sz="1200" dirty="0"/>
                        <a:t>225271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+79725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8802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单论训练时间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195s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110s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336s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192s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16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训练轮数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99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48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实验方案：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方案一：和题目下范文表示分别做相似度计算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方案二：对范文表示取平均作为题目的表示后进行相似度表示</a:t>
            </a:r>
            <a:endParaRPr kumimoji="1" lang="en-US" altLang="zh-CN" dirty="0"/>
          </a:p>
          <a:p>
            <a:r>
              <a:rPr kumimoji="1" lang="zh-CN" altLang="en-US" dirty="0"/>
              <a:t>实验结果一（不同阈值下</a:t>
            </a:r>
            <a:r>
              <a:rPr kumimoji="1" lang="en-US" altLang="zh-CN" dirty="0"/>
              <a:t>F1-score</a:t>
            </a:r>
            <a:r>
              <a:rPr kumimoji="1" lang="zh-CN" altLang="en-US" dirty="0"/>
              <a:t>分布）：见图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</a:p>
          <a:p>
            <a:pPr lvl="1"/>
            <a:r>
              <a:rPr kumimoji="1" lang="zh-CN" altLang="en-US" dirty="0"/>
              <a:t> 测试集添加到分类模型中效果最好，但阈值与</a:t>
            </a:r>
            <a:r>
              <a:rPr kumimoji="1" lang="en-US" altLang="zh-CN" dirty="0"/>
              <a:t>F1</a:t>
            </a:r>
            <a:r>
              <a:rPr kumimoji="1" lang="zh-CN" altLang="en-US" dirty="0"/>
              <a:t>成反比增长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方案一和方案二趋势基本一致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66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65C86B-01C5-461A-BFD4-C3B4AD3D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72" y="1471137"/>
            <a:ext cx="8942857" cy="25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F29B0D-C4C8-4088-8270-FA7B76BE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619" y="4319864"/>
            <a:ext cx="8904762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实验结果二（离题检测指标）：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测试集添加到分类模型中效果最好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层指标优于原始模型，但仍然比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指标差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层后词向量模型指标优于字向量模型（预训练词向量维度和训练语料不同）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Bert</a:t>
            </a:r>
            <a:r>
              <a:rPr kumimoji="1" lang="zh-CN" altLang="en-US" dirty="0"/>
              <a:t>只微调上层的指标优于全部微调的结果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方案二指标优于方案一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97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离题检测实验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7DB38D-EAE4-4AC5-AB4F-300ED52D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85" y="1584201"/>
            <a:ext cx="4997347" cy="39441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FA7A1E-0154-4BE4-A24C-32D00D416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1582759"/>
            <a:ext cx="4954940" cy="394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10D366-24A5-4D81-ACFB-AA6A70E7F8AE}"/>
                  </a:ext>
                </a:extLst>
              </p:cNvPr>
              <p:cNvSpPr txBox="1"/>
              <p:nvPr/>
            </p:nvSpPr>
            <p:spPr>
              <a:xfrm>
                <a:off x="7594600" y="409312"/>
                <a:ext cx="441287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=341:1409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10D366-24A5-4D81-ACFB-AA6A70E7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0" y="409312"/>
                <a:ext cx="4412875" cy="369332"/>
              </a:xfrm>
              <a:prstGeom prst="rect">
                <a:avLst/>
              </a:prstGeom>
              <a:blipFill>
                <a:blip r:embed="rId5"/>
                <a:stretch>
                  <a:fillRect t="-9524" r="-413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E4D097-1EED-4736-8845-B85284CA3A73}"/>
                  </a:ext>
                </a:extLst>
              </p:cNvPr>
              <p:cNvSpPr txBox="1"/>
              <p:nvPr/>
            </p:nvSpPr>
            <p:spPr>
              <a:xfrm>
                <a:off x="7594599" y="823307"/>
                <a:ext cx="4418197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=750:750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E4D097-1EED-4736-8845-B85284CA3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599" y="823307"/>
                <a:ext cx="4418197" cy="369332"/>
              </a:xfrm>
              <a:prstGeom prst="rect">
                <a:avLst/>
              </a:prstGeom>
              <a:blipFill>
                <a:blip r:embed="rId6"/>
                <a:stretch>
                  <a:fillRect t="-9524" r="-138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47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1211</TotalTime>
  <Words>843</Words>
  <Application>Microsoft Office PowerPoint</Application>
  <PresentationFormat>宽屏</PresentationFormat>
  <Paragraphs>192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分类模型</vt:lpstr>
      <vt:lpstr>分类模型</vt:lpstr>
      <vt:lpstr>分类模型</vt:lpstr>
      <vt:lpstr>离题检测实验</vt:lpstr>
      <vt:lpstr>离题检测实验</vt:lpstr>
      <vt:lpstr>离题检测实验</vt:lpstr>
      <vt:lpstr>离题检测实验</vt:lpstr>
      <vt:lpstr>离题检测实验</vt:lpstr>
      <vt:lpstr>PowerPoint 演示文稿</vt:lpstr>
      <vt:lpstr>PowerPoint 演示文稿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513</cp:revision>
  <cp:lastPrinted>2020-10-20T06:37:41Z</cp:lastPrinted>
  <dcterms:created xsi:type="dcterms:W3CDTF">2020-10-30T08:06:32Z</dcterms:created>
  <dcterms:modified xsi:type="dcterms:W3CDTF">2020-12-04T02:11:52Z</dcterms:modified>
</cp:coreProperties>
</file>