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69" r:id="rId4"/>
    <p:sldId id="274" r:id="rId5"/>
    <p:sldId id="275" r:id="rId6"/>
    <p:sldId id="270" r:id="rId7"/>
    <p:sldId id="273" r:id="rId8"/>
    <p:sldId id="260" r:id="rId9"/>
    <p:sldId id="267" r:id="rId10"/>
    <p:sldId id="268" r:id="rId11"/>
    <p:sldId id="272" r:id="rId12"/>
    <p:sldId id="26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02" y="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2020.09.24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200924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997988" y="212123"/>
            <a:ext cx="300883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离题检测实验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DC9DC1-2CA1-46C2-80F3-586BD8B16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96227"/>
              </p:ext>
            </p:extLst>
          </p:nvPr>
        </p:nvGraphicFramePr>
        <p:xfrm>
          <a:off x="622301" y="5720644"/>
          <a:ext cx="117601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033">
                  <a:extLst>
                    <a:ext uri="{9D8B030D-6E8A-4147-A177-3AD203B41FA5}">
                      <a16:colId xmlns:a16="http://schemas.microsoft.com/office/drawing/2014/main" val="2092344736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2007112220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1453182406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3094955539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3973600392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16174223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0096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HBiLstm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17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0.8540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783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0.8830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0.8676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4394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HBiLstm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0.7529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644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0.8105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2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2638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0.7376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327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0.8185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0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29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C7D736B-17DF-4F02-A7A1-2CCCAD705227}"/>
              </a:ext>
            </a:extLst>
          </p:cNvPr>
          <p:cNvSpPr txBox="1"/>
          <p:nvPr/>
        </p:nvSpPr>
        <p:spPr>
          <a:xfrm>
            <a:off x="5515751" y="5286210"/>
            <a:ext cx="1973297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2. </a:t>
            </a:r>
            <a:r>
              <a:rPr lang="zh-CN" altLang="en-US" sz="1600" dirty="0"/>
              <a:t>五年级实验结果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990FC-9050-487B-9ABD-6CE61143EF0F}"/>
              </a:ext>
            </a:extLst>
          </p:cNvPr>
          <p:cNvSpPr txBox="1"/>
          <p:nvPr/>
        </p:nvSpPr>
        <p:spPr>
          <a:xfrm>
            <a:off x="5515751" y="1095210"/>
            <a:ext cx="1973297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1. </a:t>
            </a:r>
            <a:r>
              <a:rPr lang="zh-CN" altLang="en-US" sz="1600" dirty="0"/>
              <a:t>四年级实验结果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83C7B86-EF3F-417F-9A4D-E0508DC80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49102"/>
              </p:ext>
            </p:extLst>
          </p:nvPr>
        </p:nvGraphicFramePr>
        <p:xfrm>
          <a:off x="622301" y="1463012"/>
          <a:ext cx="117475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17">
                  <a:extLst>
                    <a:ext uri="{9D8B030D-6E8A-4147-A177-3AD203B41FA5}">
                      <a16:colId xmlns:a16="http://schemas.microsoft.com/office/drawing/2014/main" val="2092344736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2007112220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1453182406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3094955539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3973600392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16174223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0096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HBiLstm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0.8253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0.8189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17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0.7192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783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0.7848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4394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HBiLstm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0.7258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644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0.7133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2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2638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0.7421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327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0.8040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0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0.7777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292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1CF86A-4141-4008-8706-EBD4467EDC7C}"/>
              </a:ext>
            </a:extLst>
          </p:cNvPr>
          <p:cNvSpPr txBox="1"/>
          <p:nvPr/>
        </p:nvSpPr>
        <p:spPr>
          <a:xfrm>
            <a:off x="622301" y="9429044"/>
            <a:ext cx="2234586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注：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*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表示使用字向量；</a:t>
            </a:r>
          </a:p>
        </p:txBody>
      </p:sp>
    </p:spTree>
    <p:extLst>
      <p:ext uri="{BB962C8B-B14F-4D97-AF65-F5344CB8AC3E}">
        <p14:creationId xmlns:p14="http://schemas.microsoft.com/office/powerpoint/2010/main" val="12605539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8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未来计划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DB9907-2FF6-4DF3-9A23-8D5574BCD5A7}"/>
              </a:ext>
            </a:extLst>
          </p:cNvPr>
          <p:cNvSpPr txBox="1"/>
          <p:nvPr/>
        </p:nvSpPr>
        <p:spPr>
          <a:xfrm>
            <a:off x="635000" y="2264671"/>
            <a:ext cx="11582399" cy="44114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数据集：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10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找英文公开数据集；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10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对智批改初中作文进行标注；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874350" marR="0" indent="-51435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实验：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10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先使用计算相似度的方法：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46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加入更多题目信息；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46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计算主题与正文之间相似度；</a:t>
            </a:r>
            <a:endParaRPr lang="en-US" altLang="zh-CN" sz="2800" dirty="0"/>
          </a:p>
          <a:p>
            <a:pPr marL="146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使用其他一些相似度计算方法；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252511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200924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767157" y="212123"/>
            <a:ext cx="347050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问题背景和数据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38A6D4-B863-4A90-8DD3-E3F4824BC132}"/>
              </a:ext>
            </a:extLst>
          </p:cNvPr>
          <p:cNvSpPr/>
          <p:nvPr/>
        </p:nvSpPr>
        <p:spPr>
          <a:xfrm>
            <a:off x="635000" y="1964541"/>
            <a:ext cx="11544300" cy="650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离题定义：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从语言上来讲，作文离题大致可分为以下几种情况：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内容离题：</a:t>
            </a:r>
            <a:endParaRPr lang="en-US" altLang="zh-CN" sz="2800" dirty="0"/>
          </a:p>
          <a:p>
            <a:pPr marL="201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部分离题： 如首尾呼应，但中间部分离题；</a:t>
            </a:r>
            <a:endParaRPr lang="en-US" altLang="zh-CN" sz="2800" dirty="0"/>
          </a:p>
          <a:p>
            <a:pPr marL="201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完全离题： 整篇内容与题目均不符；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体裁离题：如要求议论文写成记叙文。</a:t>
            </a:r>
            <a:endParaRPr lang="en-US" altLang="zh-CN" sz="2800" dirty="0"/>
          </a:p>
          <a:p>
            <a:pPr marL="57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研究背景：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作文自动评分系统的发展，离题论文的识别是成为了自动化作文评分中要解决的任务之一。</a:t>
            </a:r>
            <a:endParaRPr lang="en-US" altLang="zh-CN" sz="2800" dirty="0"/>
          </a:p>
          <a:p>
            <a:pPr marL="57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数据：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公开数据集：</a:t>
            </a:r>
            <a:r>
              <a:rPr lang="en-US" altLang="zh-CN" sz="2800" dirty="0"/>
              <a:t>ICLE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讯飞智批改初中作文（人工标注）；</a:t>
            </a:r>
          </a:p>
        </p:txBody>
      </p:sp>
    </p:spTree>
    <p:extLst>
      <p:ext uri="{BB962C8B-B14F-4D97-AF65-F5344CB8AC3E}">
        <p14:creationId xmlns:p14="http://schemas.microsoft.com/office/powerpoint/2010/main" val="5243606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5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已有方法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931ED9-9FA3-437F-9294-2D928001C5E3}"/>
              </a:ext>
            </a:extLst>
          </p:cNvPr>
          <p:cNvSpPr/>
          <p:nvPr/>
        </p:nvSpPr>
        <p:spPr>
          <a:xfrm>
            <a:off x="641350" y="2687747"/>
            <a:ext cx="1172210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dirty="0"/>
              <a:t>对离题的研究较少，且均针对内容进行离题检测。</a:t>
            </a:r>
            <a:endParaRPr lang="en-US" altLang="zh-CN" sz="2800" dirty="0"/>
          </a:p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监督学习：训练集中每个主题包含多篇相应的文章，训练分类或回归模型。无法预测新主题。  </a:t>
            </a:r>
            <a:endParaRPr lang="en-US" altLang="zh-CN" sz="2800" dirty="0"/>
          </a:p>
          <a:p>
            <a:pPr marL="117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分类：根据已有数据训练分类器进行二分类。  </a:t>
            </a:r>
            <a:endParaRPr lang="en-US" altLang="zh-CN" sz="2800" dirty="0"/>
          </a:p>
          <a:p>
            <a:pPr marL="117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回归：根据已有数据训练回归模型，为文章的离题程度打分。</a:t>
            </a:r>
            <a:endParaRPr lang="en-US" altLang="zh-CN" sz="2800" dirty="0"/>
          </a:p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无监督学习：设计特征，计算主题和文章之间的相似度，低于阈值为离题。准确率低。</a:t>
            </a:r>
          </a:p>
        </p:txBody>
      </p:sp>
    </p:spTree>
    <p:extLst>
      <p:ext uri="{BB962C8B-B14F-4D97-AF65-F5344CB8AC3E}">
        <p14:creationId xmlns:p14="http://schemas.microsoft.com/office/powerpoint/2010/main" val="26601870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5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已有方法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D5CB57-42F1-437A-918C-7B2EF536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05077"/>
              </p:ext>
            </p:extLst>
          </p:nvPr>
        </p:nvGraphicFramePr>
        <p:xfrm>
          <a:off x="635000" y="2037644"/>
          <a:ext cx="11811000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6751571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4209568552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98748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相关论文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2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角色标注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标记文章中每个句子的角色标签（人工标注）： 中心思想句、结论句等应与主题相关。</a:t>
                      </a:r>
                      <a:endParaRPr lang="en-US" altLang="zh-CN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计算特征：文章中每个句子和</a:t>
                      </a:r>
                      <a:r>
                        <a:rPr lang="en-US" altLang="zh-CN" dirty="0"/>
                        <a:t>prompt</a:t>
                      </a:r>
                      <a:r>
                        <a:rPr lang="zh-CN" altLang="en-US" dirty="0"/>
                        <a:t>之间的相似性；</a:t>
                      </a:r>
                      <a:endParaRPr lang="en-US" altLang="zh-CN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dirty="0"/>
                        <a:t>SVM</a:t>
                      </a:r>
                      <a:r>
                        <a:rPr lang="zh-CN" altLang="en-US" dirty="0"/>
                        <a:t>分类，判断是否离题。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Evaluating Multiple Aspects of Coherence in Student Essays (2004, </a:t>
                      </a:r>
                      <a:r>
                        <a:rPr lang="en-US" altLang="zh-CN" dirty="0" err="1"/>
                        <a:t>D.Higgins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16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扩展主题词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对短主题进行扩展；</a:t>
                      </a:r>
                      <a:endParaRPr lang="en-US" altLang="zh-CN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计算待测文章和扩展后的候选主题之间相似度；</a:t>
                      </a:r>
                      <a:endParaRPr lang="en-US" altLang="zh-CN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对候选主题进行排序。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Off-topic essay detection using short prompt texts (2010, Louis and </a:t>
                      </a:r>
                      <a:r>
                        <a:rPr lang="en-US" altLang="zh-CN" dirty="0" err="1"/>
                        <a:t>D.Higgins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9803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扩展方法：计算候选词与主题词之间的余弦相似性，选择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作为扩展词。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Unsupervised Modeling of Topical Relevance in L2 Learner Text (2016)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60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回归方法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针对每个主题训练一个回归模型，这样可以捕捉到事实：有些主题较抽象，写作时更容易跑题，而有些主题很明确不容易离题。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Modeling Prompt Adherence in Student Essays 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2014, Isaac </a:t>
                      </a:r>
                      <a:r>
                        <a:rPr lang="en-US" altLang="zh-CN" dirty="0" err="1"/>
                        <a:t>Persing</a:t>
                      </a:r>
                      <a:r>
                        <a:rPr lang="en-US" altLang="zh-CN" dirty="0"/>
                        <a:t> and Vincent Ng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706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提出了不同的方式表示句子的表示，计算句子和主题的相似度。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Sentence Similarity Measures for Fine-Grained Estimation of Topical Relevance in Learner Essays (2016)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5350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使用 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Content Vector Analysis (CVA) </a:t>
                      </a: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来检测文章和提示之间的相似程度；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Identifying off-topic student essays without topic-specific training data(2006)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59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884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5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已有方法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D5CB57-42F1-437A-918C-7B2EF536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50536"/>
              </p:ext>
            </p:extLst>
          </p:nvPr>
        </p:nvGraphicFramePr>
        <p:xfrm>
          <a:off x="596900" y="2228144"/>
          <a:ext cx="118110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6751571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4209568552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98748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相关论文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2368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对数据集进行划分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其将离题文章分为两种：</a:t>
                      </a:r>
                    </a:p>
                    <a:p>
                      <a:pPr marL="64440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unexpected topic essay</a:t>
                      </a:r>
                    </a:p>
                    <a:p>
                      <a:pPr marL="64440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bad faith essay</a:t>
                      </a:r>
                    </a:p>
                    <a:p>
                      <a:pPr marL="342900" indent="-342900" algn="l">
                        <a:buFont typeface="+mj-lt"/>
                        <a:buAutoNum type="arabicPeriod" startAt="2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针对这两种离题作为类型分别进行检测；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Advanced Capabilities for evaluating student writing: Detecting off-topic essays without topic-specific training (2005, </a:t>
                      </a:r>
                      <a:r>
                        <a:rPr lang="en-US" altLang="zh-CN" sz="1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D.Higgins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</a:p>
                    <a:p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16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根据发散度设置不同主题的阈值；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Off-topic essays detection based on document divergence(2017)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6035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基于优秀范文的离题检测：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6444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设置范文集，计算待测作文与优秀范文之间的相似度，设定阈值进行判断；</a:t>
                      </a:r>
                    </a:p>
                    <a:p>
                      <a:pPr marL="342900" indent="-342900" algn="l">
                        <a:buFont typeface="+mj-lt"/>
                        <a:buAutoNum type="arabicPeriod" startAt="2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基于文本聚类的离题检测：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6444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大部分作文会频繁使用题目所给的关键字，切题作文之间由于频繁使用关键字，内容之间的耦合性高，二跑题作文之间由于没有抓住主旨，内容之间的耦合性低；</a:t>
                      </a:r>
                    </a:p>
                    <a:p>
                      <a:pPr marL="342900" indent="-342900" algn="l">
                        <a:buFont typeface="+mj-lt"/>
                        <a:buAutoNum type="arabicPeriod" startAt="3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基于题目排序的离题检测：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6444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针对没有优秀范文或者文本量较少的作文，主要思想是扩展主题词；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中国大学生英语作文离题检测系统的研究与设计</a:t>
                      </a:r>
                    </a:p>
                    <a:p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70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371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2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数据处理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9F3756-ED14-47F8-B3D3-F5CD8389A1D0}"/>
              </a:ext>
            </a:extLst>
          </p:cNvPr>
          <p:cNvSpPr txBox="1"/>
          <p:nvPr/>
        </p:nvSpPr>
        <p:spPr>
          <a:xfrm>
            <a:off x="635000" y="2271713"/>
            <a:ext cx="11350625" cy="4351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数据：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414+200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个主题；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latin typeface="Helvetica"/>
                <a:cs typeface="Helvetica"/>
              </a:rPr>
              <a:t>处理依据：分数，字数；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latin typeface="Helvetica"/>
                <a:cs typeface="Helvetica"/>
              </a:rPr>
              <a:t>处理方法：</a:t>
            </a:r>
            <a:endParaRPr lang="en-US" altLang="zh-CN" sz="2800" dirty="0">
              <a:latin typeface="Helvetica"/>
              <a:cs typeface="Helvetica"/>
            </a:endParaRPr>
          </a:p>
          <a:p>
            <a:pPr marL="1177200" lvl="1" indent="-457200" algn="l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根据中考作文评分标准（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60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分制）对应到百分制后对作文进行划分；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lvl="2" indent="-457200" algn="l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Helvetica"/>
                <a:cs typeface="Helvetica"/>
              </a:rPr>
              <a:t>主要针对三类卷，将分数在第三类且字数不满足要求的作文进行筛选；</a:t>
            </a:r>
            <a:endParaRPr lang="en-US" altLang="zh-CN" sz="2800" dirty="0">
              <a:latin typeface="Helvetica"/>
              <a:cs typeface="Helvetica"/>
            </a:endParaRPr>
          </a:p>
          <a:p>
            <a:pPr marL="1177200" lvl="1" indent="-457200" algn="l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对筛选数据进行人工标注；</a:t>
            </a:r>
          </a:p>
        </p:txBody>
      </p:sp>
    </p:spTree>
    <p:extLst>
      <p:ext uri="{BB962C8B-B14F-4D97-AF65-F5344CB8AC3E}">
        <p14:creationId xmlns:p14="http://schemas.microsoft.com/office/powerpoint/2010/main" val="1404131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45" y="212123"/>
            <a:ext cx="208550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分数映射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348603-A673-4132-95C6-2EC21AC7D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52890"/>
              </p:ext>
            </p:extLst>
          </p:nvPr>
        </p:nvGraphicFramePr>
        <p:xfrm>
          <a:off x="1394883" y="2418644"/>
          <a:ext cx="10215033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11">
                  <a:extLst>
                    <a:ext uri="{9D8B030D-6E8A-4147-A177-3AD203B41FA5}">
                      <a16:colId xmlns:a16="http://schemas.microsoft.com/office/drawing/2014/main" val="3513622244"/>
                    </a:ext>
                  </a:extLst>
                </a:gridCol>
                <a:gridCol w="3405011">
                  <a:extLst>
                    <a:ext uri="{9D8B030D-6E8A-4147-A177-3AD203B41FA5}">
                      <a16:colId xmlns:a16="http://schemas.microsoft.com/office/drawing/2014/main" val="228124181"/>
                    </a:ext>
                  </a:extLst>
                </a:gridCol>
                <a:gridCol w="3405011">
                  <a:extLst>
                    <a:ext uri="{9D8B030D-6E8A-4147-A177-3AD203B41FA5}">
                      <a16:colId xmlns:a16="http://schemas.microsoft.com/office/drawing/2014/main" val="2263412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作文等级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分制映射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评分标准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一类卷（</a:t>
                      </a:r>
                      <a:r>
                        <a:rPr lang="en-US" altLang="zh-CN" dirty="0"/>
                        <a:t>60-54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[100, 90]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立意明确，中心突出，材料具体生动，有真情实感；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结构严谨，注意照应，详略得当；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语言得体、流畅。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89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二类卷（</a:t>
                      </a:r>
                      <a:r>
                        <a:rPr lang="en-US" altLang="zh-CN" dirty="0"/>
                        <a:t>53-48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(90, 80]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立意明确，中心突出，材料具体；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结构完整，条理清楚；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语言规范、通顺。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2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三类卷（</a:t>
                      </a:r>
                      <a:r>
                        <a:rPr lang="en-US" altLang="zh-CN" dirty="0"/>
                        <a:t>47-36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(80, 60]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立意明确，材料能表现中心；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结构基本完整，有条理；</a:t>
                      </a:r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语言基本通顺，有少数错别字。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39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四类卷（</a:t>
                      </a:r>
                      <a:r>
                        <a:rPr lang="en-US" altLang="zh-CN" dirty="0"/>
                        <a:t>35-18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(60, 30]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立意不明确，材料难以表现中心；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结构不完整，条理不清楚；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语言不通顺，错别字较多。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7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五类卷（</a:t>
                      </a:r>
                      <a:r>
                        <a:rPr lang="en-US" altLang="zh-CN" dirty="0"/>
                        <a:t>17-0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(30, 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没有中心，空洞无物，严重离题；</a:t>
                      </a:r>
                      <a:endParaRPr lang="en-US" altLang="zh-CN" dirty="0"/>
                    </a:p>
                    <a:p>
                      <a:pPr marL="0" indent="0" algn="l">
                        <a:buNone/>
                      </a:pPr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结构残缺，不成篇章；</a:t>
                      </a:r>
                      <a:endParaRPr lang="en-US" altLang="zh-CN" dirty="0"/>
                    </a:p>
                    <a:p>
                      <a:pPr marL="0" indent="0" algn="l">
                        <a:buNone/>
                      </a:pPr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文理不通，错别字较多。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13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467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527776" y="212123"/>
            <a:ext cx="194925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数据统计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A8E8E5-BDA6-4365-9F04-7E577A8E5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85983"/>
              </p:ext>
            </p:extLst>
          </p:nvPr>
        </p:nvGraphicFramePr>
        <p:xfrm>
          <a:off x="609597" y="1607274"/>
          <a:ext cx="11785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57">
                  <a:extLst>
                    <a:ext uri="{9D8B030D-6E8A-4147-A177-3AD203B41FA5}">
                      <a16:colId xmlns:a16="http://schemas.microsoft.com/office/drawing/2014/main" val="2430787051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4273543169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3555662197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3117395938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4185054404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3822397405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3497601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作文等级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四类卷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五类卷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91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主题数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42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27404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268654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584582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55223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949066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48420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29FD95-A231-45F4-92F7-452C73566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49836"/>
              </p:ext>
            </p:extLst>
          </p:nvPr>
        </p:nvGraphicFramePr>
        <p:xfrm>
          <a:off x="635000" y="3443315"/>
          <a:ext cx="11785602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83285529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52303062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46405459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505694730"/>
                    </a:ext>
                  </a:extLst>
                </a:gridCol>
                <a:gridCol w="1473202">
                  <a:extLst>
                    <a:ext uri="{9D8B030D-6E8A-4147-A177-3AD203B41FA5}">
                      <a16:colId xmlns:a16="http://schemas.microsoft.com/office/drawing/2014/main" val="3474486436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54100366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44692488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499435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四类卷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五类卷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76361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面对</a:t>
                      </a:r>
                      <a:r>
                        <a:rPr lang="en-US" altLang="zh-CN" dirty="0"/>
                        <a:t>_,</a:t>
                      </a:r>
                      <a:r>
                        <a:rPr lang="zh-CN" altLang="en-US" dirty="0"/>
                        <a:t>我为自己竖起大拇指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2386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3914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12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47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我最欣赏</a:t>
                      </a:r>
                      <a:r>
                        <a:rPr lang="en-US" altLang="zh-CN" dirty="0"/>
                        <a:t>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92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爱使我</a:t>
                      </a:r>
                      <a:r>
                        <a:rPr lang="en-US" altLang="zh-CN" dirty="0"/>
                        <a:t>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23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走过</a:t>
                      </a:r>
                      <a:r>
                        <a:rPr lang="en-US" altLang="zh-CN" dirty="0"/>
                        <a:t>_,</a:t>
                      </a:r>
                      <a:r>
                        <a:rPr lang="zh-CN" altLang="en-US" dirty="0"/>
                        <a:t>才明白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72675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772BDB-CB18-4D3F-95F6-72CDD592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9844"/>
              </p:ext>
            </p:extLst>
          </p:nvPr>
        </p:nvGraphicFramePr>
        <p:xfrm>
          <a:off x="635000" y="7275797"/>
          <a:ext cx="11772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225">
                  <a:extLst>
                    <a:ext uri="{9D8B030D-6E8A-4147-A177-3AD203B41FA5}">
                      <a16:colId xmlns:a16="http://schemas.microsoft.com/office/drawing/2014/main" val="3820155321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59568202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827883502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406744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r>
                        <a:rPr lang="zh-CN" altLang="en-US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4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面对</a:t>
                      </a:r>
                      <a:r>
                        <a:rPr lang="en-US" altLang="zh-CN" dirty="0"/>
                        <a:t>_,</a:t>
                      </a:r>
                      <a:r>
                        <a:rPr lang="zh-CN" altLang="en-US" dirty="0"/>
                        <a:t>我为自己竖起大拇指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2386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4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发现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84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我最欣赏</a:t>
                      </a:r>
                      <a:r>
                        <a:rPr lang="en-US" altLang="zh-CN" dirty="0"/>
                        <a:t>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5177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爱使我</a:t>
                      </a:r>
                      <a:r>
                        <a:rPr lang="en-US" altLang="zh-CN" dirty="0"/>
                        <a:t>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走过</a:t>
                      </a:r>
                      <a:r>
                        <a:rPr lang="en-US" altLang="zh-CN" dirty="0"/>
                        <a:t>_,</a:t>
                      </a:r>
                      <a:r>
                        <a:rPr lang="zh-CN" altLang="en-US" dirty="0"/>
                        <a:t>才明白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50367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9FEDC9A-13DD-4DF8-A679-7A672AB052AF}"/>
              </a:ext>
            </a:extLst>
          </p:cNvPr>
          <p:cNvSpPr txBox="1"/>
          <p:nvPr/>
        </p:nvSpPr>
        <p:spPr>
          <a:xfrm>
            <a:off x="5242441" y="1196810"/>
            <a:ext cx="2519921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1. </a:t>
            </a:r>
            <a:r>
              <a:rPr lang="zh-CN" altLang="en-US" sz="1600" dirty="0"/>
              <a:t>全部数据（</a:t>
            </a:r>
            <a:r>
              <a:rPr lang="en-US" altLang="zh-CN" sz="1600" dirty="0"/>
              <a:t>614</a:t>
            </a:r>
            <a:r>
              <a:rPr lang="zh-CN" altLang="en-US" sz="1600" dirty="0"/>
              <a:t>）统计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49D1D3-7DCA-4568-8613-DD9EA518D5FC}"/>
              </a:ext>
            </a:extLst>
          </p:cNvPr>
          <p:cNvSpPr txBox="1"/>
          <p:nvPr/>
        </p:nvSpPr>
        <p:spPr>
          <a:xfrm>
            <a:off x="5151065" y="2983856"/>
            <a:ext cx="2702663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2. </a:t>
            </a:r>
            <a:r>
              <a:rPr lang="zh-CN" altLang="en-US" sz="1600" dirty="0"/>
              <a:t>抽取主题（</a:t>
            </a:r>
            <a:r>
              <a:rPr lang="en-US" altLang="zh-CN" sz="1600" dirty="0"/>
              <a:t>5</a:t>
            </a:r>
            <a:r>
              <a:rPr lang="zh-CN" altLang="en-US" sz="1600" dirty="0"/>
              <a:t>）统计结果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1143B9-2B4B-4C1D-BFFB-7BEDC393BA69}"/>
              </a:ext>
            </a:extLst>
          </p:cNvPr>
          <p:cNvSpPr txBox="1"/>
          <p:nvPr/>
        </p:nvSpPr>
        <p:spPr>
          <a:xfrm>
            <a:off x="4868694" y="6853929"/>
            <a:ext cx="3318216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3. </a:t>
            </a:r>
            <a:r>
              <a:rPr lang="zh-CN" altLang="en-US" sz="1600" dirty="0"/>
              <a:t>抽取主题（</a:t>
            </a:r>
            <a:r>
              <a:rPr lang="en-US" altLang="zh-CN" sz="1600" dirty="0"/>
              <a:t>5</a:t>
            </a:r>
            <a:r>
              <a:rPr lang="zh-CN" altLang="en-US" sz="1600" dirty="0"/>
              <a:t>）三类卷统计结果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066117" y="212123"/>
            <a:ext cx="287258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离题检测实验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9F3756-ED14-47F8-B3D3-F5CD8389A1D0}"/>
              </a:ext>
            </a:extLst>
          </p:cNvPr>
          <p:cNvSpPr txBox="1"/>
          <p:nvPr/>
        </p:nvSpPr>
        <p:spPr>
          <a:xfrm>
            <a:off x="635000" y="2271713"/>
            <a:ext cx="11350625" cy="59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数据：</a:t>
            </a:r>
            <a:r>
              <a:rPr lang="zh-CN" altLang="en-US" sz="2800" dirty="0">
                <a:latin typeface="Helvetica"/>
                <a:cs typeface="Helvetica"/>
              </a:rPr>
              <a:t>小学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作文，每个主题抽取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10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篇做范文，</a:t>
            </a:r>
            <a:r>
              <a:rPr lang="en-US" altLang="zh-CN" sz="2800" dirty="0">
                <a:latin typeface="Helvetica"/>
                <a:cs typeface="Helvetica"/>
              </a:rPr>
              <a:t>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篇做测试；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模型：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HBiLstm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BERT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；</a:t>
            </a: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实验设置：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每个主题随机从其他主题中抽取</a:t>
            </a:r>
            <a:r>
              <a:rPr lang="en-US" altLang="zh-CN" sz="2800" dirty="0">
                <a:latin typeface="Helvetica"/>
                <a:cs typeface="Helvetica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篇作文构建负样本；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对于正样本，排名位置为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top1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则分类正确，否则分类错误；负样本则相反；</a:t>
            </a: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实验结果：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字向量结果优于词向量；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四年级作文取平均值的结果最优，五年级作文取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topk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的结果最优；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>
                <a:latin typeface="Helvetica"/>
                <a:cs typeface="Helvetica"/>
              </a:rPr>
              <a:t>BERT</a:t>
            </a:r>
            <a:r>
              <a:rPr lang="zh-CN" altLang="en-US" sz="2800" dirty="0">
                <a:latin typeface="Helvetica"/>
                <a:cs typeface="Helvetica"/>
              </a:rPr>
              <a:t>结果略差于</a:t>
            </a:r>
            <a:r>
              <a:rPr lang="en-US" altLang="zh-CN" sz="2800" dirty="0" err="1">
                <a:latin typeface="Helvetica"/>
                <a:cs typeface="Helvetica"/>
              </a:rPr>
              <a:t>HBiLstm</a:t>
            </a:r>
            <a:r>
              <a:rPr lang="zh-CN" altLang="en-US" sz="2800" dirty="0">
                <a:latin typeface="Helvetica"/>
                <a:cs typeface="Helvetica"/>
              </a:rPr>
              <a:t>字向量；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18428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1448</Words>
  <Application>Microsoft Office PowerPoint</Application>
  <PresentationFormat>自定义</PresentationFormat>
  <Paragraphs>344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DejaVu Sans</vt:lpstr>
      <vt:lpstr>Droid Sans Fallback</vt:lpstr>
      <vt:lpstr>Gubbi</vt:lpstr>
      <vt:lpstr>Helvetica Light</vt:lpstr>
      <vt:lpstr>Helvetica Neue</vt:lpstr>
      <vt:lpstr>宋体</vt:lpstr>
      <vt:lpstr>微软雅黑</vt:lpstr>
      <vt:lpstr>Arial</vt:lpstr>
      <vt:lpstr>Calibri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yuanbin Qu</dc:creator>
  <cp:lastModifiedBy>Qu yuanbin</cp:lastModifiedBy>
  <cp:revision>151</cp:revision>
  <dcterms:created xsi:type="dcterms:W3CDTF">2020-01-02T06:55:47Z</dcterms:created>
  <dcterms:modified xsi:type="dcterms:W3CDTF">2020-09-24T07:17:47Z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