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3" r:id="rId4"/>
    <p:sldId id="269" r:id="rId5"/>
    <p:sldId id="270" r:id="rId6"/>
    <p:sldId id="268" r:id="rId7"/>
    <p:sldId id="26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486" y="51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2020.08.06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Gubbi" panose="00000400000000000000" charset="0"/>
        <a:ea typeface="Gubbi" panose="00000400000000000000" charset="0"/>
        <a:cs typeface="Gubbi" panose="00000400000000000000" charset="0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1pPr>
            <a:lvl2pPr marL="741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2pPr>
            <a:lvl3pPr marL="1185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3pPr>
            <a:lvl4pPr marL="1630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4pPr>
            <a:lvl5pPr marL="2074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>
            <a:spLocks noGrp="1"/>
          </p:cNvSpPr>
          <p:nvPr>
            <p:ph type="body" sz="quarter" idx="13"/>
          </p:nvPr>
        </p:nvSpPr>
        <p:spPr>
          <a:xfrm>
            <a:off x="1270000" y="4222748"/>
            <a:ext cx="10464800" cy="77470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6"/>
          <p:cNvGrpSpPr/>
          <p:nvPr/>
        </p:nvGrpSpPr>
        <p:grpSpPr>
          <a:xfrm>
            <a:off x="4121943" y="2872966"/>
            <a:ext cx="9501267" cy="7327469"/>
            <a:chOff x="0" y="-1"/>
            <a:chExt cx="9501266" cy="7327468"/>
          </a:xfrm>
        </p:grpSpPr>
        <p:sp>
          <p:nvSpPr>
            <p:cNvPr id="117" name="Donut 7"/>
            <p:cNvSpPr/>
            <p:nvPr/>
          </p:nvSpPr>
          <p:spPr>
            <a:xfrm rot="6104502">
              <a:off x="7092881" y="2594061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8" name="Donut 8"/>
            <p:cNvSpPr/>
            <p:nvPr/>
          </p:nvSpPr>
          <p:spPr>
            <a:xfrm rot="6104502">
              <a:off x="8288865" y="1580380"/>
              <a:ext cx="1110982" cy="1110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9" name="Donut 9"/>
            <p:cNvSpPr/>
            <p:nvPr/>
          </p:nvSpPr>
          <p:spPr>
            <a:xfrm rot="6104502">
              <a:off x="1088951" y="4270574"/>
              <a:ext cx="2801180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0" name="Donut 10"/>
            <p:cNvSpPr/>
            <p:nvPr/>
          </p:nvSpPr>
          <p:spPr>
            <a:xfrm rot="6104502">
              <a:off x="6427731" y="4883078"/>
              <a:ext cx="1146465" cy="1146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1" name="Donut 11"/>
            <p:cNvSpPr/>
            <p:nvPr/>
          </p:nvSpPr>
          <p:spPr>
            <a:xfrm rot="6104502">
              <a:off x="7910484" y="1091219"/>
              <a:ext cx="891040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2" name="Oval 12"/>
            <p:cNvSpPr/>
            <p:nvPr/>
          </p:nvSpPr>
          <p:spPr>
            <a:xfrm rot="6104502">
              <a:off x="7884413" y="250290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3" name="Oval 13"/>
            <p:cNvSpPr/>
            <p:nvPr/>
          </p:nvSpPr>
          <p:spPr>
            <a:xfrm rot="6104502">
              <a:off x="7599508" y="1771720"/>
              <a:ext cx="333693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4" name="Donut 14"/>
            <p:cNvSpPr/>
            <p:nvPr/>
          </p:nvSpPr>
          <p:spPr>
            <a:xfrm rot="20504502">
              <a:off x="4579474" y="3431887"/>
              <a:ext cx="1896842" cy="1896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5" name="Donut 15"/>
            <p:cNvSpPr/>
            <p:nvPr/>
          </p:nvSpPr>
          <p:spPr>
            <a:xfrm rot="20504502">
              <a:off x="2243532" y="4018217"/>
              <a:ext cx="1415660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6" name="Oval 16"/>
            <p:cNvSpPr/>
            <p:nvPr/>
          </p:nvSpPr>
          <p:spPr>
            <a:xfrm rot="20504502">
              <a:off x="3457868" y="4575819"/>
              <a:ext cx="734395" cy="734395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7" name="Oval 17"/>
            <p:cNvSpPr/>
            <p:nvPr/>
          </p:nvSpPr>
          <p:spPr>
            <a:xfrm rot="20504502">
              <a:off x="5294985" y="3143584"/>
              <a:ext cx="571835" cy="571837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8" name="Donut 18"/>
            <p:cNvSpPr/>
            <p:nvPr/>
          </p:nvSpPr>
          <p:spPr>
            <a:xfrm rot="20504502">
              <a:off x="3635273" y="3612869"/>
              <a:ext cx="2801181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9" name="Donut 19"/>
            <p:cNvSpPr/>
            <p:nvPr/>
          </p:nvSpPr>
          <p:spPr>
            <a:xfrm rot="20504502">
              <a:off x="5861456" y="4102694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0" name="Donut 20"/>
            <p:cNvSpPr/>
            <p:nvPr/>
          </p:nvSpPr>
          <p:spPr>
            <a:xfrm rot="20504502">
              <a:off x="5992777" y="3103070"/>
              <a:ext cx="891040" cy="89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1" name="Donut 21"/>
            <p:cNvSpPr/>
            <p:nvPr/>
          </p:nvSpPr>
          <p:spPr>
            <a:xfrm rot="20504502">
              <a:off x="7767457" y="4392908"/>
              <a:ext cx="1146463" cy="114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2" name="Oval 22"/>
            <p:cNvSpPr/>
            <p:nvPr/>
          </p:nvSpPr>
          <p:spPr>
            <a:xfrm rot="20504502">
              <a:off x="3599410" y="3484358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3" name="Oval 23"/>
            <p:cNvSpPr/>
            <p:nvPr/>
          </p:nvSpPr>
          <p:spPr>
            <a:xfrm rot="20504502">
              <a:off x="84594" y="467187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4" name="Oval 24"/>
            <p:cNvSpPr/>
            <p:nvPr/>
          </p:nvSpPr>
          <p:spPr>
            <a:xfrm rot="20504502">
              <a:off x="2789868" y="4523135"/>
              <a:ext cx="333695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5" name="Oval 25"/>
            <p:cNvSpPr/>
            <p:nvPr/>
          </p:nvSpPr>
          <p:spPr>
            <a:xfrm rot="20504502">
              <a:off x="5827748" y="2691140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6" name="Donut 26"/>
            <p:cNvSpPr/>
            <p:nvPr/>
          </p:nvSpPr>
          <p:spPr>
            <a:xfrm rot="10604502">
              <a:off x="6994691" y="4029383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7" name="Donut 27"/>
            <p:cNvSpPr/>
            <p:nvPr/>
          </p:nvSpPr>
          <p:spPr>
            <a:xfrm rot="10604502">
              <a:off x="8147904" y="197241"/>
              <a:ext cx="1110983" cy="1110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8" name="Oval 28"/>
            <p:cNvSpPr/>
            <p:nvPr/>
          </p:nvSpPr>
          <p:spPr>
            <a:xfrm rot="10604502">
              <a:off x="8556803" y="15787"/>
              <a:ext cx="571835" cy="57183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9" name="Donut 29"/>
            <p:cNvSpPr/>
            <p:nvPr/>
          </p:nvSpPr>
          <p:spPr>
            <a:xfrm rot="10604502">
              <a:off x="6411037" y="1904684"/>
              <a:ext cx="2801180" cy="2801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0" name="Donut 30"/>
            <p:cNvSpPr/>
            <p:nvPr/>
          </p:nvSpPr>
          <p:spPr>
            <a:xfrm rot="10604502">
              <a:off x="7355189" y="1561337"/>
              <a:ext cx="891041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1" name="Donut 31"/>
            <p:cNvSpPr/>
            <p:nvPr/>
          </p:nvSpPr>
          <p:spPr>
            <a:xfrm rot="10604502">
              <a:off x="409978" y="4779415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2" name="Oval 32"/>
            <p:cNvSpPr/>
            <p:nvPr/>
          </p:nvSpPr>
          <p:spPr>
            <a:xfrm rot="10604502">
              <a:off x="8162286" y="1392552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3" name="Oval 33"/>
            <p:cNvSpPr/>
            <p:nvPr/>
          </p:nvSpPr>
          <p:spPr>
            <a:xfrm rot="10604502">
              <a:off x="4503480" y="4621305"/>
              <a:ext cx="643421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4" name="Oval 34"/>
            <p:cNvSpPr/>
            <p:nvPr/>
          </p:nvSpPr>
          <p:spPr>
            <a:xfrm rot="10604502">
              <a:off x="848126" y="4198304"/>
              <a:ext cx="333693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996754" y="7829891"/>
            <a:ext cx="323355" cy="338833"/>
          </a:xfrm>
          <a:prstGeom prst="rect">
            <a:avLst/>
          </a:prstGeom>
        </p:spPr>
        <p:txBody>
          <a:bodyPr lIns="48766" tIns="48766" rIns="48766" bIns="48766" anchor="ctr"/>
          <a:lstStyle>
            <a:lvl1pPr algn="r" defTabSz="1300480">
              <a:defRPr sz="1600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155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156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组会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  <p:sp>
          <p:nvSpPr>
            <p:cNvPr id="157" name="文本框 37"/>
            <p:cNvSpPr txBox="1"/>
            <p:nvPr/>
          </p:nvSpPr>
          <p:spPr>
            <a:xfrm>
              <a:off x="4797338" y="3787195"/>
              <a:ext cx="2983865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200806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195" name="成组"/>
          <p:cNvGrpSpPr/>
          <p:nvPr/>
        </p:nvGrpSpPr>
        <p:grpSpPr>
          <a:xfrm>
            <a:off x="1482181" y="2043730"/>
            <a:ext cx="10040438" cy="2087638"/>
            <a:chOff x="0" y="0"/>
            <a:chExt cx="10040436" cy="2087637"/>
          </a:xfrm>
        </p:grpSpPr>
        <p:grpSp>
          <p:nvGrpSpPr>
            <p:cNvPr id="164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161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15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0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162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3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0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167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65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6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E</a:t>
                  </a:r>
                </a:p>
              </p:txBody>
            </p:sp>
          </p:grpSp>
          <p:sp>
            <p:nvSpPr>
              <p:cNvPr id="168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9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6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173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171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2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W</a:t>
                  </a:r>
                </a:p>
              </p:txBody>
            </p:sp>
          </p:grpSp>
          <p:sp>
            <p:nvSpPr>
              <p:cNvPr id="174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75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2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179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77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8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D</a:t>
                  </a:r>
                </a:p>
              </p:txBody>
            </p:sp>
          </p:grpSp>
          <p:sp>
            <p:nvSpPr>
              <p:cNvPr id="180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1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8" name="组合 37"/>
            <p:cNvGrpSpPr/>
            <p:nvPr/>
          </p:nvGrpSpPr>
          <p:grpSpPr>
            <a:xfrm>
              <a:off x="6836138" y="-1"/>
              <a:ext cx="1495264" cy="2087639"/>
              <a:chOff x="-1" y="-1"/>
              <a:chExt cx="1495262" cy="2087637"/>
            </a:xfrm>
          </p:grpSpPr>
          <p:grpSp>
            <p:nvGrpSpPr>
              <p:cNvPr id="185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84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186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7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94" name="组合 41"/>
            <p:cNvGrpSpPr/>
            <p:nvPr/>
          </p:nvGrpSpPr>
          <p:grpSpPr>
            <a:xfrm>
              <a:off x="8545174" y="-1"/>
              <a:ext cx="1495263" cy="2087638"/>
              <a:chOff x="-1" y="-1"/>
              <a:chExt cx="1495262" cy="2087636"/>
            </a:xfrm>
          </p:grpSpPr>
          <p:grpSp>
            <p:nvGrpSpPr>
              <p:cNvPr id="191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89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90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Y</a:t>
                  </a:r>
                </a:p>
              </p:txBody>
            </p:sp>
          </p:grpSp>
          <p:sp>
            <p:nvSpPr>
              <p:cNvPr id="192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93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矩形 16"/>
          <p:cNvGrpSpPr/>
          <p:nvPr/>
        </p:nvGrpSpPr>
        <p:grpSpPr>
          <a:xfrm>
            <a:off x="703683" y="2700137"/>
            <a:ext cx="11597435" cy="4662771"/>
            <a:chOff x="0" y="-1"/>
            <a:chExt cx="11597434" cy="4662769"/>
          </a:xfrm>
        </p:grpSpPr>
        <p:pic>
          <p:nvPicPr>
            <p:cNvPr id="211" name="矩形 16" descr="矩形 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12" name="矩形 16"/>
            <p:cNvSpPr txBox="1"/>
            <p:nvPr/>
          </p:nvSpPr>
          <p:spPr>
            <a:xfrm>
              <a:off x="50800" y="50799"/>
              <a:ext cx="11495834" cy="36801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字向量模型；</a:t>
              </a:r>
              <a:endParaRPr lang="en-US" altLang="zh-CN"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L="1465200" marR="457200" lvl="1" indent="-685800" algn="l" defTabSz="266700">
                <a:lnSpc>
                  <a:spcPct val="120000"/>
                </a:lnSpc>
                <a:buFont typeface="Arial" panose="020B0604020202020204" pitchFamily="34" charset="0"/>
                <a:buChar char="•"/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lang="zh-CN" altLang="en-US" sz="4000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使用</a:t>
              </a:r>
              <a:r>
                <a:rPr lang="en-US" altLang="zh-CN" sz="4000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word2vec</a:t>
              </a:r>
              <a:r>
                <a:rPr lang="zh-CN" altLang="en-US" sz="4000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训练，词表大小</a:t>
              </a:r>
              <a:r>
                <a:rPr lang="en-US" altLang="zh-CN" sz="4000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6646</a:t>
              </a:r>
              <a:r>
                <a:rPr lang="zh-CN" altLang="en-US" sz="4000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；</a:t>
              </a:r>
              <a:endParaRPr sz="4000"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分类实验；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lang="en-US" altLang="zh-CN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3.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相似度计算部分实验；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06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7" name="小说中的人物画像的自动构建"/>
          <p:cNvSpPr txBox="1"/>
          <p:nvPr/>
        </p:nvSpPr>
        <p:spPr>
          <a:xfrm>
            <a:off x="4724400" y="212759"/>
            <a:ext cx="355600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上周所做的工作</a:t>
            </a:r>
            <a:r>
              <a: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 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 </a:t>
            </a:r>
            <a:endParaRPr b="0" dirty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10" name="矩形 3"/>
          <p:cNvGrpSpPr/>
          <p:nvPr/>
        </p:nvGrpSpPr>
        <p:grpSpPr>
          <a:xfrm>
            <a:off x="633656" y="32418"/>
            <a:ext cx="1016141" cy="1016002"/>
            <a:chOff x="-8187" y="-1"/>
            <a:chExt cx="1016140" cy="1016000"/>
          </a:xfrm>
        </p:grpSpPr>
        <p:sp>
          <p:nvSpPr>
            <p:cNvPr id="208" name="正方形"/>
            <p:cNvSpPr/>
            <p:nvPr/>
          </p:nvSpPr>
          <p:spPr>
            <a:xfrm rot="21584409">
              <a:off x="2214" y="2251"/>
              <a:ext cx="995431" cy="1011496"/>
            </a:xfrm>
            <a:prstGeom prst="rect">
              <a:avLst/>
            </a:prstGeom>
            <a:solidFill>
              <a:srgbClr val="72B54C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09" name="1st"/>
            <p:cNvSpPr txBox="1"/>
            <p:nvPr/>
          </p:nvSpPr>
          <p:spPr>
            <a:xfrm rot="21584409">
              <a:off x="-6002" y="14421"/>
              <a:ext cx="1011769" cy="966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0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矩形 13"/>
          <p:cNvSpPr/>
          <p:nvPr/>
        </p:nvSpPr>
        <p:spPr>
          <a:xfrm>
            <a:off x="0" y="127514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3" name="小说中的人物画像的自动构建"/>
          <p:cNvSpPr txBox="1"/>
          <p:nvPr/>
        </p:nvSpPr>
        <p:spPr>
          <a:xfrm>
            <a:off x="5390717" y="212123"/>
            <a:ext cx="2223366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分类实验</a:t>
            </a:r>
            <a:r>
              <a: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grpSp>
        <p:nvGrpSpPr>
          <p:cNvPr id="256" name="矩形 9"/>
          <p:cNvGrpSpPr/>
          <p:nvPr/>
        </p:nvGrpSpPr>
        <p:grpSpPr>
          <a:xfrm>
            <a:off x="634999" y="32417"/>
            <a:ext cx="1016001" cy="1016004"/>
            <a:chOff x="0" y="0"/>
            <a:chExt cx="1016000" cy="1016003"/>
          </a:xfrm>
        </p:grpSpPr>
        <p:sp>
          <p:nvSpPr>
            <p:cNvPr id="254" name="正方形"/>
            <p:cNvSpPr/>
            <p:nvPr/>
          </p:nvSpPr>
          <p:spPr>
            <a:xfrm>
              <a:off x="0" y="-1"/>
              <a:ext cx="1016001" cy="1016004"/>
            </a:xfrm>
            <a:prstGeom prst="rect">
              <a:avLst/>
            </a:prstGeom>
            <a:solidFill>
              <a:srgbClr val="00B0E1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55" name="3rd"/>
            <p:cNvSpPr txBox="1"/>
            <p:nvPr/>
          </p:nvSpPr>
          <p:spPr>
            <a:xfrm>
              <a:off x="0" y="9400"/>
              <a:ext cx="1016001" cy="997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 dirty="0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2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24092B9-8383-473C-8529-17408061A931}"/>
              </a:ext>
            </a:extLst>
          </p:cNvPr>
          <p:cNvSpPr txBox="1"/>
          <p:nvPr/>
        </p:nvSpPr>
        <p:spPr>
          <a:xfrm>
            <a:off x="634999" y="1757542"/>
            <a:ext cx="11908693" cy="287258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模型：</a:t>
            </a:r>
            <a:r>
              <a:rPr lang="en-US" altLang="zh-CN" dirty="0"/>
              <a:t>Hierarchical </a:t>
            </a:r>
            <a:r>
              <a:rPr lang="en-US" altLang="zh-CN" dirty="0" err="1"/>
              <a:t>BiLSTM</a:t>
            </a:r>
            <a:r>
              <a:rPr lang="zh-CN" altLang="en-US" dirty="0"/>
              <a:t>，使用字向量做</a:t>
            </a:r>
            <a:r>
              <a:rPr lang="en-US" altLang="zh-CN" dirty="0"/>
              <a:t>embedding</a:t>
            </a:r>
            <a:r>
              <a:rPr lang="zh-CN" altLang="en-US" dirty="0"/>
              <a:t>；</a:t>
            </a:r>
            <a:endParaRPr lang="en-US" altLang="zh-CN" dirty="0"/>
          </a:p>
          <a:p>
            <a:pPr marL="571500" indent="-5715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实验数据：</a:t>
            </a:r>
            <a:r>
              <a:rPr lang="en-US" altLang="zh-CN" dirty="0"/>
              <a:t>414</a:t>
            </a:r>
            <a:r>
              <a:rPr lang="zh-CN" altLang="en-US" dirty="0"/>
              <a:t>套题，每套抽取</a:t>
            </a:r>
            <a:r>
              <a:rPr lang="en-US" altLang="zh-CN" dirty="0"/>
              <a:t>100</a:t>
            </a:r>
            <a:r>
              <a:rPr lang="zh-CN" altLang="en-US" dirty="0"/>
              <a:t>份；</a:t>
            </a:r>
            <a:endParaRPr lang="en-US" altLang="zh-CN" dirty="0"/>
          </a:p>
          <a:p>
            <a:pPr marL="571500" indent="-57150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3600" dirty="0"/>
              <a:t>实验结果：</a:t>
            </a:r>
            <a:endParaRPr lang="en-US" altLang="zh-CN" sz="3600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D99D36B4-22AC-4D42-8D45-67CF16EFE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116013"/>
              </p:ext>
            </p:extLst>
          </p:nvPr>
        </p:nvGraphicFramePr>
        <p:xfrm>
          <a:off x="634999" y="4964443"/>
          <a:ext cx="11908692" cy="296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096">
                  <a:extLst>
                    <a:ext uri="{9D8B030D-6E8A-4147-A177-3AD203B41FA5}">
                      <a16:colId xmlns:a16="http://schemas.microsoft.com/office/drawing/2014/main" val="1499950575"/>
                    </a:ext>
                  </a:extLst>
                </a:gridCol>
                <a:gridCol w="2121096">
                  <a:extLst>
                    <a:ext uri="{9D8B030D-6E8A-4147-A177-3AD203B41FA5}">
                      <a16:colId xmlns:a16="http://schemas.microsoft.com/office/drawing/2014/main" val="2520611679"/>
                    </a:ext>
                  </a:extLst>
                </a:gridCol>
                <a:gridCol w="1916625">
                  <a:extLst>
                    <a:ext uri="{9D8B030D-6E8A-4147-A177-3AD203B41FA5}">
                      <a16:colId xmlns:a16="http://schemas.microsoft.com/office/drawing/2014/main" val="3306448925"/>
                    </a:ext>
                  </a:extLst>
                </a:gridCol>
                <a:gridCol w="1916625">
                  <a:extLst>
                    <a:ext uri="{9D8B030D-6E8A-4147-A177-3AD203B41FA5}">
                      <a16:colId xmlns:a16="http://schemas.microsoft.com/office/drawing/2014/main" val="1089171891"/>
                    </a:ext>
                  </a:extLst>
                </a:gridCol>
                <a:gridCol w="1916625">
                  <a:extLst>
                    <a:ext uri="{9D8B030D-6E8A-4147-A177-3AD203B41FA5}">
                      <a16:colId xmlns:a16="http://schemas.microsoft.com/office/drawing/2014/main" val="3199831588"/>
                    </a:ext>
                  </a:extLst>
                </a:gridCol>
                <a:gridCol w="1916625">
                  <a:extLst>
                    <a:ext uri="{9D8B030D-6E8A-4147-A177-3AD203B41FA5}">
                      <a16:colId xmlns:a16="http://schemas.microsoft.com/office/drawing/2014/main" val="4029718214"/>
                    </a:ext>
                  </a:extLst>
                </a:gridCol>
              </a:tblGrid>
              <a:tr h="487445">
                <a:tc grid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Precision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Recall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Accurary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4847533"/>
                  </a:ext>
                </a:extLst>
              </a:tr>
              <a:tr h="618322"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H-</a:t>
                      </a:r>
                      <a:r>
                        <a:rPr lang="en-US" altLang="zh-CN" dirty="0" err="1"/>
                        <a:t>BiLstm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batch_size</a:t>
                      </a:r>
                      <a:r>
                        <a:rPr lang="en-US" altLang="zh-CN" dirty="0"/>
                        <a:t>=8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0.686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0.688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0.695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407870"/>
                  </a:ext>
                </a:extLst>
              </a:tr>
              <a:tr h="618322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batch_size</a:t>
                      </a:r>
                      <a:r>
                        <a:rPr lang="en-US" altLang="zh-CN" dirty="0"/>
                        <a:t>=128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0.731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0.748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0.656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0.651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577399"/>
                  </a:ext>
                </a:extLst>
              </a:tr>
              <a:tr h="618322"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H-</a:t>
                      </a:r>
                      <a:r>
                        <a:rPr lang="en-US" altLang="zh-CN" dirty="0" err="1"/>
                        <a:t>BiLstm</a:t>
                      </a:r>
                      <a:endParaRPr lang="en-US" altLang="zh-CN" dirty="0"/>
                    </a:p>
                    <a:p>
                      <a:pPr algn="l"/>
                      <a:r>
                        <a:rPr lang="en-US" altLang="zh-CN" dirty="0"/>
                        <a:t>(token embedding)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batch_size</a:t>
                      </a:r>
                      <a:r>
                        <a:rPr lang="en-US" altLang="zh-CN" dirty="0"/>
                        <a:t>=8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0.001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0.003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0.005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0.005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123963"/>
                  </a:ext>
                </a:extLst>
              </a:tr>
              <a:tr h="618322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batch_size</a:t>
                      </a:r>
                      <a:r>
                        <a:rPr lang="en-US" altLang="zh-CN" dirty="0"/>
                        <a:t>=128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0.021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90836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矩形 13"/>
          <p:cNvSpPr/>
          <p:nvPr/>
        </p:nvSpPr>
        <p:spPr>
          <a:xfrm>
            <a:off x="0" y="127514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3" name="小说中的人物画像的自动构建"/>
          <p:cNvSpPr txBox="1"/>
          <p:nvPr/>
        </p:nvSpPr>
        <p:spPr>
          <a:xfrm>
            <a:off x="4835277" y="212123"/>
            <a:ext cx="3334246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相似度计算实验</a:t>
            </a:r>
            <a:endParaRPr b="0" dirty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56" name="矩形 9"/>
          <p:cNvGrpSpPr/>
          <p:nvPr/>
        </p:nvGrpSpPr>
        <p:grpSpPr>
          <a:xfrm>
            <a:off x="634999" y="32417"/>
            <a:ext cx="1016001" cy="1016004"/>
            <a:chOff x="0" y="0"/>
            <a:chExt cx="1016000" cy="1016003"/>
          </a:xfrm>
        </p:grpSpPr>
        <p:sp>
          <p:nvSpPr>
            <p:cNvPr id="254" name="正方形"/>
            <p:cNvSpPr/>
            <p:nvPr/>
          </p:nvSpPr>
          <p:spPr>
            <a:xfrm>
              <a:off x="0" y="-1"/>
              <a:ext cx="1016001" cy="1016004"/>
            </a:xfrm>
            <a:prstGeom prst="rect">
              <a:avLst/>
            </a:prstGeom>
            <a:solidFill>
              <a:srgbClr val="00B0E1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55" name="3rd"/>
            <p:cNvSpPr txBox="1"/>
            <p:nvPr/>
          </p:nvSpPr>
          <p:spPr>
            <a:xfrm>
              <a:off x="0" y="9400"/>
              <a:ext cx="1016001" cy="997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 dirty="0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3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CF81092-AAC9-4A6E-B7F1-FF3D66BF4F65}"/>
                  </a:ext>
                </a:extLst>
              </p:cNvPr>
              <p:cNvSpPr txBox="1"/>
              <p:nvPr/>
            </p:nvSpPr>
            <p:spPr>
              <a:xfrm>
                <a:off x="634999" y="1079574"/>
                <a:ext cx="11920713" cy="84125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571500" marR="0" indent="-571500" algn="l" defTabSz="584200" rtl="0" fontAlgn="auto" latinLnBrk="0" hangingPunct="0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CN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rPr>
                  <a:t>实验设置</a:t>
                </a:r>
                <a:r>
                  <a:rPr kumimoji="0" lang="en-US" altLang="zh-CN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rPr>
                  <a:t>(</a:t>
                </a:r>
                <a:r>
                  <a:rPr kumimoji="0" lang="zh-CN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rPr>
                  <a:t>思路</a:t>
                </a:r>
                <a:r>
                  <a:rPr kumimoji="0" lang="en-US" altLang="zh-CN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rPr>
                  <a:t>)</a:t>
                </a:r>
                <a:r>
                  <a:rPr kumimoji="0" lang="zh-CN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rPr>
                  <a:t>：</a:t>
                </a:r>
                <a:endParaRPr kumimoji="0" lang="en-US" altLang="zh-CN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  <a:p>
                <a:pPr marL="1103850" lvl="4" indent="-742950" algn="l">
                  <a:lnSpc>
                    <a:spcPct val="125000"/>
                  </a:lnSpc>
                  <a:buFont typeface="+mj-lt"/>
                  <a:buAutoNum type="arabicPeriod"/>
                </a:pPr>
                <a:r>
                  <a:rPr lang="zh-CN" altLang="en-US" dirty="0"/>
                  <a:t>从</a:t>
                </a:r>
                <a:r>
                  <a:rPr lang="en-US" altLang="zh-CN" dirty="0"/>
                  <a:t>414</a:t>
                </a:r>
                <a:r>
                  <a:rPr lang="zh-CN" altLang="en-US" dirty="0"/>
                  <a:t>套试题中，每套抽取</a:t>
                </a:r>
                <a:r>
                  <a:rPr lang="en-US" altLang="zh-CN" dirty="0"/>
                  <a:t>20</a:t>
                </a:r>
                <a:r>
                  <a:rPr lang="zh-CN" altLang="en-US" dirty="0"/>
                  <a:t>份作文，全部输入分类模型中，得到每份作文的隐藏层表示；</a:t>
                </a:r>
                <a:endParaRPr lang="en-US" altLang="zh-CN" dirty="0"/>
              </a:p>
              <a:p>
                <a:pPr marL="1103850" lvl="4" indent="-742950" algn="l">
                  <a:lnSpc>
                    <a:spcPct val="125000"/>
                  </a:lnSpc>
                  <a:buFont typeface="+mj-lt"/>
                  <a:buAutoNum type="arabicPeriod"/>
                </a:pPr>
                <a:r>
                  <a:rPr kumimoji="0" lang="zh-CN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rPr>
                  <a:t>对每套试题中的</a:t>
                </a:r>
                <a:r>
                  <a:rPr kumimoji="0" lang="en-US" altLang="zh-CN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rPr>
                  <a:t>20</a:t>
                </a:r>
                <a:r>
                  <a:rPr kumimoji="0" lang="zh-CN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rPr>
                  <a:t>份作文的隐藏层表示相互计算余弦相似度，得到每套试题的平均相似度数值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</m:ctrlPr>
                      </m:sSubPr>
                      <m:e>
                        <m:r>
                          <a:rPr kumimoji="0" lang="en-US" altLang="zh-CN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rPr>
                  <a:t>；</a:t>
                </a:r>
                <a:endParaRPr lang="en-US" altLang="zh-CN" dirty="0"/>
              </a:p>
              <a:p>
                <a:pPr marL="1103850" lvl="4" indent="-742950" algn="l">
                  <a:lnSpc>
                    <a:spcPct val="125000"/>
                  </a:lnSpc>
                  <a:buFont typeface="+mj-lt"/>
                  <a:buAutoNum type="arabicPeriod"/>
                </a:pPr>
                <a:r>
                  <a:rPr lang="zh-CN" altLang="en-US" dirty="0"/>
                  <a:t>对每套试题之间计算余弦相似度，分别得到某一套试题和其他试题之间的平均相似度列表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,414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；</a:t>
                </a:r>
                <a:endParaRPr lang="en-US" altLang="zh-CN" dirty="0"/>
              </a:p>
              <a:p>
                <a:pPr marL="1103850" lvl="4" indent="-742950" algn="l">
                  <a:lnSpc>
                    <a:spcPct val="125000"/>
                  </a:lnSpc>
                  <a:buFont typeface="+mj-lt"/>
                  <a:buAutoNum type="arabicPeriod"/>
                </a:pPr>
                <a:r>
                  <a:rPr kumimoji="0" lang="zh-CN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rPr>
                  <a:t>对比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</m:ctrlPr>
                      </m:sSubPr>
                      <m:e>
                        <m:r>
                          <a:rPr kumimoji="0" lang="en-US" altLang="zh-CN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rPr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</m:ctrlPr>
                      </m:sSubPr>
                      <m:e>
                        <m:r>
                          <a:rPr kumimoji="0" lang="en-US" altLang="zh-CN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𝑆</m:t>
                        </m:r>
                      </m:e>
                      <m:sub>
                        <m:r>
                          <a:rPr kumimoji="0" lang="en-US" altLang="zh-CN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rPr>
                  <a:t> 中的排名位置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</m:ctrlPr>
                      </m:sSubPr>
                      <m:e>
                        <m:r>
                          <a:rPr kumimoji="0" lang="en-US" altLang="zh-CN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𝑝</m:t>
                        </m:r>
                      </m:e>
                      <m:sub>
                        <m:r>
                          <a:rPr kumimoji="0" lang="en-US" altLang="zh-CN" sz="3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rPr>
                  <a:t>；</a:t>
                </a:r>
                <a:endParaRPr kumimoji="0" lang="en-US" altLang="zh-CN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  <a:p>
                <a:pPr marL="571500" marR="0" indent="-571500" algn="l" defTabSz="584200" rtl="0" fontAlgn="auto" latinLnBrk="0" hangingPunct="0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实验结果：</a:t>
                </a:r>
                <a:endParaRPr lang="en-US" altLang="zh-CN" dirty="0"/>
              </a:p>
              <a:p>
                <a:pPr marL="1105200" marR="0" indent="-742950" algn="l" defTabSz="584200" rtl="0" fontAlgn="auto" latinLnBrk="0" hangingPunct="0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</a:pPr>
                <a:r>
                  <a:rPr lang="zh-CN" altLang="en-US" dirty="0"/>
                  <a:t>词向量：所有试题的相似度 </a:t>
                </a:r>
                <a14:m>
                  <m:oMath xmlns:m="http://schemas.openxmlformats.org/officeDocument/2006/math">
                    <m:r>
                      <a:rPr lang="en-US" altLang="zh-CN"/>
                      <m:t>𝑠</m:t>
                    </m:r>
                  </m:oMath>
                </a14:m>
                <a:r>
                  <a:rPr lang="zh-CN" altLang="en-US" dirty="0"/>
                  <a:t> 都是最高的；</a:t>
                </a:r>
                <a:endParaRPr lang="en-US" altLang="zh-CN" dirty="0"/>
              </a:p>
              <a:p>
                <a:pPr marL="1105200" marR="0" indent="-742950" algn="l" defTabSz="584200" rtl="0" fontAlgn="auto" latinLnBrk="0" hangingPunct="0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</a:pPr>
                <a:r>
                  <a:rPr lang="zh-CN" altLang="en-US" dirty="0"/>
                  <a:t>字向量：效果很差，</a:t>
                </a:r>
                <a:r>
                  <a:rPr lang="en-US" altLang="zh-CN" dirty="0"/>
                  <a:t>375</a:t>
                </a:r>
                <a:r>
                  <a:rPr lang="zh-CN" altLang="en-US" dirty="0"/>
                  <a:t>套识别不出来；</a:t>
                </a:r>
                <a:endParaRPr kumimoji="0" lang="zh-CN" alt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CF81092-AAC9-4A6E-B7F1-FF3D66BF4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99" y="1079574"/>
                <a:ext cx="11920713" cy="8412559"/>
              </a:xfrm>
              <a:prstGeom prst="rect">
                <a:avLst/>
              </a:prstGeom>
              <a:blipFill>
                <a:blip r:embed="rId2"/>
                <a:stretch>
                  <a:fillRect l="-1738" r="-665" b="-1667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47534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矩形 13"/>
          <p:cNvSpPr/>
          <p:nvPr/>
        </p:nvSpPr>
        <p:spPr>
          <a:xfrm>
            <a:off x="0" y="127514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3" name="小说中的人物画像的自动构建"/>
          <p:cNvSpPr txBox="1"/>
          <p:nvPr/>
        </p:nvSpPr>
        <p:spPr>
          <a:xfrm>
            <a:off x="5159885" y="212123"/>
            <a:ext cx="2685030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相似度计算</a:t>
            </a:r>
            <a:r>
              <a: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grpSp>
        <p:nvGrpSpPr>
          <p:cNvPr id="256" name="矩形 9"/>
          <p:cNvGrpSpPr/>
          <p:nvPr/>
        </p:nvGrpSpPr>
        <p:grpSpPr>
          <a:xfrm>
            <a:off x="634999" y="32417"/>
            <a:ext cx="1016001" cy="1016004"/>
            <a:chOff x="0" y="0"/>
            <a:chExt cx="1016000" cy="1016003"/>
          </a:xfrm>
        </p:grpSpPr>
        <p:sp>
          <p:nvSpPr>
            <p:cNvPr id="254" name="正方形"/>
            <p:cNvSpPr/>
            <p:nvPr/>
          </p:nvSpPr>
          <p:spPr>
            <a:xfrm>
              <a:off x="0" y="-1"/>
              <a:ext cx="1016001" cy="1016004"/>
            </a:xfrm>
            <a:prstGeom prst="rect">
              <a:avLst/>
            </a:prstGeom>
            <a:solidFill>
              <a:srgbClr val="00B0E1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55" name="3rd"/>
            <p:cNvSpPr txBox="1"/>
            <p:nvPr/>
          </p:nvSpPr>
          <p:spPr>
            <a:xfrm>
              <a:off x="0" y="9400"/>
              <a:ext cx="1016001" cy="997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 dirty="0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3</a:t>
              </a:r>
            </a:p>
          </p:txBody>
        </p:sp>
      </p:grp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EEC7A19-2446-4B1B-9F35-0AF87A0BE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043505"/>
              </p:ext>
            </p:extLst>
          </p:nvPr>
        </p:nvGraphicFramePr>
        <p:xfrm>
          <a:off x="634999" y="2428817"/>
          <a:ext cx="11536510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9311">
                  <a:extLst>
                    <a:ext uri="{9D8B030D-6E8A-4147-A177-3AD203B41FA5}">
                      <a16:colId xmlns:a16="http://schemas.microsoft.com/office/drawing/2014/main" val="2413830898"/>
                    </a:ext>
                  </a:extLst>
                </a:gridCol>
                <a:gridCol w="2261882">
                  <a:extLst>
                    <a:ext uri="{9D8B030D-6E8A-4147-A177-3AD203B41FA5}">
                      <a16:colId xmlns:a16="http://schemas.microsoft.com/office/drawing/2014/main" val="3420785282"/>
                    </a:ext>
                  </a:extLst>
                </a:gridCol>
                <a:gridCol w="2205317">
                  <a:extLst>
                    <a:ext uri="{9D8B030D-6E8A-4147-A177-3AD203B41FA5}">
                      <a16:colId xmlns:a16="http://schemas.microsoft.com/office/drawing/2014/main" val="3303830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平均相似度 </a:t>
                      </a:r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排名 </a:t>
                      </a:r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616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latinLnBrk="0"/>
                      <a:r>
                        <a:rPr lang="zh-CN" altLang="zh-CN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生活是七色板，其中蕴含着追梦的艰辛，成功的喜悦，挫折的苦痛，孤独的寂寞</a:t>
                      </a:r>
                      <a:r>
                        <a:rPr lang="en-US" altLang="zh-CN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……</a:t>
                      </a:r>
                      <a:r>
                        <a:rPr lang="zh-CN" altLang="zh-CN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此时你需要看看周围甜蜜的微笑，听听身旁温馨的话语。请以“</a:t>
                      </a:r>
                      <a:r>
                        <a:rPr lang="zh-CN" altLang="zh-CN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生活需要</a:t>
                      </a:r>
                      <a:r>
                        <a:rPr lang="en-US" altLang="zh-CN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__</a:t>
                      </a:r>
                      <a:r>
                        <a:rPr lang="zh-CN" altLang="zh-CN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”为题，写一篇文章。要求：在横线上填上恰当词语（如互助、欢乐、掌声、阳光、理智、感动</a:t>
                      </a:r>
                      <a:r>
                        <a:rPr lang="en-US" altLang="zh-CN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……</a:t>
                      </a:r>
                      <a:r>
                        <a:rPr lang="zh-CN" altLang="zh-CN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），使文题完整。</a:t>
                      </a:r>
                      <a:r>
                        <a:rPr lang="en-US" altLang="zh-CN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o</a:t>
                      </a:r>
                      <a:r>
                        <a:rPr lang="zh-CN" altLang="zh-CN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除诗歌、戏剧外，文体不限，不少于</a:t>
                      </a:r>
                      <a:r>
                        <a:rPr lang="en-US" altLang="zh-CN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600</a:t>
                      </a:r>
                      <a:r>
                        <a:rPr lang="zh-CN" altLang="zh-CN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字。’</a:t>
                      </a:r>
                      <a:endParaRPr lang="zh-CN" altLang="zh-CN" dirty="0">
                        <a:effectLst/>
                      </a:endParaRPr>
                    </a:p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0.0864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57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阅读下面的材料，按要求写一篇文章。青春年少的我们，总是充满着激情与梦想。有的想去观海，有的想去爬山；有的想去北京，有的想去火星；有的想去探索未来，有的想去拥抱世界</a:t>
                      </a:r>
                      <a:r>
                        <a:rPr lang="en-US" altLang="zh-CN" dirty="0"/>
                        <a:t>…….</a:t>
                      </a:r>
                      <a:r>
                        <a:rPr lang="zh-CN" altLang="en-US" dirty="0"/>
                        <a:t>请以“</a:t>
                      </a:r>
                      <a:r>
                        <a:rPr lang="zh-CN" altLang="en-US" b="1" dirty="0"/>
                        <a:t>我想去</a:t>
                      </a:r>
                      <a:r>
                        <a:rPr lang="en-US" altLang="zh-CN" b="1" dirty="0"/>
                        <a:t>__</a:t>
                      </a:r>
                      <a:r>
                        <a:rPr lang="zh-CN" altLang="en-US" dirty="0"/>
                        <a:t>”为题作文。要求：（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）将题目补充完整。（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）除诗歌外，文体不限。（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）字数不少于</a:t>
                      </a:r>
                      <a:r>
                        <a:rPr lang="en-US" altLang="zh-CN" dirty="0"/>
                        <a:t>600</a:t>
                      </a:r>
                      <a:r>
                        <a:rPr lang="zh-CN" altLang="en-US" dirty="0"/>
                        <a:t>字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）题目或正文中如果出现本市人名、地名、校名者，请用</a:t>
                      </a:r>
                      <a:r>
                        <a:rPr lang="en-US" altLang="zh-CN" dirty="0"/>
                        <a:t>&amp;times</a:t>
                      </a:r>
                      <a:r>
                        <a:rPr lang="zh-CN" altLang="en-US" dirty="0"/>
                        <a:t>；</a:t>
                      </a:r>
                      <a:r>
                        <a:rPr lang="en-US" altLang="zh-CN" dirty="0"/>
                        <a:t>&amp;times</a:t>
                      </a:r>
                      <a:r>
                        <a:rPr lang="zh-CN" altLang="en-US" dirty="0"/>
                        <a:t>；代替。（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）不许抄袭套写。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0.1284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94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请你以</a:t>
                      </a:r>
                      <a:r>
                        <a:rPr lang="en-US" altLang="zh-CN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《</a:t>
                      </a:r>
                      <a:r>
                        <a:rPr lang="zh-CN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此刻，我是幸福的</a:t>
                      </a:r>
                      <a:r>
                        <a:rPr lang="en-US" altLang="zh-CN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》</a:t>
                      </a:r>
                      <a:r>
                        <a:rPr lang="zh-CN" alt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或</a:t>
                      </a:r>
                      <a:r>
                        <a:rPr lang="en-US" altLang="zh-CN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《</a:t>
                      </a:r>
                      <a:r>
                        <a:rPr lang="zh-CN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那一刻，我是幸福的</a:t>
                      </a:r>
                      <a:r>
                        <a:rPr lang="en-US" altLang="zh-CN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》</a:t>
                      </a:r>
                      <a:r>
                        <a:rPr lang="zh-CN" alt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为题，自选文体完成作文。提示和要求：（</a:t>
                      </a:r>
                      <a:r>
                        <a:rPr lang="en-US" altLang="zh-CN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zh-CN" alt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）写你最熟悉的内容，表达你的真情实感。（</a:t>
                      </a:r>
                      <a:r>
                        <a:rPr lang="en-US" altLang="zh-CN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2</a:t>
                      </a:r>
                      <a:r>
                        <a:rPr lang="zh-CN" alt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）文中不要出现真实的人名班级名，否则扣分。（</a:t>
                      </a:r>
                      <a:r>
                        <a:rPr lang="en-US" altLang="zh-CN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3</a:t>
                      </a:r>
                      <a:r>
                        <a:rPr lang="zh-CN" alt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）考虑到内容的充实，文章不少于</a:t>
                      </a:r>
                      <a:r>
                        <a:rPr lang="en-US" altLang="zh-CN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500</a:t>
                      </a:r>
                      <a:r>
                        <a:rPr lang="zh-CN" altLang="en-US" sz="1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字。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0.1248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5276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44444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矩形 16"/>
          <p:cNvGrpSpPr/>
          <p:nvPr/>
        </p:nvGrpSpPr>
        <p:grpSpPr>
          <a:xfrm>
            <a:off x="703683" y="2700137"/>
            <a:ext cx="11597435" cy="4662771"/>
            <a:chOff x="0" y="-1"/>
            <a:chExt cx="11597434" cy="4662769"/>
          </a:xfrm>
        </p:grpSpPr>
        <p:pic>
          <p:nvPicPr>
            <p:cNvPr id="257" name="矩形 16" descr="矩形 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58" name="矩形 16"/>
            <p:cNvSpPr txBox="1"/>
            <p:nvPr/>
          </p:nvSpPr>
          <p:spPr>
            <a:xfrm>
              <a:off x="50800" y="50799"/>
              <a:ext cx="11495834" cy="9840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 altLang="en-US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模型迁移到小学作文； 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52" name="矩形 13"/>
          <p:cNvSpPr/>
          <p:nvPr/>
        </p:nvSpPr>
        <p:spPr>
          <a:xfrm>
            <a:off x="0" y="127514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3" name="小说中的人物画像的自动构建"/>
          <p:cNvSpPr txBox="1"/>
          <p:nvPr/>
        </p:nvSpPr>
        <p:spPr>
          <a:xfrm>
            <a:off x="4946625" y="172118"/>
            <a:ext cx="311155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本周要做的事</a:t>
            </a:r>
            <a:r>
              <a: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grpSp>
        <p:nvGrpSpPr>
          <p:cNvPr id="256" name="矩形 9"/>
          <p:cNvGrpSpPr/>
          <p:nvPr/>
        </p:nvGrpSpPr>
        <p:grpSpPr>
          <a:xfrm>
            <a:off x="634999" y="32417"/>
            <a:ext cx="1016001" cy="1016004"/>
            <a:chOff x="0" y="0"/>
            <a:chExt cx="1016000" cy="1016003"/>
          </a:xfrm>
        </p:grpSpPr>
        <p:sp>
          <p:nvSpPr>
            <p:cNvPr id="254" name="正方形"/>
            <p:cNvSpPr/>
            <p:nvPr/>
          </p:nvSpPr>
          <p:spPr>
            <a:xfrm>
              <a:off x="0" y="-1"/>
              <a:ext cx="1016001" cy="1016004"/>
            </a:xfrm>
            <a:prstGeom prst="rect">
              <a:avLst/>
            </a:prstGeom>
            <a:solidFill>
              <a:srgbClr val="00B0E1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55" name="3rd"/>
            <p:cNvSpPr txBox="1"/>
            <p:nvPr/>
          </p:nvSpPr>
          <p:spPr>
            <a:xfrm>
              <a:off x="0" y="9400"/>
              <a:ext cx="1016001" cy="997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042116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279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280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</a:p>
          </p:txBody>
        </p:sp>
        <p:sp>
          <p:nvSpPr>
            <p:cNvPr id="281" name="文本框 37"/>
            <p:cNvSpPr txBox="1"/>
            <p:nvPr/>
          </p:nvSpPr>
          <p:spPr>
            <a:xfrm>
              <a:off x="4775748" y="3810690"/>
              <a:ext cx="3115310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200806</a:t>
              </a:r>
            </a:p>
          </p:txBody>
        </p:sp>
      </p:grpSp>
      <p:grpSp>
        <p:nvGrpSpPr>
          <p:cNvPr id="319" name="成组"/>
          <p:cNvGrpSpPr/>
          <p:nvPr/>
        </p:nvGrpSpPr>
        <p:grpSpPr>
          <a:xfrm>
            <a:off x="1482181" y="2044699"/>
            <a:ext cx="10040439" cy="2087639"/>
            <a:chOff x="0" y="0"/>
            <a:chExt cx="10040437" cy="2087637"/>
          </a:xfrm>
        </p:grpSpPr>
        <p:grpSp>
          <p:nvGrpSpPr>
            <p:cNvPr id="288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285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2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84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T</a:t>
                  </a:r>
                </a:p>
              </p:txBody>
            </p:sp>
          </p:grpSp>
          <p:sp>
            <p:nvSpPr>
              <p:cNvPr id="286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87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294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291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28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0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H</a:t>
                  </a:r>
                </a:p>
              </p:txBody>
            </p:sp>
          </p:grpSp>
          <p:sp>
            <p:nvSpPr>
              <p:cNvPr id="292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3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0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297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295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6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298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9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6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303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01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2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304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05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2" name="组合 37"/>
            <p:cNvGrpSpPr/>
            <p:nvPr/>
          </p:nvGrpSpPr>
          <p:grpSpPr>
            <a:xfrm>
              <a:off x="6836139" y="-1"/>
              <a:ext cx="1495264" cy="2087639"/>
              <a:chOff x="-1" y="-1"/>
              <a:chExt cx="1495262" cy="2087637"/>
            </a:xfrm>
          </p:grpSpPr>
          <p:grpSp>
            <p:nvGrpSpPr>
              <p:cNvPr id="309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307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8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K</a:t>
                  </a:r>
                </a:p>
              </p:txBody>
            </p:sp>
          </p:grpSp>
          <p:sp>
            <p:nvSpPr>
              <p:cNvPr id="310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1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8" name="组合 41"/>
            <p:cNvGrpSpPr/>
            <p:nvPr/>
          </p:nvGrpSpPr>
          <p:grpSpPr>
            <a:xfrm>
              <a:off x="8545175" y="-1"/>
              <a:ext cx="1495263" cy="2087638"/>
              <a:chOff x="-1" y="-1"/>
              <a:chExt cx="1495262" cy="2087636"/>
            </a:xfrm>
          </p:grpSpPr>
          <p:grpSp>
            <p:nvGrpSpPr>
              <p:cNvPr id="315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13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14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S</a:t>
                  </a:r>
                </a:p>
              </p:txBody>
            </p:sp>
          </p:grpSp>
          <p:sp>
            <p:nvSpPr>
              <p:cNvPr id="316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7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604</Words>
  <Application>Microsoft Office PowerPoint</Application>
  <PresentationFormat>自定义</PresentationFormat>
  <Paragraphs>82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DejaVu Sans</vt:lpstr>
      <vt:lpstr>Droid Sans Fallback</vt:lpstr>
      <vt:lpstr>Gubbi</vt:lpstr>
      <vt:lpstr>Helvetica Light</vt:lpstr>
      <vt:lpstr>Arial</vt:lpstr>
      <vt:lpstr>Calibri Light</vt:lpstr>
      <vt:lpstr>Cambria Math</vt:lpstr>
      <vt:lpstr>Helvetica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Qu yuanbin</cp:lastModifiedBy>
  <cp:revision>144</cp:revision>
  <dcterms:created xsi:type="dcterms:W3CDTF">2020-01-02T06:55:47Z</dcterms:created>
  <dcterms:modified xsi:type="dcterms:W3CDTF">2020-08-06T07:57:33Z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