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9" r:id="rId4"/>
    <p:sldId id="260" r:id="rId5"/>
    <p:sldId id="268" r:id="rId6"/>
    <p:sldId id="261" r:id="rId7"/>
    <p:sldId id="269" r:id="rId8"/>
    <p:sldId id="263" r:id="rId9"/>
    <p:sldId id="266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43363" y="3810055"/>
              <a:ext cx="309181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/>
                <a:t>屈原斌</a:t>
              </a: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2019</a:t>
              </a:r>
              <a:r>
                <a:rPr lang="en-US"/>
                <a:t>1010</a:t>
              </a:r>
              <a:endParaRPr lang="en-US"/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上周所做的工作 </a:t>
            </a:r>
            <a:r>
              <a:rPr b="0"/>
              <a:t> </a:t>
            </a:r>
            <a:endParaRPr b="0"/>
          </a:p>
        </p:txBody>
      </p:sp>
      <p:grpSp>
        <p:nvGrpSpPr>
          <p:cNvPr id="222" name="矩形 16"/>
          <p:cNvGrpSpPr/>
          <p:nvPr/>
        </p:nvGrpSpPr>
        <p:grpSpPr>
          <a:xfrm>
            <a:off x="754483" y="2700137"/>
            <a:ext cx="11784760" cy="4662771"/>
            <a:chOff x="50800" y="-1"/>
            <a:chExt cx="11784759" cy="4662769"/>
          </a:xfrm>
        </p:grpSpPr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003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1.</a:t>
              </a:r>
              <a:r>
                <a:rPr lang="en-US"/>
                <a:t>GPT2-Chinese </a:t>
              </a:r>
              <a:r>
                <a:rPr lang="zh-CN" altLang="en-US">
                  <a:ea typeface="宋体" charset="0"/>
                </a:rPr>
                <a:t>学习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2.</a:t>
              </a:r>
              <a:r>
                <a:rPr lang="zh-CN">
                  <a:ea typeface="宋体" charset="0"/>
                </a:rPr>
                <a:t>网易云音乐数据爬取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3.</a:t>
              </a:r>
              <a:r>
                <a:rPr lang="zh-CN">
                  <a:ea typeface="宋体" charset="0"/>
                </a:rPr>
                <a:t>论文阅读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38125" y="-1"/>
              <a:ext cx="11597434" cy="4662769"/>
            </a:xfrm>
            <a:prstGeom prst="rect">
              <a:avLst/>
            </a:prstGeom>
            <a:effectLst/>
          </p:spPr>
        </p:pic>
      </p:grpSp>
      <p:sp>
        <p:nvSpPr>
          <p:cNvPr id="223" name="批准"/>
          <p:cNvSpPr/>
          <p:nvPr/>
        </p:nvSpPr>
        <p:spPr>
          <a:xfrm>
            <a:off x="11500167" y="3256043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铁路平交道"/>
          <p:cNvSpPr/>
          <p:nvPr/>
        </p:nvSpPr>
        <p:spPr>
          <a:xfrm>
            <a:off x="11492229" y="5010360"/>
            <a:ext cx="507144" cy="507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44" y="0"/>
                  <a:pt x="0" y="4844"/>
                  <a:pt x="0" y="10799"/>
                </a:cubicBezTo>
                <a:cubicBezTo>
                  <a:pt x="0" y="16754"/>
                  <a:pt x="4844" y="21600"/>
                  <a:pt x="10799" y="21600"/>
                </a:cubicBezTo>
                <a:cubicBezTo>
                  <a:pt x="16754" y="21600"/>
                  <a:pt x="21600" y="16754"/>
                  <a:pt x="21600" y="10799"/>
                </a:cubicBezTo>
                <a:cubicBezTo>
                  <a:pt x="21600" y="4844"/>
                  <a:pt x="16754" y="0"/>
                  <a:pt x="10799" y="0"/>
                </a:cubicBezTo>
                <a:close/>
                <a:moveTo>
                  <a:pt x="10799" y="792"/>
                </a:moveTo>
                <a:cubicBezTo>
                  <a:pt x="13009" y="792"/>
                  <a:pt x="15054" y="1511"/>
                  <a:pt x="16712" y="2729"/>
                </a:cubicBezTo>
                <a:lnTo>
                  <a:pt x="10799" y="8641"/>
                </a:lnTo>
                <a:lnTo>
                  <a:pt x="4888" y="2729"/>
                </a:lnTo>
                <a:cubicBezTo>
                  <a:pt x="6546" y="1511"/>
                  <a:pt x="8589" y="792"/>
                  <a:pt x="10799" y="792"/>
                </a:cubicBezTo>
                <a:close/>
                <a:moveTo>
                  <a:pt x="2729" y="4888"/>
                </a:moveTo>
                <a:lnTo>
                  <a:pt x="8641" y="10799"/>
                </a:lnTo>
                <a:lnTo>
                  <a:pt x="2729" y="16712"/>
                </a:lnTo>
                <a:cubicBezTo>
                  <a:pt x="1511" y="15054"/>
                  <a:pt x="792" y="13009"/>
                  <a:pt x="792" y="10799"/>
                </a:cubicBezTo>
                <a:cubicBezTo>
                  <a:pt x="792" y="8589"/>
                  <a:pt x="1511" y="6546"/>
                  <a:pt x="2729" y="4888"/>
                </a:cubicBezTo>
                <a:close/>
                <a:moveTo>
                  <a:pt x="18871" y="4888"/>
                </a:moveTo>
                <a:cubicBezTo>
                  <a:pt x="20089" y="6546"/>
                  <a:pt x="20808" y="8589"/>
                  <a:pt x="20808" y="10799"/>
                </a:cubicBezTo>
                <a:cubicBezTo>
                  <a:pt x="20808" y="13009"/>
                  <a:pt x="20089" y="15054"/>
                  <a:pt x="18871" y="16712"/>
                </a:cubicBezTo>
                <a:lnTo>
                  <a:pt x="12959" y="10799"/>
                </a:lnTo>
                <a:lnTo>
                  <a:pt x="18871" y="4888"/>
                </a:lnTo>
                <a:close/>
                <a:moveTo>
                  <a:pt x="10799" y="12959"/>
                </a:moveTo>
                <a:lnTo>
                  <a:pt x="16712" y="18871"/>
                </a:lnTo>
                <a:cubicBezTo>
                  <a:pt x="15054" y="20089"/>
                  <a:pt x="13009" y="20808"/>
                  <a:pt x="10799" y="20808"/>
                </a:cubicBezTo>
                <a:cubicBezTo>
                  <a:pt x="8589" y="20808"/>
                  <a:pt x="6546" y="20089"/>
                  <a:pt x="4888" y="18871"/>
                </a:cubicBezTo>
                <a:lnTo>
                  <a:pt x="10799" y="12959"/>
                </a:lnTo>
                <a:close/>
              </a:path>
            </a:pathLst>
          </a:cu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完成情况"/>
          <p:cNvSpPr txBox="1"/>
          <p:nvPr/>
        </p:nvSpPr>
        <p:spPr>
          <a:xfrm>
            <a:off x="10952050" y="1902254"/>
            <a:ext cx="15875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完成情况</a:t>
            </a:r>
          </a:p>
        </p:txBody>
      </p:sp>
      <p:sp>
        <p:nvSpPr>
          <p:cNvPr id="226" name="批准"/>
          <p:cNvSpPr/>
          <p:nvPr/>
        </p:nvSpPr>
        <p:spPr>
          <a:xfrm>
            <a:off x="11500167" y="4154951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341249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/>
              <a:t>GPT2-Chinese</a:t>
            </a:r>
            <a:r>
              <a:rPr b="0"/>
              <a:t> </a:t>
            </a:r>
            <a:endParaRPr b="0"/>
          </a:p>
        </p:txBody>
      </p:sp>
      <p:sp>
        <p:nvSpPr>
          <p:cNvPr id="234" name="矩形 16"/>
          <p:cNvSpPr txBox="1"/>
          <p:nvPr/>
        </p:nvSpPr>
        <p:spPr>
          <a:xfrm>
            <a:off x="754380" y="2750820"/>
            <a:ext cx="11496040" cy="378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18" tIns="45718" rIns="45718" bIns="45718" numCol="1" anchor="t">
            <a:spAutoFit/>
          </a:bodyPr>
          <a:lstStyle/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</a:t>
            </a:r>
            <a:r>
              <a:rPr lang="zh-CN">
                <a:ea typeface="宋体" charset="0"/>
              </a:rPr>
              <a:t>小说训练部分</a:t>
            </a:r>
            <a:endParaRPr lang="zh-CN">
              <a:ea typeface="宋体" charset="0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>
              <a:ea typeface="宋体" charset="0"/>
            </a:endParaRPr>
          </a:p>
          <a:p>
            <a:pPr marL="1028700" marR="457200" lvl="1" indent="-571500" algn="l" defTabSz="266700">
              <a:lnSpc>
                <a:spcPct val="120000"/>
              </a:lnSpc>
              <a:buFont typeface="Wingdings" panose="05000000000000000000" charset="0"/>
              <a:buChar char="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>
                <a:ea typeface="宋体" charset="0"/>
              </a:rPr>
              <a:t>语料：斗破苍穹</a:t>
            </a:r>
            <a:endParaRPr lang="zh-CN">
              <a:ea typeface="宋体" charset="0"/>
            </a:endParaRPr>
          </a:p>
          <a:p>
            <a:pPr marL="1028700" marR="457200" lvl="1" indent="-571500" algn="l" defTabSz="266700">
              <a:lnSpc>
                <a:spcPct val="120000"/>
              </a:lnSpc>
              <a:buFont typeface="Wingdings" panose="05000000000000000000" charset="0"/>
              <a:buChar char="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>
                <a:ea typeface="宋体" charset="0"/>
              </a:rPr>
              <a:t>大小：</a:t>
            </a:r>
            <a:r>
              <a:rPr lang="en-US" altLang="zh-CN">
                <a:ea typeface="宋体" charset="0"/>
              </a:rPr>
              <a:t>8W+</a:t>
            </a:r>
            <a:r>
              <a:rPr lang="zh-CN" altLang="en-US">
                <a:ea typeface="宋体" charset="0"/>
              </a:rPr>
              <a:t>行，</a:t>
            </a:r>
            <a:r>
              <a:rPr lang="en-US" altLang="zh-CN">
                <a:ea typeface="宋体" charset="0"/>
              </a:rPr>
              <a:t>16.1M</a:t>
            </a: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/>
              <a:t>	</a:t>
            </a:r>
            <a:endParaRPr lang="en-US"/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0"/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341249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/>
              <a:t>GPT2-Chinese</a:t>
            </a:r>
            <a:r>
              <a:rPr b="0"/>
              <a:t> </a:t>
            </a:r>
            <a:endParaRPr b="0"/>
          </a:p>
        </p:txBody>
      </p:sp>
      <p:sp>
        <p:nvSpPr>
          <p:cNvPr id="234" name="矩形 16"/>
          <p:cNvSpPr txBox="1"/>
          <p:nvPr/>
        </p:nvSpPr>
        <p:spPr>
          <a:xfrm>
            <a:off x="755015" y="1402080"/>
            <a:ext cx="11496040" cy="2082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18" tIns="45718" rIns="45718" bIns="45718" numCol="1" anchor="t">
            <a:spAutoFit/>
          </a:bodyPr>
          <a:lstStyle/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sz="3600">
                <a:ea typeface="宋体" charset="0"/>
              </a:rPr>
              <a:t>运行结果</a:t>
            </a:r>
            <a:endParaRPr lang="zh-CN" sz="3600">
              <a:ea typeface="宋体" charset="0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600">
              <a:ea typeface="宋体" charset="0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600"/>
              <a:t>	</a:t>
            </a:r>
            <a:endParaRPr lang="en-US" sz="3600"/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pic>
        <p:nvPicPr>
          <p:cNvPr id="4" name="图片 3" descr="GPT_doupo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2319655"/>
            <a:ext cx="10058400" cy="1487170"/>
          </a:xfrm>
          <a:prstGeom prst="rect">
            <a:avLst/>
          </a:prstGeom>
        </p:spPr>
      </p:pic>
      <p:pic>
        <p:nvPicPr>
          <p:cNvPr id="6" name="图片 5" descr="GPT_doupo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65" y="3991610"/>
            <a:ext cx="10057765" cy="1257935"/>
          </a:xfrm>
          <a:prstGeom prst="rect">
            <a:avLst/>
          </a:prstGeom>
        </p:spPr>
      </p:pic>
      <p:pic>
        <p:nvPicPr>
          <p:cNvPr id="7" name="图片 6" descr="GPT_doupo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5435600"/>
            <a:ext cx="10058400" cy="1416050"/>
          </a:xfrm>
          <a:prstGeom prst="rect">
            <a:avLst/>
          </a:prstGeom>
        </p:spPr>
      </p:pic>
      <p:pic>
        <p:nvPicPr>
          <p:cNvPr id="8" name="图片 7" descr="GPT_doupo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565" y="7097395"/>
            <a:ext cx="10057765" cy="12312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329311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/>
              <a:t>GPT2-Chinese</a:t>
            </a:r>
            <a:endParaRPr lang="en-US" b="0"/>
          </a:p>
        </p:txBody>
      </p:sp>
      <p:sp>
        <p:nvSpPr>
          <p:cNvPr id="241" name="矩形 16"/>
          <p:cNvSpPr txBox="1"/>
          <p:nvPr/>
        </p:nvSpPr>
        <p:spPr>
          <a:xfrm>
            <a:off x="754380" y="2750820"/>
            <a:ext cx="11496040" cy="23056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18" tIns="45718" rIns="45718" bIns="45718" numCol="1" anchor="t">
            <a:spAutoFit/>
          </a:bodyPr>
          <a:lstStyle/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</a:t>
            </a:r>
            <a:r>
              <a:rPr lang="zh-CN">
                <a:ea typeface="宋体" charset="0"/>
              </a:rPr>
              <a:t>古诗训练部分</a:t>
            </a:r>
          </a:p>
          <a:p>
            <a:pPr marL="1028700" marR="457200" lvl="1" indent="-571500" algn="l" defTabSz="266700">
              <a:lnSpc>
                <a:spcPct val="120000"/>
              </a:lnSpc>
              <a:buFont typeface="Arial" panose="02080604020202020204" pitchFamily="34" charset="0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>
                <a:ea typeface="宋体" charset="0"/>
              </a:rPr>
              <a:t>语料：古诗词</a:t>
            </a:r>
            <a:endParaRPr lang="zh-CN">
              <a:ea typeface="宋体" charset="0"/>
            </a:endParaRPr>
          </a:p>
          <a:p>
            <a:pPr marL="1028700" marR="457200" lvl="1" indent="-571500" algn="l" defTabSz="266700">
              <a:lnSpc>
                <a:spcPct val="120000"/>
              </a:lnSpc>
              <a:buFont typeface="Arial" panose="02080604020202020204" pitchFamily="34" charset="0"/>
              <a:buChar char="•"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>
                <a:ea typeface="宋体" charset="0"/>
              </a:rPr>
              <a:t>大小：共</a:t>
            </a:r>
            <a:r>
              <a:rPr lang="en-US" altLang="zh-CN">
                <a:ea typeface="宋体" charset="0"/>
              </a:rPr>
              <a:t>85W+</a:t>
            </a:r>
            <a:r>
              <a:rPr lang="zh-CN" altLang="en-US">
                <a:ea typeface="宋体" charset="0"/>
              </a:rPr>
              <a:t>行，</a:t>
            </a:r>
            <a:r>
              <a:rPr lang="en-US" altLang="zh-CN">
                <a:ea typeface="宋体" charset="0"/>
              </a:rPr>
              <a:t>187M</a:t>
            </a:r>
            <a:endParaRPr lang="en-US" altLang="zh-CN">
              <a:ea typeface="宋体" charset="0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70358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0"/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341249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/>
              <a:t>GPT2-Chinese</a:t>
            </a:r>
            <a:r>
              <a:rPr b="0"/>
              <a:t> </a:t>
            </a:r>
            <a:endParaRPr b="0"/>
          </a:p>
        </p:txBody>
      </p:sp>
      <p:sp>
        <p:nvSpPr>
          <p:cNvPr id="234" name="矩形 16"/>
          <p:cNvSpPr txBox="1"/>
          <p:nvPr/>
        </p:nvSpPr>
        <p:spPr>
          <a:xfrm>
            <a:off x="755015" y="1402080"/>
            <a:ext cx="11496040" cy="2082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18" tIns="45718" rIns="45718" bIns="45718" numCol="1" anchor="t">
            <a:spAutoFit/>
          </a:bodyPr>
          <a:lstStyle/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sz="3600">
                <a:ea typeface="宋体" charset="0"/>
              </a:rPr>
              <a:t>运行结果</a:t>
            </a:r>
            <a:endParaRPr lang="zh-CN" sz="3600">
              <a:ea typeface="宋体" charset="0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600">
              <a:ea typeface="宋体" charset="0"/>
            </a:endParaRPr>
          </a:p>
          <a:p>
            <a:pPr marR="457200" indent="304800" algn="l" defTabSz="266700">
              <a:lnSpc>
                <a:spcPct val="120000"/>
              </a:lnSpc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600"/>
              <a:t>	</a:t>
            </a:r>
            <a:endParaRPr lang="en-US" sz="3600"/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pic>
        <p:nvPicPr>
          <p:cNvPr id="2" name="图片 1" descr="古诗词生成s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2896870"/>
            <a:ext cx="10058400" cy="3959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本周要做的事 </a:t>
            </a:r>
            <a:r>
              <a:rPr b="0"/>
              <a:t> </a:t>
            </a:r>
            <a:endParaRPr b="0"/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59" name="矩形 16"/>
          <p:cNvGrpSpPr/>
          <p:nvPr/>
        </p:nvGrpSpPr>
        <p:grpSpPr>
          <a:xfrm>
            <a:off x="635103" y="2662037"/>
            <a:ext cx="11615215" cy="5071110"/>
            <a:chOff x="-68580" y="-38101"/>
            <a:chExt cx="11615214" cy="5071108"/>
          </a:xfrm>
        </p:grpSpPr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1.</a:t>
              </a:r>
              <a:r>
                <a:rPr lang="zh-CN">
                  <a:ea typeface="宋体" charset="0"/>
                </a:rPr>
                <a:t>继续看</a:t>
              </a:r>
              <a:r>
                <a:rPr lang="en-US" altLang="zh-CN">
                  <a:ea typeface="宋体" charset="0"/>
                </a:rPr>
                <a:t>GPT2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2.</a:t>
              </a:r>
              <a:r>
                <a:rPr lang="zh-CN">
                  <a:ea typeface="宋体" charset="0"/>
                </a:rPr>
                <a:t>看论文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3.</a:t>
              </a:r>
              <a:r>
                <a:rPr lang="zh-CN">
                  <a:ea typeface="宋体" charset="0"/>
                </a:rPr>
                <a:t>爬取网易云音乐数据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-68580" y="-38101"/>
              <a:ext cx="11597434" cy="466276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42728" y="3821485"/>
              <a:ext cx="309181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/>
                <a:t>屈原斌</a:t>
              </a: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2019</a:t>
              </a:r>
              <a:r>
                <a:rPr lang="en-US"/>
                <a:t>1010</a:t>
              </a:r>
              <a:endParaRPr lang="en-US"/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/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3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Calibri</vt:lpstr>
      <vt:lpstr>Helvetica</vt:lpstr>
      <vt:lpstr>Helvetica Light</vt:lpstr>
      <vt:lpstr>Helvetica Neue</vt:lpstr>
      <vt:lpstr>Times New Roman</vt:lpstr>
      <vt:lpstr>微软雅黑</vt:lpstr>
      <vt:lpstr>Abyssinica SIL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43</cp:revision>
  <dcterms:created xsi:type="dcterms:W3CDTF">2019-10-10T11:31:08Z</dcterms:created>
  <dcterms:modified xsi:type="dcterms:W3CDTF">2019-10-10T11:31:08Z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