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60" r:id="rId4"/>
    <p:sldId id="267" r:id="rId5"/>
    <p:sldId id="263" r:id="rId6"/>
    <p:sldId id="266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717" y="5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2020.03.19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Gubbi" panose="00000400000000000000" charset="0"/>
        <a:ea typeface="Gubbi" panose="00000400000000000000" charset="0"/>
        <a:cs typeface="Gubbi" panose="00000400000000000000" charset="0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1pPr>
            <a:lvl2pPr marL="741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2pPr>
            <a:lvl3pPr marL="1185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3pPr>
            <a:lvl4pPr marL="1630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4pPr>
            <a:lvl5pPr marL="2074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>
            <a:spLocks noGrp="1"/>
          </p:cNvSpPr>
          <p:nvPr>
            <p:ph type="body" sz="quarter" idx="13"/>
          </p:nvPr>
        </p:nvSpPr>
        <p:spPr>
          <a:xfrm>
            <a:off x="1270000" y="4222748"/>
            <a:ext cx="10464800" cy="77470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6"/>
          <p:cNvGrpSpPr/>
          <p:nvPr/>
        </p:nvGrpSpPr>
        <p:grpSpPr>
          <a:xfrm>
            <a:off x="4121943" y="2872966"/>
            <a:ext cx="9501267" cy="7327469"/>
            <a:chOff x="0" y="-1"/>
            <a:chExt cx="9501266" cy="7327468"/>
          </a:xfrm>
        </p:grpSpPr>
        <p:sp>
          <p:nvSpPr>
            <p:cNvPr id="117" name="Donut 7"/>
            <p:cNvSpPr/>
            <p:nvPr/>
          </p:nvSpPr>
          <p:spPr>
            <a:xfrm rot="6104502">
              <a:off x="7092881" y="2594061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8" name="Donut 8"/>
            <p:cNvSpPr/>
            <p:nvPr/>
          </p:nvSpPr>
          <p:spPr>
            <a:xfrm rot="6104502">
              <a:off x="8288865" y="1580380"/>
              <a:ext cx="1110982" cy="1110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9" name="Donut 9"/>
            <p:cNvSpPr/>
            <p:nvPr/>
          </p:nvSpPr>
          <p:spPr>
            <a:xfrm rot="6104502">
              <a:off x="1088951" y="4270574"/>
              <a:ext cx="2801180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0" name="Donut 10"/>
            <p:cNvSpPr/>
            <p:nvPr/>
          </p:nvSpPr>
          <p:spPr>
            <a:xfrm rot="6104502">
              <a:off x="6427731" y="4883078"/>
              <a:ext cx="1146465" cy="1146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1" name="Donut 11"/>
            <p:cNvSpPr/>
            <p:nvPr/>
          </p:nvSpPr>
          <p:spPr>
            <a:xfrm rot="6104502">
              <a:off x="7910484" y="1091219"/>
              <a:ext cx="891040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2" name="Oval 12"/>
            <p:cNvSpPr/>
            <p:nvPr/>
          </p:nvSpPr>
          <p:spPr>
            <a:xfrm rot="6104502">
              <a:off x="7884413" y="250290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3" name="Oval 13"/>
            <p:cNvSpPr/>
            <p:nvPr/>
          </p:nvSpPr>
          <p:spPr>
            <a:xfrm rot="6104502">
              <a:off x="7599508" y="1771720"/>
              <a:ext cx="333693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4" name="Donut 14"/>
            <p:cNvSpPr/>
            <p:nvPr/>
          </p:nvSpPr>
          <p:spPr>
            <a:xfrm rot="20504502">
              <a:off x="4579474" y="3431887"/>
              <a:ext cx="1896842" cy="1896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5" name="Donut 15"/>
            <p:cNvSpPr/>
            <p:nvPr/>
          </p:nvSpPr>
          <p:spPr>
            <a:xfrm rot="20504502">
              <a:off x="2243532" y="4018217"/>
              <a:ext cx="1415660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6" name="Oval 16"/>
            <p:cNvSpPr/>
            <p:nvPr/>
          </p:nvSpPr>
          <p:spPr>
            <a:xfrm rot="20504502">
              <a:off x="3457868" y="4575819"/>
              <a:ext cx="734395" cy="734395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7" name="Oval 17"/>
            <p:cNvSpPr/>
            <p:nvPr/>
          </p:nvSpPr>
          <p:spPr>
            <a:xfrm rot="20504502">
              <a:off x="5294985" y="3143584"/>
              <a:ext cx="571835" cy="571837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8" name="Donut 18"/>
            <p:cNvSpPr/>
            <p:nvPr/>
          </p:nvSpPr>
          <p:spPr>
            <a:xfrm rot="20504502">
              <a:off x="3635273" y="3612869"/>
              <a:ext cx="2801181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9" name="Donut 19"/>
            <p:cNvSpPr/>
            <p:nvPr/>
          </p:nvSpPr>
          <p:spPr>
            <a:xfrm rot="20504502">
              <a:off x="5861456" y="4102694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0" name="Donut 20"/>
            <p:cNvSpPr/>
            <p:nvPr/>
          </p:nvSpPr>
          <p:spPr>
            <a:xfrm rot="20504502">
              <a:off x="5992777" y="3103070"/>
              <a:ext cx="891040" cy="89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1" name="Donut 21"/>
            <p:cNvSpPr/>
            <p:nvPr/>
          </p:nvSpPr>
          <p:spPr>
            <a:xfrm rot="20504502">
              <a:off x="7767457" y="4392908"/>
              <a:ext cx="1146463" cy="114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2" name="Oval 22"/>
            <p:cNvSpPr/>
            <p:nvPr/>
          </p:nvSpPr>
          <p:spPr>
            <a:xfrm rot="20504502">
              <a:off x="3599410" y="3484358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3" name="Oval 23"/>
            <p:cNvSpPr/>
            <p:nvPr/>
          </p:nvSpPr>
          <p:spPr>
            <a:xfrm rot="20504502">
              <a:off x="84594" y="467187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4" name="Oval 24"/>
            <p:cNvSpPr/>
            <p:nvPr/>
          </p:nvSpPr>
          <p:spPr>
            <a:xfrm rot="20504502">
              <a:off x="2789868" y="4523135"/>
              <a:ext cx="333695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5" name="Oval 25"/>
            <p:cNvSpPr/>
            <p:nvPr/>
          </p:nvSpPr>
          <p:spPr>
            <a:xfrm rot="20504502">
              <a:off x="5827748" y="2691140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6" name="Donut 26"/>
            <p:cNvSpPr/>
            <p:nvPr/>
          </p:nvSpPr>
          <p:spPr>
            <a:xfrm rot="10604502">
              <a:off x="6994691" y="4029383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7" name="Donut 27"/>
            <p:cNvSpPr/>
            <p:nvPr/>
          </p:nvSpPr>
          <p:spPr>
            <a:xfrm rot="10604502">
              <a:off x="8147904" y="197241"/>
              <a:ext cx="1110983" cy="1110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8" name="Oval 28"/>
            <p:cNvSpPr/>
            <p:nvPr/>
          </p:nvSpPr>
          <p:spPr>
            <a:xfrm rot="10604502">
              <a:off x="8556803" y="15787"/>
              <a:ext cx="571835" cy="57183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9" name="Donut 29"/>
            <p:cNvSpPr/>
            <p:nvPr/>
          </p:nvSpPr>
          <p:spPr>
            <a:xfrm rot="10604502">
              <a:off x="6411037" y="1904684"/>
              <a:ext cx="2801180" cy="2801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0" name="Donut 30"/>
            <p:cNvSpPr/>
            <p:nvPr/>
          </p:nvSpPr>
          <p:spPr>
            <a:xfrm rot="10604502">
              <a:off x="7355189" y="1561337"/>
              <a:ext cx="891041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1" name="Donut 31"/>
            <p:cNvSpPr/>
            <p:nvPr/>
          </p:nvSpPr>
          <p:spPr>
            <a:xfrm rot="10604502">
              <a:off x="409978" y="4779415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2" name="Oval 32"/>
            <p:cNvSpPr/>
            <p:nvPr/>
          </p:nvSpPr>
          <p:spPr>
            <a:xfrm rot="10604502">
              <a:off x="8162286" y="1392552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3" name="Oval 33"/>
            <p:cNvSpPr/>
            <p:nvPr/>
          </p:nvSpPr>
          <p:spPr>
            <a:xfrm rot="10604502">
              <a:off x="4503480" y="4621305"/>
              <a:ext cx="643421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4" name="Oval 34"/>
            <p:cNvSpPr/>
            <p:nvPr/>
          </p:nvSpPr>
          <p:spPr>
            <a:xfrm rot="10604502">
              <a:off x="848126" y="4198304"/>
              <a:ext cx="333693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996754" y="7829891"/>
            <a:ext cx="323355" cy="338833"/>
          </a:xfrm>
          <a:prstGeom prst="rect">
            <a:avLst/>
          </a:prstGeom>
        </p:spPr>
        <p:txBody>
          <a:bodyPr lIns="48766" tIns="48766" rIns="48766" bIns="48766" anchor="ctr"/>
          <a:lstStyle>
            <a:lvl1pPr algn="r" defTabSz="1300480">
              <a:defRPr sz="1600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4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155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156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</a:p>
          </p:txBody>
        </p:sp>
        <p:sp>
          <p:nvSpPr>
            <p:cNvPr id="157" name="文本框 37"/>
            <p:cNvSpPr txBox="1"/>
            <p:nvPr/>
          </p:nvSpPr>
          <p:spPr>
            <a:xfrm>
              <a:off x="4797338" y="3787195"/>
              <a:ext cx="2983865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</a:t>
              </a:r>
              <a:r>
                <a:rPr lang="en-US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200319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</p:grpSp>
      <p:grpSp>
        <p:nvGrpSpPr>
          <p:cNvPr id="195" name="成组"/>
          <p:cNvGrpSpPr/>
          <p:nvPr/>
        </p:nvGrpSpPr>
        <p:grpSpPr>
          <a:xfrm>
            <a:off x="1482181" y="2043730"/>
            <a:ext cx="10040438" cy="2087638"/>
            <a:chOff x="0" y="0"/>
            <a:chExt cx="10040436" cy="2087637"/>
          </a:xfrm>
        </p:grpSpPr>
        <p:grpSp>
          <p:nvGrpSpPr>
            <p:cNvPr id="164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161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15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0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</a:p>
              </p:txBody>
            </p:sp>
          </p:grpSp>
          <p:sp>
            <p:nvSpPr>
              <p:cNvPr id="162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3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0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167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65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6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E</a:t>
                  </a:r>
                </a:p>
              </p:txBody>
            </p:sp>
          </p:grpSp>
          <p:sp>
            <p:nvSpPr>
              <p:cNvPr id="168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9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6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173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171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2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W</a:t>
                  </a:r>
                </a:p>
              </p:txBody>
            </p:sp>
          </p:grpSp>
          <p:sp>
            <p:nvSpPr>
              <p:cNvPr id="174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75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2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179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77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8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D</a:t>
                  </a:r>
                </a:p>
              </p:txBody>
            </p:sp>
          </p:grpSp>
          <p:sp>
            <p:nvSpPr>
              <p:cNvPr id="180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1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8" name="组合 37"/>
            <p:cNvGrpSpPr/>
            <p:nvPr/>
          </p:nvGrpSpPr>
          <p:grpSpPr>
            <a:xfrm>
              <a:off x="6836138" y="-1"/>
              <a:ext cx="1495264" cy="2087639"/>
              <a:chOff x="-1" y="-1"/>
              <a:chExt cx="1495262" cy="2087637"/>
            </a:xfrm>
          </p:grpSpPr>
          <p:grpSp>
            <p:nvGrpSpPr>
              <p:cNvPr id="185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84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</a:p>
              </p:txBody>
            </p:sp>
          </p:grpSp>
          <p:sp>
            <p:nvSpPr>
              <p:cNvPr id="186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7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94" name="组合 41"/>
            <p:cNvGrpSpPr/>
            <p:nvPr/>
          </p:nvGrpSpPr>
          <p:grpSpPr>
            <a:xfrm>
              <a:off x="8545174" y="-1"/>
              <a:ext cx="1495263" cy="2087638"/>
              <a:chOff x="-1" y="-1"/>
              <a:chExt cx="1495262" cy="2087636"/>
            </a:xfrm>
          </p:grpSpPr>
          <p:grpSp>
            <p:nvGrpSpPr>
              <p:cNvPr id="191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89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90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Y</a:t>
                  </a:r>
                </a:p>
              </p:txBody>
            </p:sp>
          </p:grpSp>
          <p:sp>
            <p:nvSpPr>
              <p:cNvPr id="192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93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矩形 16"/>
          <p:cNvGrpSpPr/>
          <p:nvPr/>
        </p:nvGrpSpPr>
        <p:grpSpPr>
          <a:xfrm>
            <a:off x="703683" y="2700137"/>
            <a:ext cx="11597435" cy="4933030"/>
            <a:chOff x="0" y="-1"/>
            <a:chExt cx="11597434" cy="4933028"/>
          </a:xfrm>
        </p:grpSpPr>
        <p:pic>
          <p:nvPicPr>
            <p:cNvPr id="211" name="矩形 16" descr="矩形 1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12" name="矩形 16"/>
            <p:cNvSpPr txBox="1"/>
            <p:nvPr/>
          </p:nvSpPr>
          <p:spPr>
            <a:xfrm>
              <a:off x="50800" y="50799"/>
              <a:ext cx="11495834" cy="488222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en-US" altLang="zh-CN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Metapher 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代码；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看论文。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06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07" name="小说中的人物画像的自动构建"/>
          <p:cNvSpPr txBox="1"/>
          <p:nvPr/>
        </p:nvSpPr>
        <p:spPr>
          <a:xfrm>
            <a:off x="4718025" y="212759"/>
            <a:ext cx="355600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上周所做的工作 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grpSp>
        <p:nvGrpSpPr>
          <p:cNvPr id="210" name="矩形 3"/>
          <p:cNvGrpSpPr/>
          <p:nvPr/>
        </p:nvGrpSpPr>
        <p:grpSpPr>
          <a:xfrm>
            <a:off x="633656" y="32418"/>
            <a:ext cx="1016141" cy="1016002"/>
            <a:chOff x="-8187" y="-1"/>
            <a:chExt cx="1016140" cy="1016000"/>
          </a:xfrm>
        </p:grpSpPr>
        <p:sp>
          <p:nvSpPr>
            <p:cNvPr id="208" name="正方形"/>
            <p:cNvSpPr/>
            <p:nvPr/>
          </p:nvSpPr>
          <p:spPr>
            <a:xfrm rot="21584409">
              <a:off x="2214" y="2251"/>
              <a:ext cx="995431" cy="1011496"/>
            </a:xfrm>
            <a:prstGeom prst="rect">
              <a:avLst/>
            </a:prstGeom>
            <a:solidFill>
              <a:srgbClr val="72B54C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09" name="1st"/>
            <p:cNvSpPr txBox="1"/>
            <p:nvPr/>
          </p:nvSpPr>
          <p:spPr>
            <a:xfrm rot="21584409">
              <a:off x="-6002" y="14421"/>
              <a:ext cx="1011769" cy="966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0</a:t>
              </a: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467337" y="212123"/>
            <a:ext cx="238848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372DBE-3D17-4C84-9FC9-4B5DF8C52629}"/>
              </a:ext>
            </a:extLst>
          </p:cNvPr>
          <p:cNvSpPr txBox="1"/>
          <p:nvPr/>
        </p:nvSpPr>
        <p:spPr>
          <a:xfrm>
            <a:off x="983343" y="2805140"/>
            <a:ext cx="8244115" cy="287258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1.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模型：</a:t>
            </a:r>
            <a:r>
              <a:rPr kumimoji="0" lang="en-US" altLang="zh-CN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BertFor</a:t>
            </a:r>
            <a:r>
              <a:rPr lang="en-US" altLang="zh-CN" dirty="0" err="1"/>
              <a:t>TokenClassification</a:t>
            </a:r>
            <a:r>
              <a:rPr lang="en-US" altLang="zh-CN" dirty="0"/>
              <a:t>;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2.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使用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sentence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和</a:t>
            </a:r>
            <a:r>
              <a:rPr kumimoji="0" lang="en-US" altLang="zh-CN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label_seq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模型训练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B935388-4472-426D-AE6C-8FEC9FEAD63F}"/>
              </a:ext>
            </a:extLst>
          </p:cNvPr>
          <p:cNvSpPr txBox="1"/>
          <p:nvPr/>
        </p:nvSpPr>
        <p:spPr>
          <a:xfrm>
            <a:off x="983343" y="4846356"/>
            <a:ext cx="8244115" cy="121058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/>
              <a:t>3.</a:t>
            </a:r>
            <a:r>
              <a:rPr lang="zh-CN" altLang="en-US" dirty="0"/>
              <a:t>使用</a:t>
            </a:r>
            <a:r>
              <a:rPr lang="en-US" altLang="zh-CN" dirty="0" err="1"/>
              <a:t>keras</a:t>
            </a:r>
            <a:r>
              <a:rPr lang="zh-CN" altLang="en-US" dirty="0"/>
              <a:t>对</a:t>
            </a:r>
            <a:r>
              <a:rPr lang="en-US" altLang="zh-CN" dirty="0" err="1"/>
              <a:t>input_ids</a:t>
            </a:r>
            <a:r>
              <a:rPr lang="zh-CN" altLang="en-US" dirty="0"/>
              <a:t>进行扩充</a:t>
            </a:r>
            <a:r>
              <a:rPr lang="en-US" altLang="zh-CN" dirty="0"/>
              <a:t>;</a:t>
            </a:r>
          </a:p>
          <a:p>
            <a:pPr algn="l"/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B94C82-89BB-4006-B4FD-1570667A5FE7}"/>
              </a:ext>
            </a:extLst>
          </p:cNvPr>
          <p:cNvSpPr/>
          <p:nvPr/>
        </p:nvSpPr>
        <p:spPr>
          <a:xfrm>
            <a:off x="830943" y="7189778"/>
            <a:ext cx="121738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ABB2BF"/>
                </a:solidFill>
                <a:latin typeface="Inconsolata" panose="020B0609030003000000" pitchFamily="49" charset="0"/>
              </a:rPr>
              <a:t>model(</a:t>
            </a:r>
            <a:r>
              <a:rPr lang="en-US" altLang="zh-CN" dirty="0" err="1">
                <a:solidFill>
                  <a:srgbClr val="ABB2BF"/>
                </a:solidFill>
                <a:latin typeface="Inconsolata" panose="020B0609030003000000" pitchFamily="49" charset="0"/>
              </a:rPr>
              <a:t>input_ids</a:t>
            </a:r>
            <a:r>
              <a:rPr lang="en-US" altLang="zh-CN" dirty="0">
                <a:solidFill>
                  <a:srgbClr val="ABB2BF"/>
                </a:solidFill>
                <a:latin typeface="Inconsolata" panose="020B0609030003000000" pitchFamily="49" charset="0"/>
              </a:rPr>
              <a:t>, </a:t>
            </a:r>
            <a:r>
              <a:rPr lang="en-US" altLang="zh-CN" dirty="0" err="1">
                <a:solidFill>
                  <a:srgbClr val="D19A66"/>
                </a:solidFill>
                <a:latin typeface="Inconsolata" panose="020B0609030003000000" pitchFamily="49" charset="0"/>
              </a:rPr>
              <a:t>attention_mask</a:t>
            </a:r>
            <a:r>
              <a:rPr lang="en-US" altLang="zh-CN" dirty="0">
                <a:solidFill>
                  <a:srgbClr val="C678DD"/>
                </a:solidFill>
                <a:latin typeface="Inconsolata" panose="020B0609030003000000" pitchFamily="49" charset="0"/>
              </a:rPr>
              <a:t>=</a:t>
            </a:r>
            <a:r>
              <a:rPr lang="en-US" altLang="zh-CN" dirty="0" err="1">
                <a:solidFill>
                  <a:srgbClr val="ABB2BF"/>
                </a:solidFill>
                <a:latin typeface="Inconsolata" panose="020B0609030003000000" pitchFamily="49" charset="0"/>
              </a:rPr>
              <a:t>input_mask</a:t>
            </a:r>
            <a:r>
              <a:rPr lang="en-US" altLang="zh-CN" dirty="0">
                <a:solidFill>
                  <a:srgbClr val="ABB2BF"/>
                </a:solidFill>
                <a:latin typeface="Inconsolata" panose="020B0609030003000000" pitchFamily="49" charset="0"/>
              </a:rPr>
              <a:t>, </a:t>
            </a:r>
          </a:p>
          <a:p>
            <a:pPr algn="l"/>
            <a:r>
              <a:rPr lang="en-US" altLang="zh-CN" dirty="0">
                <a:solidFill>
                  <a:srgbClr val="D19A66"/>
                </a:solidFill>
                <a:latin typeface="Inconsolata" panose="020B0609030003000000" pitchFamily="49" charset="0"/>
              </a:rPr>
              <a:t>labels</a:t>
            </a:r>
            <a:r>
              <a:rPr lang="en-US" altLang="zh-CN" dirty="0">
                <a:solidFill>
                  <a:srgbClr val="C678DD"/>
                </a:solidFill>
                <a:latin typeface="Inconsolata" panose="020B0609030003000000" pitchFamily="49" charset="0"/>
              </a:rPr>
              <a:t>=</a:t>
            </a:r>
            <a:r>
              <a:rPr lang="en-US" altLang="zh-CN" dirty="0">
                <a:solidFill>
                  <a:srgbClr val="ABB2BF"/>
                </a:solidFill>
                <a:latin typeface="Inconsolata" panose="020B0609030003000000" pitchFamily="49" charset="0"/>
              </a:rPr>
              <a:t>labels)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467337" y="212123"/>
            <a:ext cx="238848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5189468-9BA5-4CB9-836B-FD670588CCA0}"/>
              </a:ext>
            </a:extLst>
          </p:cNvPr>
          <p:cNvSpPr txBox="1"/>
          <p:nvPr/>
        </p:nvSpPr>
        <p:spPr>
          <a:xfrm>
            <a:off x="925286" y="2313304"/>
            <a:ext cx="5437386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/>
              <a:t>问题：预测出来的全部是</a:t>
            </a:r>
            <a:r>
              <a:rPr lang="en-US" altLang="zh-CN" dirty="0"/>
              <a:t>0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6A4EEEDE-9C78-4456-9A34-E88144943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53383"/>
              </p:ext>
            </p:extLst>
          </p:nvPr>
        </p:nvGraphicFramePr>
        <p:xfrm>
          <a:off x="925286" y="4419600"/>
          <a:ext cx="7868814" cy="2198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469">
                  <a:extLst>
                    <a:ext uri="{9D8B030D-6E8A-4147-A177-3AD203B41FA5}">
                      <a16:colId xmlns:a16="http://schemas.microsoft.com/office/drawing/2014/main" val="1922877529"/>
                    </a:ext>
                  </a:extLst>
                </a:gridCol>
                <a:gridCol w="1311469">
                  <a:extLst>
                    <a:ext uri="{9D8B030D-6E8A-4147-A177-3AD203B41FA5}">
                      <a16:colId xmlns:a16="http://schemas.microsoft.com/office/drawing/2014/main" val="527324367"/>
                    </a:ext>
                  </a:extLst>
                </a:gridCol>
                <a:gridCol w="1311469">
                  <a:extLst>
                    <a:ext uri="{9D8B030D-6E8A-4147-A177-3AD203B41FA5}">
                      <a16:colId xmlns:a16="http://schemas.microsoft.com/office/drawing/2014/main" val="2873576676"/>
                    </a:ext>
                  </a:extLst>
                </a:gridCol>
                <a:gridCol w="1311469">
                  <a:extLst>
                    <a:ext uri="{9D8B030D-6E8A-4147-A177-3AD203B41FA5}">
                      <a16:colId xmlns:a16="http://schemas.microsoft.com/office/drawing/2014/main" val="947634364"/>
                    </a:ext>
                  </a:extLst>
                </a:gridCol>
                <a:gridCol w="1311469">
                  <a:extLst>
                    <a:ext uri="{9D8B030D-6E8A-4147-A177-3AD203B41FA5}">
                      <a16:colId xmlns:a16="http://schemas.microsoft.com/office/drawing/2014/main" val="1311662949"/>
                    </a:ext>
                  </a:extLst>
                </a:gridCol>
                <a:gridCol w="1311469">
                  <a:extLst>
                    <a:ext uri="{9D8B030D-6E8A-4147-A177-3AD203B41FA5}">
                      <a16:colId xmlns:a16="http://schemas.microsoft.com/office/drawing/2014/main" val="3844831822"/>
                    </a:ext>
                  </a:extLst>
                </a:gridCol>
              </a:tblGrid>
              <a:tr h="63304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epoch</a:t>
                      </a:r>
                    </a:p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epoch</a:t>
                      </a:r>
                    </a:p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epoch</a:t>
                      </a:r>
                    </a:p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epoch</a:t>
                      </a:r>
                    </a:p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epoch</a:t>
                      </a:r>
                    </a:p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223619"/>
                  </a:ext>
                </a:extLst>
              </a:tr>
              <a:tr h="641779">
                <a:tc>
                  <a:txBody>
                    <a:bodyPr/>
                    <a:lstStyle/>
                    <a:p>
                      <a:r>
                        <a:rPr lang="en-US" altLang="zh-CN" dirty="0"/>
                        <a:t>loss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975269"/>
                  </a:ext>
                </a:extLst>
              </a:tr>
              <a:tr h="916828">
                <a:tc>
                  <a:txBody>
                    <a:bodyPr/>
                    <a:lstStyle/>
                    <a:p>
                      <a:r>
                        <a:rPr lang="en-US" altLang="zh-CN" dirty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u="none" dirty="0">
                          <a:solidFill>
                            <a:srgbClr val="FF0000"/>
                          </a:solidFill>
                        </a:rPr>
                        <a:t>0.95</a:t>
                      </a:r>
                      <a:endParaRPr lang="zh-CN" altLang="en-US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615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19839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矩形 16"/>
          <p:cNvGrpSpPr/>
          <p:nvPr/>
        </p:nvGrpSpPr>
        <p:grpSpPr>
          <a:xfrm>
            <a:off x="703683" y="2700137"/>
            <a:ext cx="11597435" cy="4662771"/>
            <a:chOff x="0" y="-1"/>
            <a:chExt cx="11597434" cy="4662769"/>
          </a:xfrm>
        </p:grpSpPr>
        <p:pic>
          <p:nvPicPr>
            <p:cNvPr id="257" name="矩形 16" descr="矩形 1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58" name="矩形 16"/>
            <p:cNvSpPr txBox="1"/>
            <p:nvPr/>
          </p:nvSpPr>
          <p:spPr>
            <a:xfrm>
              <a:off x="50800" y="50799"/>
              <a:ext cx="11495834" cy="29247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修改代码；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看论文。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52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53" name="小说中的人物画像的自动构建"/>
          <p:cNvSpPr txBox="1"/>
          <p:nvPr/>
        </p:nvSpPr>
        <p:spPr>
          <a:xfrm>
            <a:off x="4946625" y="172118"/>
            <a:ext cx="3111550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本周要做的事 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grpSp>
        <p:nvGrpSpPr>
          <p:cNvPr id="256" name="矩形 9"/>
          <p:cNvGrpSpPr/>
          <p:nvPr/>
        </p:nvGrpSpPr>
        <p:grpSpPr>
          <a:xfrm>
            <a:off x="634999" y="32417"/>
            <a:ext cx="1016001" cy="1016004"/>
            <a:chOff x="0" y="0"/>
            <a:chExt cx="1016000" cy="1016003"/>
          </a:xfrm>
        </p:grpSpPr>
        <p:sp>
          <p:nvSpPr>
            <p:cNvPr id="254" name="正方形"/>
            <p:cNvSpPr/>
            <p:nvPr/>
          </p:nvSpPr>
          <p:spPr>
            <a:xfrm>
              <a:off x="0" y="-1"/>
              <a:ext cx="1016001" cy="1016004"/>
            </a:xfrm>
            <a:prstGeom prst="rect">
              <a:avLst/>
            </a:prstGeom>
            <a:solidFill>
              <a:srgbClr val="00B0E1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55" name="3rd"/>
            <p:cNvSpPr txBox="1"/>
            <p:nvPr/>
          </p:nvSpPr>
          <p:spPr>
            <a:xfrm>
              <a:off x="0" y="9400"/>
              <a:ext cx="1016001" cy="997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2</a:t>
              </a: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279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280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</a:p>
          </p:txBody>
        </p:sp>
        <p:sp>
          <p:nvSpPr>
            <p:cNvPr id="281" name="文本框 37"/>
            <p:cNvSpPr txBox="1"/>
            <p:nvPr/>
          </p:nvSpPr>
          <p:spPr>
            <a:xfrm>
              <a:off x="4775748" y="3810690"/>
              <a:ext cx="3115310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</a:t>
              </a:r>
              <a:r>
                <a:rPr lang="en-US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200319</a:t>
              </a:r>
            </a:p>
          </p:txBody>
        </p:sp>
      </p:grpSp>
      <p:grpSp>
        <p:nvGrpSpPr>
          <p:cNvPr id="319" name="成组"/>
          <p:cNvGrpSpPr/>
          <p:nvPr/>
        </p:nvGrpSpPr>
        <p:grpSpPr>
          <a:xfrm>
            <a:off x="1482181" y="2044699"/>
            <a:ext cx="10040439" cy="2087639"/>
            <a:chOff x="0" y="0"/>
            <a:chExt cx="10040437" cy="2087637"/>
          </a:xfrm>
        </p:grpSpPr>
        <p:grpSp>
          <p:nvGrpSpPr>
            <p:cNvPr id="288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285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2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84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T</a:t>
                  </a:r>
                </a:p>
              </p:txBody>
            </p:sp>
          </p:grpSp>
          <p:sp>
            <p:nvSpPr>
              <p:cNvPr id="286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87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294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291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28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0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H</a:t>
                  </a:r>
                </a:p>
              </p:txBody>
            </p:sp>
          </p:grpSp>
          <p:sp>
            <p:nvSpPr>
              <p:cNvPr id="292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3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0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297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295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6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</a:p>
              </p:txBody>
            </p:sp>
          </p:grpSp>
          <p:sp>
            <p:nvSpPr>
              <p:cNvPr id="298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9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6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303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01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2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</a:p>
              </p:txBody>
            </p:sp>
          </p:grpSp>
          <p:sp>
            <p:nvSpPr>
              <p:cNvPr id="304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05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2" name="组合 37"/>
            <p:cNvGrpSpPr/>
            <p:nvPr/>
          </p:nvGrpSpPr>
          <p:grpSpPr>
            <a:xfrm>
              <a:off x="6836139" y="-1"/>
              <a:ext cx="1495264" cy="2087639"/>
              <a:chOff x="-1" y="-1"/>
              <a:chExt cx="1495262" cy="2087637"/>
            </a:xfrm>
          </p:grpSpPr>
          <p:grpSp>
            <p:nvGrpSpPr>
              <p:cNvPr id="309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307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8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K</a:t>
                  </a:r>
                </a:p>
              </p:txBody>
            </p:sp>
          </p:grpSp>
          <p:sp>
            <p:nvSpPr>
              <p:cNvPr id="310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1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8" name="组合 41"/>
            <p:cNvGrpSpPr/>
            <p:nvPr/>
          </p:nvGrpSpPr>
          <p:grpSpPr>
            <a:xfrm>
              <a:off x="8545175" y="-1"/>
              <a:ext cx="1495263" cy="2087638"/>
              <a:chOff x="-1" y="-1"/>
              <a:chExt cx="1495262" cy="2087636"/>
            </a:xfrm>
          </p:grpSpPr>
          <p:grpSp>
            <p:nvGrpSpPr>
              <p:cNvPr id="315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13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14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S</a:t>
                  </a:r>
                </a:p>
              </p:txBody>
            </p:sp>
          </p:grpSp>
          <p:sp>
            <p:nvSpPr>
              <p:cNvPr id="316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7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122</Words>
  <Application>Microsoft Office PowerPoint</Application>
  <PresentationFormat>自定义</PresentationFormat>
  <Paragraphs>56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DejaVu Sans</vt:lpstr>
      <vt:lpstr>Droid Sans Fallback</vt:lpstr>
      <vt:lpstr>Gubbi</vt:lpstr>
      <vt:lpstr>Helvetica Light</vt:lpstr>
      <vt:lpstr>Calibri Light</vt:lpstr>
      <vt:lpstr>Helvetica</vt:lpstr>
      <vt:lpstr>Inconsolata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原斌</cp:lastModifiedBy>
  <cp:revision>43</cp:revision>
  <dcterms:created xsi:type="dcterms:W3CDTF">2020-01-02T06:55:47Z</dcterms:created>
  <dcterms:modified xsi:type="dcterms:W3CDTF">2020-03-19T08:24:54Z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