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0" r:id="rId4"/>
    <p:sldId id="268" r:id="rId5"/>
    <p:sldId id="267" r:id="rId6"/>
    <p:sldId id="263" r:id="rId7"/>
    <p:sldId id="26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32" autoAdjust="0"/>
  </p:normalViewPr>
  <p:slideViewPr>
    <p:cSldViewPr snapToGrid="0" showGuides="1">
      <p:cViewPr varScale="1">
        <p:scale>
          <a:sx n="53" d="100"/>
          <a:sy n="53" d="100"/>
        </p:scale>
        <p:origin x="870" y="51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2020.05.07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主干预训练与</a:t>
            </a:r>
            <a:r>
              <a:rPr lang="en-US" altLang="zh-CN" dirty="0"/>
              <a:t>BERT</a:t>
            </a:r>
            <a:r>
              <a:rPr lang="zh-CN" altLang="en-US" dirty="0"/>
              <a:t>一致；</a:t>
            </a:r>
            <a:r>
              <a:rPr lang="en-US" altLang="zh-CN" dirty="0"/>
              <a:t>2.Fine-tuning </a:t>
            </a:r>
            <a:r>
              <a:rPr lang="zh-CN" altLang="en-US" dirty="0"/>
              <a:t>时与</a:t>
            </a:r>
            <a:r>
              <a:rPr lang="en-US" altLang="zh-CN" dirty="0"/>
              <a:t>Student-Classifier</a:t>
            </a:r>
            <a:r>
              <a:rPr lang="zh-CN" altLang="en-US" dirty="0"/>
              <a:t>无关；</a:t>
            </a:r>
            <a:r>
              <a:rPr lang="en-US" altLang="zh-CN" dirty="0"/>
              <a:t>3. Student-Classifier </a:t>
            </a:r>
            <a:r>
              <a:rPr lang="zh-CN" altLang="en-US" dirty="0"/>
              <a:t>使</a:t>
            </a:r>
            <a:r>
              <a:rPr lang="zh-CN" altLang="en-US" sz="2200" b="0" i="0" dirty="0">
                <a:effectLst/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Neue"/>
              </a:rPr>
              <a:t>用无标签任务数据，将主干分类器预测的概率分布蒸馏给分支分类器。使用</a:t>
            </a:r>
            <a:r>
              <a:rPr lang="en-US" altLang="zh-CN" sz="2200" b="0" i="0" dirty="0">
                <a:effectLst/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Neue"/>
              </a:rPr>
              <a:t>KL</a:t>
            </a:r>
            <a:r>
              <a:rPr lang="zh-CN" altLang="en-US" sz="2200" b="0" i="0" dirty="0">
                <a:effectLst/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Neue"/>
              </a:rPr>
              <a:t>散度衡量分布距离，</a:t>
            </a:r>
            <a:r>
              <a:rPr lang="en-US" altLang="zh-CN" sz="2200" b="0" i="0" dirty="0">
                <a:effectLst/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Neue"/>
              </a:rPr>
              <a:t>loss</a:t>
            </a:r>
            <a:r>
              <a:rPr lang="zh-CN" altLang="en-US" sz="2200" b="0" i="0" dirty="0">
                <a:effectLst/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Neue"/>
              </a:rPr>
              <a:t>是所有分支分类器与主干分类器的</a:t>
            </a:r>
            <a:r>
              <a:rPr lang="en-US" altLang="zh-CN" sz="2200" b="0" i="0" dirty="0">
                <a:effectLst/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Neue"/>
              </a:rPr>
              <a:t>KL</a:t>
            </a:r>
            <a:r>
              <a:rPr lang="zh-CN" altLang="en-US" sz="2200" b="0" i="0" dirty="0">
                <a:effectLst/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Neue"/>
              </a:rPr>
              <a:t>散度之和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55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zh-CN" altLang="en-US" dirty="0">
                <a:solidFill>
                  <a:srgbClr val="FF0000"/>
                </a:solidFill>
              </a:rPr>
              <a:t>看知乎文章说这两个机制在</a:t>
            </a:r>
            <a:r>
              <a:rPr lang="en-US" altLang="zh-CN" dirty="0">
                <a:solidFill>
                  <a:srgbClr val="FF0000"/>
                </a:solidFill>
              </a:rPr>
              <a:t>CV</a:t>
            </a:r>
            <a:r>
              <a:rPr lang="zh-CN" altLang="en-US" dirty="0">
                <a:solidFill>
                  <a:srgbClr val="FF0000"/>
                </a:solidFill>
              </a:rPr>
              <a:t>中早就提出来了。。。。。</a:t>
            </a:r>
          </a:p>
        </p:txBody>
      </p:sp>
    </p:spTree>
    <p:extLst>
      <p:ext uri="{BB962C8B-B14F-4D97-AF65-F5344CB8AC3E}">
        <p14:creationId xmlns:p14="http://schemas.microsoft.com/office/powerpoint/2010/main" val="138063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200507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11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12" name="矩形 16"/>
            <p:cNvSpPr txBox="1"/>
            <p:nvPr/>
          </p:nvSpPr>
          <p:spPr>
            <a:xfrm>
              <a:off x="50800" y="50799"/>
              <a:ext cx="11495834" cy="29247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 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隐喻任务；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 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看论文；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06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7" name="小说中的人物画像的自动构建"/>
          <p:cNvSpPr txBox="1"/>
          <p:nvPr/>
        </p:nvSpPr>
        <p:spPr>
          <a:xfrm>
            <a:off x="4718025" y="212759"/>
            <a:ext cx="355600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上周所做的工作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10" name="矩形 3"/>
          <p:cNvGrpSpPr/>
          <p:nvPr/>
        </p:nvGrpSpPr>
        <p:grpSpPr>
          <a:xfrm>
            <a:off x="633656" y="32418"/>
            <a:ext cx="1016141" cy="1016002"/>
            <a:chOff x="-8187" y="-1"/>
            <a:chExt cx="1016140" cy="1016000"/>
          </a:xfrm>
        </p:grpSpPr>
        <p:sp>
          <p:nvSpPr>
            <p:cNvPr id="208" name="正方形"/>
            <p:cNvSpPr/>
            <p:nvPr/>
          </p:nvSpPr>
          <p:spPr>
            <a:xfrm rot="21584409">
              <a:off x="2214" y="2251"/>
              <a:ext cx="995431" cy="1011496"/>
            </a:xfrm>
            <a:prstGeom prst="rect">
              <a:avLst/>
            </a:prstGeom>
            <a:solidFill>
              <a:srgbClr val="72B54C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09" name="1st"/>
            <p:cNvSpPr txBox="1"/>
            <p:nvPr/>
          </p:nvSpPr>
          <p:spPr>
            <a:xfrm rot="21584409">
              <a:off x="-6002" y="14421"/>
              <a:ext cx="1011769" cy="96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0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4699823" y="212123"/>
            <a:ext cx="3605154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r>
              <a:rPr lang="en-US" altLang="zh-CN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Metaphor </a:t>
            </a:r>
            <a:r>
              <a:rPr lang="zh-CN" altLang="en-US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任务</a:t>
            </a:r>
            <a:endParaRPr b="0" dirty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9DFAEDB1-0B1B-4B9D-BF7A-1B76674EE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460736"/>
              </p:ext>
            </p:extLst>
          </p:nvPr>
        </p:nvGraphicFramePr>
        <p:xfrm>
          <a:off x="1312176" y="3847766"/>
          <a:ext cx="86698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973">
                  <a:extLst>
                    <a:ext uri="{9D8B030D-6E8A-4147-A177-3AD203B41FA5}">
                      <a16:colId xmlns:a16="http://schemas.microsoft.com/office/drawing/2014/main" val="1714951690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3366302001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3873731248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600612723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741908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Precision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23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BT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97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BT_BM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0.497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0.389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0.488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0.433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BT_BM’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0.498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0.393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0.5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0.439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3483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1FCEA93-4147-4BB0-BED3-44808A61AC19}"/>
              </a:ext>
            </a:extLst>
          </p:cNvPr>
          <p:cNvSpPr txBox="1"/>
          <p:nvPr/>
        </p:nvSpPr>
        <p:spPr>
          <a:xfrm>
            <a:off x="1312176" y="5257735"/>
            <a:ext cx="4911601" cy="13952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BT: 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只使用</a:t>
            </a:r>
            <a:r>
              <a:rPr kumimoji="0" lang="en-US" altLang="zh-CN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TokenClassification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模型；</a:t>
            </a: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BT_BM: </a:t>
            </a:r>
            <a:r>
              <a:rPr lang="zh-CN" altLang="en-US" sz="2000" dirty="0"/>
              <a:t>与</a:t>
            </a:r>
            <a:r>
              <a:rPr lang="en-US" altLang="zh-CN" sz="2000" dirty="0"/>
              <a:t>mask</a:t>
            </a:r>
            <a:r>
              <a:rPr lang="zh-CN" altLang="en-US" sz="2000" dirty="0"/>
              <a:t>词表示拼接；</a:t>
            </a:r>
            <a:endParaRPr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BT_BM’: 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与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mask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词表示做差后拼接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BA9085-A414-4EC4-AB95-5B9269D55660}"/>
              </a:ext>
            </a:extLst>
          </p:cNvPr>
          <p:cNvSpPr txBox="1"/>
          <p:nvPr/>
        </p:nvSpPr>
        <p:spPr>
          <a:xfrm>
            <a:off x="1312176" y="2901726"/>
            <a:ext cx="5433934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使用 </a:t>
            </a:r>
            <a:r>
              <a:rPr kumimoji="0" lang="en-US" altLang="zh-CN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Trofix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语料做测试：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6E4C06-5BC6-48B7-B630-E9973AC5E2EE}"/>
              </a:ext>
            </a:extLst>
          </p:cNvPr>
          <p:cNvSpPr txBox="1"/>
          <p:nvPr/>
        </p:nvSpPr>
        <p:spPr>
          <a:xfrm>
            <a:off x="1143000" y="7734663"/>
            <a:ext cx="8412559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做差的结果比直接拼接的结果有所提高。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1EC8D74-2E4F-4320-B009-2ACBEAE59BE2}"/>
              </a:ext>
            </a:extLst>
          </p:cNvPr>
          <p:cNvSpPr/>
          <p:nvPr/>
        </p:nvSpPr>
        <p:spPr>
          <a:xfrm>
            <a:off x="816964" y="2592222"/>
            <a:ext cx="2735705" cy="505168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921311" y="212123"/>
            <a:ext cx="1162178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论文</a:t>
            </a:r>
            <a:endParaRPr b="0" dirty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pic>
        <p:nvPicPr>
          <p:cNvPr id="1026" name="Picture 2" descr="Backbone &#10;Teacher- &#10;Classifier &#10;Transfonner 一 7 &#10;乃 •an 寸 b ' 7 ” “ 2 &#10;丆 ' •an 寸 b ' 7 ” “ ' 7 &#10;乃 •an 寸 “ 0 &#10;Embedding layer &#10;This book is really good! &#10;Not too bad ， it 这 worth reading. &#10;Excellent! buta bit difficult to understand. &#10;Written bad. &#10;One batch Of input sentences &#10;POS- ' &#10;Excellent! buta bitdiffcult to understand. &#10;Excellent! but a bit difficult to understand. &#10;Classifier 7 &#10;Classifier 0 &#10;Branch &#10;0 &#10;凶 &amp; neu• neg• &#10;Not too bad ， it 这 worth raiding. &#10;0 &#10;凶 &amp; neu neg &#10;Th1S 卜 ℃ k is really good! &#10;POS, &#10;0 &#10;POS, neu neg• &#10;Excellent! buta bit difficult to understand &#10;POS, &#10;Not toobad &#10;it is worth reading. &#10;POS• &#10;neu. &#10;POS• &#10;neg• &#10;POS ． &#10;neu. &#10;neg• &#10;netl. &#10;neg• &#10;POS ． &#10;neg• &#10;Excellent! but a bit 山 mcult to understand. &#10;POS, neu• ' &#10;Written r&amp;llly bad. &#10;POS• &#10;neu. &#10;POS• &#10;neg• &#10;P redicted labels &#10;LOW uncertainty &#10;High uncertamty ">
            <a:extLst>
              <a:ext uri="{FF2B5EF4-FFF2-40B4-BE49-F238E27FC236}">
                <a16:creationId xmlns:a16="http://schemas.microsoft.com/office/drawing/2014/main" id="{56F09D67-9787-4358-8EEB-360F06D95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3" y="2777871"/>
            <a:ext cx="10330305" cy="480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5CBAE79-E71C-48F5-8CD0-8273D6CF27D3}"/>
              </a:ext>
            </a:extLst>
          </p:cNvPr>
          <p:cNvSpPr txBox="1"/>
          <p:nvPr/>
        </p:nvSpPr>
        <p:spPr>
          <a:xfrm>
            <a:off x="3326775" y="8111683"/>
            <a:ext cx="5816184" cy="4719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2400" b="1" dirty="0" err="1"/>
              <a:t>FastBERT</a:t>
            </a:r>
            <a:r>
              <a:rPr lang="en-US" altLang="zh-CN" sz="2400" b="1" dirty="0"/>
              <a:t> Model Structure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389A2F-8FDF-4A6C-9DF2-B6D633E21698}"/>
              </a:ext>
            </a:extLst>
          </p:cNvPr>
          <p:cNvSpPr txBox="1"/>
          <p:nvPr/>
        </p:nvSpPr>
        <p:spPr>
          <a:xfrm>
            <a:off x="557731" y="1508082"/>
            <a:ext cx="11705770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x-none" altLang="zh-CN" sz="3200" dirty="0">
                <a:cs typeface="Times New Roman" panose="02020603050405020304" pitchFamily="18" charset="0"/>
              </a:rPr>
              <a:t>FastBERT: a Self-distilling BERT with Adaptive Inference Time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86071D-29A7-42DE-83F6-AF6E2DB1A686}"/>
              </a:ext>
            </a:extLst>
          </p:cNvPr>
          <p:cNvSpPr txBox="1"/>
          <p:nvPr/>
        </p:nvSpPr>
        <p:spPr>
          <a:xfrm>
            <a:off x="557731" y="7770087"/>
            <a:ext cx="3130507" cy="3795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原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BERT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模型一致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601592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921311" y="212123"/>
            <a:ext cx="1162178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论文</a:t>
            </a:r>
            <a:endParaRPr b="0" dirty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9374EA-DE8B-4202-AFA6-6446561D7FD4}"/>
              </a:ext>
            </a:extLst>
          </p:cNvPr>
          <p:cNvSpPr txBox="1"/>
          <p:nvPr/>
        </p:nvSpPr>
        <p:spPr>
          <a:xfrm>
            <a:off x="825410" y="2814741"/>
            <a:ext cx="11789764" cy="330346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dirty="0"/>
              <a:t>the sample-wise adaptive mechanism</a:t>
            </a:r>
          </a:p>
          <a:p>
            <a:pPr lvl="8" algn="l"/>
            <a:r>
              <a:rPr lang="en-US" altLang="zh-CN" dirty="0"/>
              <a:t>	*</a:t>
            </a:r>
            <a:r>
              <a:rPr lang="x-none" altLang="zh-CN" sz="2800" dirty="0"/>
              <a:t>在每层Transformer后都去预测样本标签，如果某样本</a:t>
            </a:r>
            <a:r>
              <a:rPr lang="zh-CN" altLang="en-US" sz="2800" dirty="0"/>
              <a:t>预</a:t>
            </a:r>
            <a:r>
              <a:rPr lang="x-none" altLang="zh-CN" sz="2800" dirty="0"/>
              <a:t>测结果的置信</a:t>
            </a:r>
            <a:r>
              <a:rPr lang="en-US" altLang="zh-CN" sz="2800" dirty="0"/>
              <a:t>	</a:t>
            </a:r>
            <a:r>
              <a:rPr lang="x-none" altLang="zh-CN" sz="2800" dirty="0"/>
              <a:t>度很高，就不用继续计算了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dirty="0"/>
              <a:t>the self-distillation mechanism</a:t>
            </a:r>
          </a:p>
          <a:p>
            <a:pPr algn="l"/>
            <a:r>
              <a:rPr lang="en-US" altLang="zh-CN" dirty="0"/>
              <a:t>	</a:t>
            </a:r>
            <a:r>
              <a:rPr lang="zh-CN" altLang="en-US" sz="2800" dirty="0"/>
              <a:t>使用训练后的</a:t>
            </a:r>
            <a:r>
              <a:rPr lang="en-US" altLang="zh-CN" sz="2800" dirty="0"/>
              <a:t>Backbone</a:t>
            </a:r>
            <a:r>
              <a:rPr lang="zh-CN" altLang="en-US" sz="2800" dirty="0"/>
              <a:t>的输出来训练分类器；</a:t>
            </a:r>
            <a:endParaRPr lang="en-US" altLang="zh-CN" sz="2800" dirty="0"/>
          </a:p>
          <a:p>
            <a:pPr algn="l"/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	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B3BA9D-2698-4D96-8659-95D65F1318FC}"/>
              </a:ext>
            </a:extLst>
          </p:cNvPr>
          <p:cNvSpPr txBox="1"/>
          <p:nvPr/>
        </p:nvSpPr>
        <p:spPr>
          <a:xfrm>
            <a:off x="548092" y="1775700"/>
            <a:ext cx="481933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主要提出两个机制：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57F869-EEE9-44CB-9B01-60A61AD0453E}"/>
              </a:ext>
            </a:extLst>
          </p:cNvPr>
          <p:cNvSpPr txBox="1"/>
          <p:nvPr/>
        </p:nvSpPr>
        <p:spPr>
          <a:xfrm>
            <a:off x="605971" y="6418608"/>
            <a:ext cx="11789764" cy="151836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800" dirty="0"/>
              <a:t>*</a:t>
            </a:r>
            <a:r>
              <a:rPr lang="zh-CN" altLang="en-US" sz="2800" dirty="0"/>
              <a:t>作者定义一个新的标准</a:t>
            </a:r>
            <a:r>
              <a:rPr lang="en-US" altLang="zh-CN" sz="2800" dirty="0"/>
              <a:t>(Uncertainty)</a:t>
            </a:r>
            <a:r>
              <a:rPr lang="zh-CN" altLang="en-US" sz="2800" dirty="0"/>
              <a:t>和设定阈值</a:t>
            </a:r>
            <a:r>
              <a:rPr lang="en-US" altLang="zh-CN" sz="2800" dirty="0"/>
              <a:t>(Speed)</a:t>
            </a:r>
            <a:r>
              <a:rPr lang="zh-CN" altLang="en-US" sz="2800" dirty="0"/>
              <a:t>来判断是否需要继续向下计算；</a:t>
            </a:r>
            <a:endParaRPr lang="en-US" altLang="zh-CN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EC2E00C-EF8F-4C60-A599-2B0A8AA0A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120" y="7438259"/>
            <a:ext cx="4087611" cy="9974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C1726B8-5443-4B39-BEC6-154684FB5E30}"/>
                  </a:ext>
                </a:extLst>
              </p:cNvPr>
              <p:cNvSpPr txBox="1"/>
              <p:nvPr/>
            </p:nvSpPr>
            <p:spPr>
              <a:xfrm>
                <a:off x="4333109" y="8452146"/>
                <a:ext cx="914400" cy="5334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Helvetica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Helvetica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zh-CN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Helvetica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0" lang="zh-CN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Helvetica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C1726B8-5443-4B39-BEC6-154684FB5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109" y="8452146"/>
                <a:ext cx="914400" cy="5334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8B88083D-4E61-4D02-BF70-ADCF1BDE34E5}"/>
              </a:ext>
            </a:extLst>
          </p:cNvPr>
          <p:cNvSpPr txBox="1"/>
          <p:nvPr/>
        </p:nvSpPr>
        <p:spPr>
          <a:xfrm>
            <a:off x="4942292" y="8452146"/>
            <a:ext cx="7912725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是</a:t>
            </a:r>
            <a:r>
              <a:rPr lang="en-US" altLang="zh-CN" sz="2800" dirty="0"/>
              <a:t>S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tudent-Classifier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输出，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N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表示分类个数；</a:t>
            </a:r>
          </a:p>
        </p:txBody>
      </p:sp>
    </p:spTree>
    <p:extLst>
      <p:ext uri="{BB962C8B-B14F-4D97-AF65-F5344CB8AC3E}">
        <p14:creationId xmlns:p14="http://schemas.microsoft.com/office/powerpoint/2010/main" val="1022712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57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29247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继续看论文；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2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200507</a:t>
              </a: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297</Words>
  <Application>Microsoft Office PowerPoint</Application>
  <PresentationFormat>自定义</PresentationFormat>
  <Paragraphs>71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DejaVu Sans</vt:lpstr>
      <vt:lpstr>Droid Sans Fallback</vt:lpstr>
      <vt:lpstr>Gubbi</vt:lpstr>
      <vt:lpstr>Helvetica Light</vt:lpstr>
      <vt:lpstr>Arial</vt:lpstr>
      <vt:lpstr>Calibri Light</vt:lpstr>
      <vt:lpstr>Cambria Math</vt:lpstr>
      <vt:lpstr>Helvetica</vt:lpstr>
      <vt:lpstr>Times New Roman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Aiken</cp:lastModifiedBy>
  <cp:revision>63</cp:revision>
  <dcterms:created xsi:type="dcterms:W3CDTF">2020-01-02T06:55:47Z</dcterms:created>
  <dcterms:modified xsi:type="dcterms:W3CDTF">2020-05-07T07:50:32Z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